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Lst>
  <p:notesMasterIdLst>
    <p:notesMasterId r:id="rId50"/>
  </p:notesMasterIdLst>
  <p:sldIdLst>
    <p:sldId id="443" r:id="rId3"/>
    <p:sldId id="522" r:id="rId4"/>
    <p:sldId id="330" r:id="rId5"/>
    <p:sldId id="331" r:id="rId6"/>
    <p:sldId id="332" r:id="rId7"/>
    <p:sldId id="339" r:id="rId8"/>
    <p:sldId id="340" r:id="rId9"/>
    <p:sldId id="341" r:id="rId10"/>
    <p:sldId id="342" r:id="rId11"/>
    <p:sldId id="399" r:id="rId12"/>
    <p:sldId id="406" r:id="rId13"/>
    <p:sldId id="400" r:id="rId14"/>
    <p:sldId id="407" r:id="rId15"/>
    <p:sldId id="409" r:id="rId16"/>
    <p:sldId id="410" r:id="rId17"/>
    <p:sldId id="541" r:id="rId18"/>
    <p:sldId id="516" r:id="rId19"/>
    <p:sldId id="534" r:id="rId20"/>
    <p:sldId id="529" r:id="rId21"/>
    <p:sldId id="351" r:id="rId22"/>
    <p:sldId id="411" r:id="rId23"/>
    <p:sldId id="412" r:id="rId24"/>
    <p:sldId id="415" r:id="rId25"/>
    <p:sldId id="416" r:id="rId26"/>
    <p:sldId id="418" r:id="rId27"/>
    <p:sldId id="419" r:id="rId28"/>
    <p:sldId id="533" r:id="rId29"/>
    <p:sldId id="527" r:id="rId30"/>
    <p:sldId id="365" r:id="rId31"/>
    <p:sldId id="427" r:id="rId32"/>
    <p:sldId id="428" r:id="rId33"/>
    <p:sldId id="429" r:id="rId34"/>
    <p:sldId id="430" r:id="rId35"/>
    <p:sldId id="431" r:id="rId36"/>
    <p:sldId id="432" r:id="rId37"/>
    <p:sldId id="433" r:id="rId38"/>
    <p:sldId id="434" r:id="rId39"/>
    <p:sldId id="441" r:id="rId40"/>
    <p:sldId id="435" r:id="rId41"/>
    <p:sldId id="436" r:id="rId42"/>
    <p:sldId id="438" r:id="rId43"/>
    <p:sldId id="442" r:id="rId44"/>
    <p:sldId id="439" r:id="rId45"/>
    <p:sldId id="540" r:id="rId46"/>
    <p:sldId id="530" r:id="rId47"/>
    <p:sldId id="528" r:id="rId48"/>
    <p:sldId id="52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EB0"/>
    <a:srgbClr val="A5A5A5"/>
    <a:srgbClr val="68614D"/>
    <a:srgbClr val="595959"/>
    <a:srgbClr val="456B2B"/>
    <a:srgbClr val="3464B8"/>
    <a:srgbClr val="42588E"/>
    <a:srgbClr val="E5E5E5"/>
    <a:srgbClr val="374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6357" autoAdjust="0"/>
  </p:normalViewPr>
  <p:slideViewPr>
    <p:cSldViewPr snapToGrid="0">
      <p:cViewPr varScale="1">
        <p:scale>
          <a:sx n="110" d="100"/>
          <a:sy n="110" d="100"/>
        </p:scale>
        <p:origin x="26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7ECFF-E648-4CD8-A555-4A8D303A8204}" type="datetimeFigureOut">
              <a:rPr lang="en-US" smtClean="0"/>
              <a:t>8/16/2021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9D6DC-BECB-48C1-A000-2219C86209C4}" type="slidenum">
              <a:rPr lang="en-US" smtClean="0"/>
              <a:t>‹#›</a:t>
            </a:fld>
            <a:endParaRPr lang="en-US" dirty="0"/>
          </a:p>
        </p:txBody>
      </p:sp>
    </p:spTree>
    <p:extLst>
      <p:ext uri="{BB962C8B-B14F-4D97-AF65-F5344CB8AC3E}">
        <p14:creationId xmlns:p14="http://schemas.microsoft.com/office/powerpoint/2010/main" val="14120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a:t>
            </a:fld>
            <a:endParaRPr lang="en-US" dirty="0"/>
          </a:p>
        </p:txBody>
      </p:sp>
    </p:spTree>
    <p:extLst>
      <p:ext uri="{BB962C8B-B14F-4D97-AF65-F5344CB8AC3E}">
        <p14:creationId xmlns:p14="http://schemas.microsoft.com/office/powerpoint/2010/main" val="297667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11</a:t>
            </a:fld>
            <a:endParaRPr lang="en-US" dirty="0"/>
          </a:p>
        </p:txBody>
      </p:sp>
    </p:spTree>
    <p:extLst>
      <p:ext uri="{BB962C8B-B14F-4D97-AF65-F5344CB8AC3E}">
        <p14:creationId xmlns:p14="http://schemas.microsoft.com/office/powerpoint/2010/main" val="294210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12</a:t>
            </a:fld>
            <a:endParaRPr lang="en-US" dirty="0"/>
          </a:p>
        </p:txBody>
      </p:sp>
    </p:spTree>
    <p:extLst>
      <p:ext uri="{BB962C8B-B14F-4D97-AF65-F5344CB8AC3E}">
        <p14:creationId xmlns:p14="http://schemas.microsoft.com/office/powerpoint/2010/main" val="1194867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13</a:t>
            </a:fld>
            <a:endParaRPr lang="en-US" dirty="0"/>
          </a:p>
        </p:txBody>
      </p:sp>
    </p:spTree>
    <p:extLst>
      <p:ext uri="{BB962C8B-B14F-4D97-AF65-F5344CB8AC3E}">
        <p14:creationId xmlns:p14="http://schemas.microsoft.com/office/powerpoint/2010/main" val="210818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14</a:t>
            </a:fld>
            <a:endParaRPr lang="en-US" dirty="0"/>
          </a:p>
        </p:txBody>
      </p:sp>
    </p:spTree>
    <p:extLst>
      <p:ext uri="{BB962C8B-B14F-4D97-AF65-F5344CB8AC3E}">
        <p14:creationId xmlns:p14="http://schemas.microsoft.com/office/powerpoint/2010/main" val="143980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15</a:t>
            </a:fld>
            <a:endParaRPr lang="en-US" dirty="0"/>
          </a:p>
        </p:txBody>
      </p:sp>
    </p:spTree>
    <p:extLst>
      <p:ext uri="{BB962C8B-B14F-4D97-AF65-F5344CB8AC3E}">
        <p14:creationId xmlns:p14="http://schemas.microsoft.com/office/powerpoint/2010/main" val="118743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16</a:t>
            </a:fld>
            <a:endParaRPr lang="en-US" dirty="0"/>
          </a:p>
        </p:txBody>
      </p:sp>
    </p:spTree>
    <p:extLst>
      <p:ext uri="{BB962C8B-B14F-4D97-AF65-F5344CB8AC3E}">
        <p14:creationId xmlns:p14="http://schemas.microsoft.com/office/powerpoint/2010/main" val="190009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E3228-4DED-45CA-AC47-0AF78B0E38D3}" type="slidenum">
              <a:rPr lang="en-US" smtClean="0"/>
              <a:t>17</a:t>
            </a:fld>
            <a:endParaRPr lang="en-US" dirty="0"/>
          </a:p>
        </p:txBody>
      </p:sp>
    </p:spTree>
    <p:extLst>
      <p:ext uri="{BB962C8B-B14F-4D97-AF65-F5344CB8AC3E}">
        <p14:creationId xmlns:p14="http://schemas.microsoft.com/office/powerpoint/2010/main" val="390112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18</a:t>
            </a:fld>
            <a:endParaRPr lang="en-US" dirty="0"/>
          </a:p>
        </p:txBody>
      </p:sp>
    </p:spTree>
    <p:extLst>
      <p:ext uri="{BB962C8B-B14F-4D97-AF65-F5344CB8AC3E}">
        <p14:creationId xmlns:p14="http://schemas.microsoft.com/office/powerpoint/2010/main" val="2615355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19</a:t>
            </a:fld>
            <a:endParaRPr lang="en-US" dirty="0"/>
          </a:p>
        </p:txBody>
      </p:sp>
    </p:spTree>
    <p:extLst>
      <p:ext uri="{BB962C8B-B14F-4D97-AF65-F5344CB8AC3E}">
        <p14:creationId xmlns:p14="http://schemas.microsoft.com/office/powerpoint/2010/main" val="173786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20</a:t>
            </a:fld>
            <a:endParaRPr lang="en-US" dirty="0"/>
          </a:p>
        </p:txBody>
      </p:sp>
    </p:spTree>
    <p:extLst>
      <p:ext uri="{BB962C8B-B14F-4D97-AF65-F5344CB8AC3E}">
        <p14:creationId xmlns:p14="http://schemas.microsoft.com/office/powerpoint/2010/main" val="411883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a:t>
            </a:fld>
            <a:endParaRPr lang="en-US" dirty="0"/>
          </a:p>
        </p:txBody>
      </p:sp>
    </p:spTree>
    <p:extLst>
      <p:ext uri="{BB962C8B-B14F-4D97-AF65-F5344CB8AC3E}">
        <p14:creationId xmlns:p14="http://schemas.microsoft.com/office/powerpoint/2010/main" val="3007597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21</a:t>
            </a:fld>
            <a:endParaRPr lang="en-US" dirty="0"/>
          </a:p>
        </p:txBody>
      </p:sp>
    </p:spTree>
    <p:extLst>
      <p:ext uri="{BB962C8B-B14F-4D97-AF65-F5344CB8AC3E}">
        <p14:creationId xmlns:p14="http://schemas.microsoft.com/office/powerpoint/2010/main" val="2215323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22</a:t>
            </a:fld>
            <a:endParaRPr lang="en-US" dirty="0"/>
          </a:p>
        </p:txBody>
      </p:sp>
    </p:spTree>
    <p:extLst>
      <p:ext uri="{BB962C8B-B14F-4D97-AF65-F5344CB8AC3E}">
        <p14:creationId xmlns:p14="http://schemas.microsoft.com/office/powerpoint/2010/main" val="832592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23</a:t>
            </a:fld>
            <a:endParaRPr lang="en-US" dirty="0"/>
          </a:p>
        </p:txBody>
      </p:sp>
    </p:spTree>
    <p:extLst>
      <p:ext uri="{BB962C8B-B14F-4D97-AF65-F5344CB8AC3E}">
        <p14:creationId xmlns:p14="http://schemas.microsoft.com/office/powerpoint/2010/main" val="304044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24</a:t>
            </a:fld>
            <a:endParaRPr lang="en-US" dirty="0"/>
          </a:p>
        </p:txBody>
      </p:sp>
    </p:spTree>
    <p:extLst>
      <p:ext uri="{BB962C8B-B14F-4D97-AF65-F5344CB8AC3E}">
        <p14:creationId xmlns:p14="http://schemas.microsoft.com/office/powerpoint/2010/main" val="299329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25</a:t>
            </a:fld>
            <a:endParaRPr lang="en-US" dirty="0"/>
          </a:p>
        </p:txBody>
      </p:sp>
    </p:spTree>
    <p:extLst>
      <p:ext uri="{BB962C8B-B14F-4D97-AF65-F5344CB8AC3E}">
        <p14:creationId xmlns:p14="http://schemas.microsoft.com/office/powerpoint/2010/main" val="46254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26</a:t>
            </a:fld>
            <a:endParaRPr lang="en-US" dirty="0"/>
          </a:p>
        </p:txBody>
      </p:sp>
    </p:spTree>
    <p:extLst>
      <p:ext uri="{BB962C8B-B14F-4D97-AF65-F5344CB8AC3E}">
        <p14:creationId xmlns:p14="http://schemas.microsoft.com/office/powerpoint/2010/main" val="386970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27</a:t>
            </a:fld>
            <a:endParaRPr lang="en-US" dirty="0"/>
          </a:p>
        </p:txBody>
      </p:sp>
    </p:spTree>
    <p:extLst>
      <p:ext uri="{BB962C8B-B14F-4D97-AF65-F5344CB8AC3E}">
        <p14:creationId xmlns:p14="http://schemas.microsoft.com/office/powerpoint/2010/main" val="988403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28</a:t>
            </a:fld>
            <a:endParaRPr lang="en-US" dirty="0"/>
          </a:p>
        </p:txBody>
      </p:sp>
    </p:spTree>
    <p:extLst>
      <p:ext uri="{BB962C8B-B14F-4D97-AF65-F5344CB8AC3E}">
        <p14:creationId xmlns:p14="http://schemas.microsoft.com/office/powerpoint/2010/main" val="1820118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29</a:t>
            </a:fld>
            <a:endParaRPr lang="en-US" dirty="0"/>
          </a:p>
        </p:txBody>
      </p:sp>
    </p:spTree>
    <p:extLst>
      <p:ext uri="{BB962C8B-B14F-4D97-AF65-F5344CB8AC3E}">
        <p14:creationId xmlns:p14="http://schemas.microsoft.com/office/powerpoint/2010/main" val="2050815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30</a:t>
            </a:fld>
            <a:endParaRPr lang="en-US" dirty="0"/>
          </a:p>
        </p:txBody>
      </p:sp>
    </p:spTree>
    <p:extLst>
      <p:ext uri="{BB962C8B-B14F-4D97-AF65-F5344CB8AC3E}">
        <p14:creationId xmlns:p14="http://schemas.microsoft.com/office/powerpoint/2010/main" val="103530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a:t>
            </a:fld>
            <a:endParaRPr lang="en-US" dirty="0"/>
          </a:p>
        </p:txBody>
      </p:sp>
    </p:spTree>
    <p:extLst>
      <p:ext uri="{BB962C8B-B14F-4D97-AF65-F5344CB8AC3E}">
        <p14:creationId xmlns:p14="http://schemas.microsoft.com/office/powerpoint/2010/main" val="3189803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31</a:t>
            </a:fld>
            <a:endParaRPr lang="en-US" dirty="0"/>
          </a:p>
        </p:txBody>
      </p:sp>
    </p:spTree>
    <p:extLst>
      <p:ext uri="{BB962C8B-B14F-4D97-AF65-F5344CB8AC3E}">
        <p14:creationId xmlns:p14="http://schemas.microsoft.com/office/powerpoint/2010/main" val="1309698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32</a:t>
            </a:fld>
            <a:endParaRPr lang="en-US" dirty="0"/>
          </a:p>
        </p:txBody>
      </p:sp>
    </p:spTree>
    <p:extLst>
      <p:ext uri="{BB962C8B-B14F-4D97-AF65-F5344CB8AC3E}">
        <p14:creationId xmlns:p14="http://schemas.microsoft.com/office/powerpoint/2010/main" val="3374166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33</a:t>
            </a:fld>
            <a:endParaRPr lang="en-US" dirty="0"/>
          </a:p>
        </p:txBody>
      </p:sp>
    </p:spTree>
    <p:extLst>
      <p:ext uri="{BB962C8B-B14F-4D97-AF65-F5344CB8AC3E}">
        <p14:creationId xmlns:p14="http://schemas.microsoft.com/office/powerpoint/2010/main" val="4032598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34</a:t>
            </a:fld>
            <a:endParaRPr lang="en-US" dirty="0"/>
          </a:p>
        </p:txBody>
      </p:sp>
    </p:spTree>
    <p:extLst>
      <p:ext uri="{BB962C8B-B14F-4D97-AF65-F5344CB8AC3E}">
        <p14:creationId xmlns:p14="http://schemas.microsoft.com/office/powerpoint/2010/main" val="416345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35</a:t>
            </a:fld>
            <a:endParaRPr lang="en-US" dirty="0"/>
          </a:p>
        </p:txBody>
      </p:sp>
    </p:spTree>
    <p:extLst>
      <p:ext uri="{BB962C8B-B14F-4D97-AF65-F5344CB8AC3E}">
        <p14:creationId xmlns:p14="http://schemas.microsoft.com/office/powerpoint/2010/main" val="2113489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36</a:t>
            </a:fld>
            <a:endParaRPr lang="en-US" dirty="0"/>
          </a:p>
        </p:txBody>
      </p:sp>
    </p:spTree>
    <p:extLst>
      <p:ext uri="{BB962C8B-B14F-4D97-AF65-F5344CB8AC3E}">
        <p14:creationId xmlns:p14="http://schemas.microsoft.com/office/powerpoint/2010/main" val="877648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37</a:t>
            </a:fld>
            <a:endParaRPr lang="en-US" dirty="0"/>
          </a:p>
        </p:txBody>
      </p:sp>
    </p:spTree>
    <p:extLst>
      <p:ext uri="{BB962C8B-B14F-4D97-AF65-F5344CB8AC3E}">
        <p14:creationId xmlns:p14="http://schemas.microsoft.com/office/powerpoint/2010/main" val="2157486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38</a:t>
            </a:fld>
            <a:endParaRPr lang="en-US" dirty="0"/>
          </a:p>
        </p:txBody>
      </p:sp>
    </p:spTree>
    <p:extLst>
      <p:ext uri="{BB962C8B-B14F-4D97-AF65-F5344CB8AC3E}">
        <p14:creationId xmlns:p14="http://schemas.microsoft.com/office/powerpoint/2010/main" val="2945718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39</a:t>
            </a:fld>
            <a:endParaRPr lang="en-US" dirty="0"/>
          </a:p>
        </p:txBody>
      </p:sp>
    </p:spTree>
    <p:extLst>
      <p:ext uri="{BB962C8B-B14F-4D97-AF65-F5344CB8AC3E}">
        <p14:creationId xmlns:p14="http://schemas.microsoft.com/office/powerpoint/2010/main" val="1306428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40</a:t>
            </a:fld>
            <a:endParaRPr lang="en-US" dirty="0"/>
          </a:p>
        </p:txBody>
      </p:sp>
    </p:spTree>
    <p:extLst>
      <p:ext uri="{BB962C8B-B14F-4D97-AF65-F5344CB8AC3E}">
        <p14:creationId xmlns:p14="http://schemas.microsoft.com/office/powerpoint/2010/main" val="1445122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5</a:t>
            </a:fld>
            <a:endParaRPr lang="en-US" dirty="0"/>
          </a:p>
        </p:txBody>
      </p:sp>
    </p:spTree>
    <p:extLst>
      <p:ext uri="{BB962C8B-B14F-4D97-AF65-F5344CB8AC3E}">
        <p14:creationId xmlns:p14="http://schemas.microsoft.com/office/powerpoint/2010/main" val="3667512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41</a:t>
            </a:fld>
            <a:endParaRPr lang="en-US" dirty="0"/>
          </a:p>
        </p:txBody>
      </p:sp>
    </p:spTree>
    <p:extLst>
      <p:ext uri="{BB962C8B-B14F-4D97-AF65-F5344CB8AC3E}">
        <p14:creationId xmlns:p14="http://schemas.microsoft.com/office/powerpoint/2010/main" val="107681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42</a:t>
            </a:fld>
            <a:endParaRPr lang="en-US" dirty="0"/>
          </a:p>
        </p:txBody>
      </p:sp>
    </p:spTree>
    <p:extLst>
      <p:ext uri="{BB962C8B-B14F-4D97-AF65-F5344CB8AC3E}">
        <p14:creationId xmlns:p14="http://schemas.microsoft.com/office/powerpoint/2010/main" val="2560713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43</a:t>
            </a:fld>
            <a:endParaRPr lang="en-US" dirty="0"/>
          </a:p>
        </p:txBody>
      </p:sp>
    </p:spTree>
    <p:extLst>
      <p:ext uri="{BB962C8B-B14F-4D97-AF65-F5344CB8AC3E}">
        <p14:creationId xmlns:p14="http://schemas.microsoft.com/office/powerpoint/2010/main" val="2947396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44</a:t>
            </a:fld>
            <a:endParaRPr lang="en-US" dirty="0"/>
          </a:p>
        </p:txBody>
      </p:sp>
    </p:spTree>
    <p:extLst>
      <p:ext uri="{BB962C8B-B14F-4D97-AF65-F5344CB8AC3E}">
        <p14:creationId xmlns:p14="http://schemas.microsoft.com/office/powerpoint/2010/main" val="167358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45</a:t>
            </a:fld>
            <a:endParaRPr lang="en-US" dirty="0"/>
          </a:p>
        </p:txBody>
      </p:sp>
    </p:spTree>
    <p:extLst>
      <p:ext uri="{BB962C8B-B14F-4D97-AF65-F5344CB8AC3E}">
        <p14:creationId xmlns:p14="http://schemas.microsoft.com/office/powerpoint/2010/main" val="2492604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46</a:t>
            </a:fld>
            <a:endParaRPr lang="en-US" dirty="0"/>
          </a:p>
        </p:txBody>
      </p:sp>
    </p:spTree>
    <p:extLst>
      <p:ext uri="{BB962C8B-B14F-4D97-AF65-F5344CB8AC3E}">
        <p14:creationId xmlns:p14="http://schemas.microsoft.com/office/powerpoint/2010/main" val="3989557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F0F4D54-E937-46CB-95B6-C2A50E99AA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226101C9-09EF-4EC8-9B2F-B4D5BD311E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9876" name="Slide Number Placeholder 3">
            <a:extLst>
              <a:ext uri="{FF2B5EF4-FFF2-40B4-BE49-F238E27FC236}">
                <a16:creationId xmlns:a16="http://schemas.microsoft.com/office/drawing/2014/main" id="{7FB9FA49-985D-47DA-AC24-6771550579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57E1B1-6AE0-4793-BB2C-0D26913CCDB0}" type="slidenum">
              <a:rPr lang="en-US" altLang="en-US" smtClean="0"/>
              <a:pPr fontAlgn="base">
                <a:spcBef>
                  <a:spcPct val="0"/>
                </a:spcBef>
                <a:spcAft>
                  <a:spcPct val="0"/>
                </a:spcAft>
              </a:pPr>
              <a:t>47</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6</a:t>
            </a:fld>
            <a:endParaRPr lang="en-US" dirty="0"/>
          </a:p>
        </p:txBody>
      </p:sp>
    </p:spTree>
    <p:extLst>
      <p:ext uri="{BB962C8B-B14F-4D97-AF65-F5344CB8AC3E}">
        <p14:creationId xmlns:p14="http://schemas.microsoft.com/office/powerpoint/2010/main" val="420284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7</a:t>
            </a:fld>
            <a:endParaRPr lang="en-US" dirty="0"/>
          </a:p>
        </p:txBody>
      </p:sp>
    </p:spTree>
    <p:extLst>
      <p:ext uri="{BB962C8B-B14F-4D97-AF65-F5344CB8AC3E}">
        <p14:creationId xmlns:p14="http://schemas.microsoft.com/office/powerpoint/2010/main" val="247868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a:lnSpc>
                <a:spcPct val="110000"/>
              </a:lnSpc>
              <a:spcBef>
                <a:spcPts val="600"/>
              </a:spcBef>
              <a:buClr>
                <a:srgbClr val="536EB0"/>
              </a:buClr>
            </a:pPr>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8</a:t>
            </a:fld>
            <a:endParaRPr lang="en-US" dirty="0"/>
          </a:p>
        </p:txBody>
      </p:sp>
    </p:spTree>
    <p:extLst>
      <p:ext uri="{BB962C8B-B14F-4D97-AF65-F5344CB8AC3E}">
        <p14:creationId xmlns:p14="http://schemas.microsoft.com/office/powerpoint/2010/main" val="277279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9</a:t>
            </a:fld>
            <a:endParaRPr lang="en-US" dirty="0"/>
          </a:p>
        </p:txBody>
      </p:sp>
    </p:spTree>
    <p:extLst>
      <p:ext uri="{BB962C8B-B14F-4D97-AF65-F5344CB8AC3E}">
        <p14:creationId xmlns:p14="http://schemas.microsoft.com/office/powerpoint/2010/main" val="66016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536EB0"/>
              </a:buClr>
            </a:pPr>
            <a:endParaRPr lang="en-US" dirty="0"/>
          </a:p>
        </p:txBody>
      </p:sp>
      <p:sp>
        <p:nvSpPr>
          <p:cNvPr id="4" name="Slide Number Placeholder 3"/>
          <p:cNvSpPr>
            <a:spLocks noGrp="1"/>
          </p:cNvSpPr>
          <p:nvPr>
            <p:ph type="sldNum" sz="quarter" idx="5"/>
          </p:nvPr>
        </p:nvSpPr>
        <p:spPr/>
        <p:txBody>
          <a:bodyPr/>
          <a:lstStyle/>
          <a:p>
            <a:fld id="{1C39D6DC-BECB-48C1-A000-2219C86209C4}" type="slidenum">
              <a:rPr lang="en-US" smtClean="0"/>
              <a:t>10</a:t>
            </a:fld>
            <a:endParaRPr lang="en-US" dirty="0"/>
          </a:p>
        </p:txBody>
      </p:sp>
    </p:spTree>
    <p:extLst>
      <p:ext uri="{BB962C8B-B14F-4D97-AF65-F5344CB8AC3E}">
        <p14:creationId xmlns:p14="http://schemas.microsoft.com/office/powerpoint/2010/main" val="278690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6E91B-A8FF-4930-863F-3C7DB6FB05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C1F784-C4CB-403F-8E8B-F8E5C2B01E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94105-B741-4A2D-8F49-593A1FADF191}"/>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5" name="Footer Placeholder 4">
            <a:extLst>
              <a:ext uri="{FF2B5EF4-FFF2-40B4-BE49-F238E27FC236}">
                <a16:creationId xmlns:a16="http://schemas.microsoft.com/office/drawing/2014/main" id="{7422E0A9-6FCB-4C35-9FE0-C2CB84D18E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4F9AB1-1F63-48D3-B7DE-20CB70F67D53}"/>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428879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6F30-EB58-4199-A1A6-B27C063BD2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44420B-35B0-49B6-AE02-9120432728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6FA1D-C775-44EA-8825-9EA9216D6E9F}"/>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5" name="Footer Placeholder 4">
            <a:extLst>
              <a:ext uri="{FF2B5EF4-FFF2-40B4-BE49-F238E27FC236}">
                <a16:creationId xmlns:a16="http://schemas.microsoft.com/office/drawing/2014/main" id="{F55CE731-1ED5-42E3-B716-BAF4C7A36E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6C181A-B079-4C33-888A-0031935E99C3}"/>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69909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AE469-1F15-4BAF-AA49-82B42A29A2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3057B-F6FD-4A2C-BB42-FC501F16A0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BEFD3-F5CC-45F0-B12C-064F9DC61817}"/>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5" name="Footer Placeholder 4">
            <a:extLst>
              <a:ext uri="{FF2B5EF4-FFF2-40B4-BE49-F238E27FC236}">
                <a16:creationId xmlns:a16="http://schemas.microsoft.com/office/drawing/2014/main" id="{E1DA91DE-4D9A-4243-BD68-B9424B4DE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4E133B-A1F0-486E-B1BE-37A4AA806164}"/>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14907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45B2-1660-474D-A6E3-EB47F133A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0E5DB9-25D8-42B3-A419-AF2A11898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E34AFE-4512-4127-A697-3025C86B8E0B}"/>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5" name="Footer Placeholder 4">
            <a:extLst>
              <a:ext uri="{FF2B5EF4-FFF2-40B4-BE49-F238E27FC236}">
                <a16:creationId xmlns:a16="http://schemas.microsoft.com/office/drawing/2014/main" id="{196A2198-9837-4545-BD5C-C4652724FD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A43E69-54C6-4490-BB57-F7C903B5D427}"/>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127902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C2A9-E5E4-4F08-9890-A718F4D98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FACE9-C8A5-4334-8741-54147BBA6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BF59D-DBEE-461D-AB15-9F632C9B53CA}"/>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5" name="Footer Placeholder 4">
            <a:extLst>
              <a:ext uri="{FF2B5EF4-FFF2-40B4-BE49-F238E27FC236}">
                <a16:creationId xmlns:a16="http://schemas.microsoft.com/office/drawing/2014/main" id="{388A5D60-E8B2-4D29-BABC-377736427C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5C3E68-7634-44FA-9723-67D8C3275BD2}"/>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361436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9550-FC7E-4AA8-9506-FE62F71F1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1E6CCB-5F60-4997-886C-BA1A98C58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F2CEA-385F-4ED3-8027-C7E840BF1E82}"/>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5" name="Footer Placeholder 4">
            <a:extLst>
              <a:ext uri="{FF2B5EF4-FFF2-40B4-BE49-F238E27FC236}">
                <a16:creationId xmlns:a16="http://schemas.microsoft.com/office/drawing/2014/main" id="{0A9E9A36-BA65-444A-97F8-E0DB19C586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D2A6A3-F009-4910-98B4-36E6AE8D1E29}"/>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234863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F3A0-7238-464D-BDCA-EF23EC570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D92DE-8500-4564-B63B-DFB2D775B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80C84B-395E-4958-A68F-C0771E35F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EA3C72-6E0E-4E99-8A22-08B316ED7F1A}"/>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6" name="Footer Placeholder 5">
            <a:extLst>
              <a:ext uri="{FF2B5EF4-FFF2-40B4-BE49-F238E27FC236}">
                <a16:creationId xmlns:a16="http://schemas.microsoft.com/office/drawing/2014/main" id="{DA2527C6-9E4C-4990-A57D-C33C6D82CA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8BB69F-F0BA-4357-8518-CB5D0795FB64}"/>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442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792E-810C-4F6B-B28F-4D09F52D94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198C4-2336-4D03-8CC5-2A3A5192A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96F0C2-91AB-4A98-932F-B918D5540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13FF0D-E3E7-440C-93E5-9DCBD3633E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9AAEB-9A0D-4B61-BDEA-287A9AFF5F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9C3AC-C8AA-4572-8F52-0AAAE451BF49}"/>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8" name="Footer Placeholder 7">
            <a:extLst>
              <a:ext uri="{FF2B5EF4-FFF2-40B4-BE49-F238E27FC236}">
                <a16:creationId xmlns:a16="http://schemas.microsoft.com/office/drawing/2014/main" id="{94ADCD15-5CE9-4E6D-8148-5702924953D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F972EA-55BB-464B-8DBA-795D2AEA39EE}"/>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949249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8CBB-16DA-4FAF-B37F-3B2C4E29BA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BCA203-DA6D-4EBF-ACE9-DFFA997AB482}"/>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4" name="Footer Placeholder 3">
            <a:extLst>
              <a:ext uri="{FF2B5EF4-FFF2-40B4-BE49-F238E27FC236}">
                <a16:creationId xmlns:a16="http://schemas.microsoft.com/office/drawing/2014/main" id="{F2E31B21-2B1F-4AAF-A105-7D9AAE7D5AE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29EA22-BDDD-406E-A090-19413EBC755C}"/>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3189094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0A47A-CCDF-4027-824A-749D9AC09BE6}"/>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3" name="Footer Placeholder 2">
            <a:extLst>
              <a:ext uri="{FF2B5EF4-FFF2-40B4-BE49-F238E27FC236}">
                <a16:creationId xmlns:a16="http://schemas.microsoft.com/office/drawing/2014/main" id="{80BE2D2C-0E37-4DA1-81AD-D78167E849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E072206-CE35-428D-BED1-3E29274BFEA1}"/>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2748993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000B-B270-48CF-8386-3518441A4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729A9D-C1C1-485C-BAFD-7570EFA49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73ED32-E882-4F00-ADF5-F2B7CF2F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9C7CF-999B-4310-B413-F426F5C6CE61}"/>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6" name="Footer Placeholder 5">
            <a:extLst>
              <a:ext uri="{FF2B5EF4-FFF2-40B4-BE49-F238E27FC236}">
                <a16:creationId xmlns:a16="http://schemas.microsoft.com/office/drawing/2014/main" id="{30B69773-9920-4F7E-A08A-A01D9D8DDA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3D5673-A333-46C8-BD61-112DF9505839}"/>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392549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5AAF-4775-4EF3-B48C-077332874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195DF-D97D-432C-9FE0-123E5F19A6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87816-C1AC-45CB-A082-72AEAC521B2B}"/>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5" name="Footer Placeholder 4">
            <a:extLst>
              <a:ext uri="{FF2B5EF4-FFF2-40B4-BE49-F238E27FC236}">
                <a16:creationId xmlns:a16="http://schemas.microsoft.com/office/drawing/2014/main" id="{C45E4D64-95AC-49EF-B309-4AAEFBFA61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0E603D-72D3-42ED-976E-8052F6C09C82}"/>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813747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422E-C15B-421B-B452-A83ECE3CB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61CF7-2946-4D53-8B16-F673D50D1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791193-E0DA-4F28-96AD-C99D236E7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F7DD7-7210-402C-8989-4D8AC25C5A65}"/>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6" name="Footer Placeholder 5">
            <a:extLst>
              <a:ext uri="{FF2B5EF4-FFF2-40B4-BE49-F238E27FC236}">
                <a16:creationId xmlns:a16="http://schemas.microsoft.com/office/drawing/2014/main" id="{BF646FAB-0D4D-4949-9FAA-0981A449C7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E153E1-D6D9-4989-8695-5777875C5B72}"/>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16062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BD01-DF19-4494-A181-15BE0834C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B8A607-A477-467B-8896-D2E680319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5CAAD-9A34-40BD-97F2-185BCF1069F9}"/>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5" name="Footer Placeholder 4">
            <a:extLst>
              <a:ext uri="{FF2B5EF4-FFF2-40B4-BE49-F238E27FC236}">
                <a16:creationId xmlns:a16="http://schemas.microsoft.com/office/drawing/2014/main" id="{640EC32C-F52E-40E9-A174-BB4108A57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E65811-8AFF-4AD5-99E9-E294CAAA26B4}"/>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983148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913E85-FDEA-4F49-BADA-E8D355E9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61B615-09F5-48AF-9E2C-4DF90DB3FC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7A561-3385-41F6-9469-64B8B3C87249}"/>
              </a:ext>
            </a:extLst>
          </p:cNvPr>
          <p:cNvSpPr>
            <a:spLocks noGrp="1"/>
          </p:cNvSpPr>
          <p:nvPr>
            <p:ph type="dt" sz="half" idx="10"/>
          </p:nvPr>
        </p:nvSpPr>
        <p:spPr/>
        <p:txBody>
          <a:bodyPr/>
          <a:lstStyle/>
          <a:p>
            <a:fld id="{2619FE57-F3E1-4A37-B757-035388054313}" type="datetimeFigureOut">
              <a:rPr lang="en-US" smtClean="0"/>
              <a:t>8/16/2021</a:t>
            </a:fld>
            <a:endParaRPr lang="en-US" dirty="0"/>
          </a:p>
        </p:txBody>
      </p:sp>
      <p:sp>
        <p:nvSpPr>
          <p:cNvPr id="5" name="Footer Placeholder 4">
            <a:extLst>
              <a:ext uri="{FF2B5EF4-FFF2-40B4-BE49-F238E27FC236}">
                <a16:creationId xmlns:a16="http://schemas.microsoft.com/office/drawing/2014/main" id="{EBF805CA-B1C1-4509-821C-3E0414895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319FC5-736B-43E4-BD85-C44D38F08536}"/>
              </a:ext>
            </a:extLst>
          </p:cNvPr>
          <p:cNvSpPr>
            <a:spLocks noGrp="1"/>
          </p:cNvSpPr>
          <p:nvPr>
            <p:ph type="sldNum" sz="quarter" idx="12"/>
          </p:nvPr>
        </p:nvSpPr>
        <p:spPr/>
        <p:txBody>
          <a:bodyPr/>
          <a:lstStyle/>
          <a:p>
            <a:fld id="{56A5DB51-775C-4772-95DF-718FEFB2DF87}" type="slidenum">
              <a:rPr lang="en-US" smtClean="0"/>
              <a:t>‹#›</a:t>
            </a:fld>
            <a:endParaRPr lang="en-US" dirty="0"/>
          </a:p>
        </p:txBody>
      </p:sp>
    </p:spTree>
    <p:extLst>
      <p:ext uri="{BB962C8B-B14F-4D97-AF65-F5344CB8AC3E}">
        <p14:creationId xmlns:p14="http://schemas.microsoft.com/office/powerpoint/2010/main" val="3432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7171A-EE5B-4AB8-AE40-E9BE0312E9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5F6026-C84D-4C18-AB78-963707A87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CEF3E-2F8B-43AC-B3E0-8D7BCB194C6C}"/>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5" name="Footer Placeholder 4">
            <a:extLst>
              <a:ext uri="{FF2B5EF4-FFF2-40B4-BE49-F238E27FC236}">
                <a16:creationId xmlns:a16="http://schemas.microsoft.com/office/drawing/2014/main" id="{D2E77CC1-50A1-424D-9EE0-F9D01763BB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73E3FB-F771-43CE-8190-75632C4236FC}"/>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259721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2C75-3998-4DF6-972C-71B0CC4164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95DEC-DF5C-4DAF-91D3-A31B736216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E34B16-955D-43AF-BC8B-2B484D0B6A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BC53C2-CD65-43CD-B432-072E5406A7B7}"/>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6" name="Footer Placeholder 5">
            <a:extLst>
              <a:ext uri="{FF2B5EF4-FFF2-40B4-BE49-F238E27FC236}">
                <a16:creationId xmlns:a16="http://schemas.microsoft.com/office/drawing/2014/main" id="{8D43365A-5DDA-4A86-AF5B-908A7149AC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E952EC-92E4-4A12-8B8F-D551CD088189}"/>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91186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710F-9715-4E3B-ADDB-EE33469EFC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18FB6-9FB2-4BE1-90D0-23A995BFA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8A878B-3FB9-405A-96A4-538971A79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793BE4-9AE3-489C-8FF6-7BAA59D89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3177A-732D-488F-B346-B852EB4524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085B9B-18C6-48E6-BC7E-6475B237CB7A}"/>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8" name="Footer Placeholder 7">
            <a:extLst>
              <a:ext uri="{FF2B5EF4-FFF2-40B4-BE49-F238E27FC236}">
                <a16:creationId xmlns:a16="http://schemas.microsoft.com/office/drawing/2014/main" id="{01940DFE-A9FF-4973-82B7-749268DE02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7F24351-18DC-4EAA-98B7-6B6A7E372A9C}"/>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202430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4D31-A237-4C97-9C7C-A78917BE3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9A166-83A0-4419-BBD8-B478027B6DAD}"/>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4" name="Footer Placeholder 3">
            <a:extLst>
              <a:ext uri="{FF2B5EF4-FFF2-40B4-BE49-F238E27FC236}">
                <a16:creationId xmlns:a16="http://schemas.microsoft.com/office/drawing/2014/main" id="{A8C89E2E-AC62-4990-8EAF-7ECCE99E89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889B98-025E-44BC-AC42-2B2C03CC7271}"/>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410420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6FBEB-D01A-4A99-883B-64B3EF7B6F17}"/>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3" name="Footer Placeholder 2">
            <a:extLst>
              <a:ext uri="{FF2B5EF4-FFF2-40B4-BE49-F238E27FC236}">
                <a16:creationId xmlns:a16="http://schemas.microsoft.com/office/drawing/2014/main" id="{9C6475F7-536B-421E-844B-966DA2DC2C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3B72169-B09F-4D82-8F9E-A7A46E779343}"/>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114961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9AD7-63F1-4F73-94FF-1AF6800ED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E19B38-1B6E-4ECF-AB01-2FCED33A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A3D00B-258A-4EDF-8039-EDC65CC68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4E8AD-C5D2-446A-A71D-49EFF967A98C}"/>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6" name="Footer Placeholder 5">
            <a:extLst>
              <a:ext uri="{FF2B5EF4-FFF2-40B4-BE49-F238E27FC236}">
                <a16:creationId xmlns:a16="http://schemas.microsoft.com/office/drawing/2014/main" id="{4C5D232E-D34C-45B1-AD99-87966423C5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8D077A-AF99-4EDF-8FD9-3F2BAC32862E}"/>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76643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609A-D73F-4D31-8D5D-00971B6CA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61848D-2184-46E5-A34D-87E1026B9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1DE751-B187-4B64-992C-BD0B7379B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FEFEFA-2E3D-4A84-8E32-188EC2D4BF2F}"/>
              </a:ext>
            </a:extLst>
          </p:cNvPr>
          <p:cNvSpPr>
            <a:spLocks noGrp="1"/>
          </p:cNvSpPr>
          <p:nvPr>
            <p:ph type="dt" sz="half" idx="10"/>
          </p:nvPr>
        </p:nvSpPr>
        <p:spPr/>
        <p:txBody>
          <a:bodyPr/>
          <a:lstStyle/>
          <a:p>
            <a:fld id="{88251F31-B6BE-4381-98FB-8A38F023BBBF}" type="datetimeFigureOut">
              <a:rPr lang="en-US" smtClean="0"/>
              <a:t>8/16/2021</a:t>
            </a:fld>
            <a:endParaRPr lang="en-US" dirty="0"/>
          </a:p>
        </p:txBody>
      </p:sp>
      <p:sp>
        <p:nvSpPr>
          <p:cNvPr id="6" name="Footer Placeholder 5">
            <a:extLst>
              <a:ext uri="{FF2B5EF4-FFF2-40B4-BE49-F238E27FC236}">
                <a16:creationId xmlns:a16="http://schemas.microsoft.com/office/drawing/2014/main" id="{73734100-9584-4C18-A4B2-8D097596C9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CEC6B1-29C9-4B3B-8480-016EFB00F1E6}"/>
              </a:ext>
            </a:extLst>
          </p:cNvPr>
          <p:cNvSpPr>
            <a:spLocks noGrp="1"/>
          </p:cNvSpPr>
          <p:nvPr>
            <p:ph type="sldNum" sz="quarter" idx="12"/>
          </p:nvPr>
        </p:nvSpPr>
        <p:spPr/>
        <p:txBody>
          <a:bodyPr/>
          <a:lstStyle/>
          <a:p>
            <a:fld id="{D481F5C5-6BC4-4801-8CB1-1DCB8871AE93}" type="slidenum">
              <a:rPr lang="en-US" smtClean="0"/>
              <a:t>‹#›</a:t>
            </a:fld>
            <a:endParaRPr lang="en-US" dirty="0"/>
          </a:p>
        </p:txBody>
      </p:sp>
    </p:spTree>
    <p:extLst>
      <p:ext uri="{BB962C8B-B14F-4D97-AF65-F5344CB8AC3E}">
        <p14:creationId xmlns:p14="http://schemas.microsoft.com/office/powerpoint/2010/main" val="117870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AB3F27-0DA9-472A-AA01-F8ADD3105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C508C-3C51-4566-85F0-30D29C049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B21AB-65D0-4703-9156-45E9C84EA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51F31-B6BE-4381-98FB-8A38F023BBBF}" type="datetimeFigureOut">
              <a:rPr lang="en-US" smtClean="0"/>
              <a:t>8/16/2021</a:t>
            </a:fld>
            <a:endParaRPr lang="en-US" dirty="0"/>
          </a:p>
        </p:txBody>
      </p:sp>
      <p:sp>
        <p:nvSpPr>
          <p:cNvPr id="5" name="Footer Placeholder 4">
            <a:extLst>
              <a:ext uri="{FF2B5EF4-FFF2-40B4-BE49-F238E27FC236}">
                <a16:creationId xmlns:a16="http://schemas.microsoft.com/office/drawing/2014/main" id="{2A905E4F-3AF6-400F-A781-726729304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170DAA8-9FF5-490A-A2EC-A186912AE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1F5C5-6BC4-4801-8CB1-1DCB8871AE93}" type="slidenum">
              <a:rPr lang="en-US" smtClean="0"/>
              <a:t>‹#›</a:t>
            </a:fld>
            <a:endParaRPr lang="en-US" dirty="0"/>
          </a:p>
        </p:txBody>
      </p:sp>
    </p:spTree>
    <p:extLst>
      <p:ext uri="{BB962C8B-B14F-4D97-AF65-F5344CB8AC3E}">
        <p14:creationId xmlns:p14="http://schemas.microsoft.com/office/powerpoint/2010/main" val="16582433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A520B-C46E-47BC-9321-E01349ABB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827495-F60B-426F-B604-10F60208F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D2B3D-8150-4E98-9C3A-458C477B8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9FE57-F3E1-4A37-B757-035388054313}" type="datetimeFigureOut">
              <a:rPr lang="en-US" smtClean="0"/>
              <a:t>8/16/2021</a:t>
            </a:fld>
            <a:endParaRPr lang="en-US" dirty="0"/>
          </a:p>
        </p:txBody>
      </p:sp>
      <p:sp>
        <p:nvSpPr>
          <p:cNvPr id="5" name="Footer Placeholder 4">
            <a:extLst>
              <a:ext uri="{FF2B5EF4-FFF2-40B4-BE49-F238E27FC236}">
                <a16:creationId xmlns:a16="http://schemas.microsoft.com/office/drawing/2014/main" id="{3CBB9DA2-B3B4-43FF-BB35-62D11473C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873525-EC33-442E-B998-8AF3F1DDA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5DB51-775C-4772-95DF-718FEFB2DF87}" type="slidenum">
              <a:rPr lang="en-US" smtClean="0"/>
              <a:t>‹#›</a:t>
            </a:fld>
            <a:endParaRPr lang="en-US" dirty="0"/>
          </a:p>
        </p:txBody>
      </p:sp>
    </p:spTree>
    <p:extLst>
      <p:ext uri="{BB962C8B-B14F-4D97-AF65-F5344CB8AC3E}">
        <p14:creationId xmlns:p14="http://schemas.microsoft.com/office/powerpoint/2010/main" val="32591012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hyperlink" Target="mailto:Pamela.Graham@dhhs.nc.gov" TargetMode="External"/><Relationship Id="rId3" Type="http://schemas.openxmlformats.org/officeDocument/2006/relationships/hyperlink" Target="mailto:Joyce.Blackburn@dhhs.nc.gov" TargetMode="External"/><Relationship Id="rId7" Type="http://schemas.openxmlformats.org/officeDocument/2006/relationships/hyperlink" Target="mailto:Jennifer.Gonzales@dhhs.nc.gov" TargetMode="Externa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hyperlink" Target="mailto:Pamela.Bell@dhhs.nc.gov" TargetMode="External"/><Relationship Id="rId5" Type="http://schemas.openxmlformats.org/officeDocument/2006/relationships/image" Target="../media/image18.png"/><Relationship Id="rId4" Type="http://schemas.openxmlformats.org/officeDocument/2006/relationships/hyperlink" Target="mailto:Charles.Robertson@dhhs.nc.gov" TargetMode="External"/><Relationship Id="rId9" Type="http://schemas.openxmlformats.org/officeDocument/2006/relationships/hyperlink" Target="mailto:Caroline.Hedrick@dhhs.nc.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FC9DA7-1659-4232-AE8D-930C74A64E24}"/>
              </a:ext>
            </a:extLst>
          </p:cNvPr>
          <p:cNvSpPr>
            <a:spLocks noGrp="1"/>
          </p:cNvSpPr>
          <p:nvPr>
            <p:ph type="ctrTitle"/>
          </p:nvPr>
        </p:nvSpPr>
        <p:spPr>
          <a:xfrm>
            <a:off x="1100669" y="1097340"/>
            <a:ext cx="10011831" cy="2432670"/>
          </a:xfrm>
        </p:spPr>
        <p:txBody>
          <a:bodyPr anchor="ctr">
            <a:normAutofit/>
          </a:bodyPr>
          <a:lstStyle/>
          <a:p>
            <a:r>
              <a:rPr lang="en-US" sz="6600" b="1" dirty="0">
                <a:solidFill>
                  <a:srgbClr val="FFFFFF"/>
                </a:solidFill>
              </a:rPr>
              <a:t>Understanding the XS335, XS337, and XS411 Reports</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C201B561-3F03-4D4D-B822-F6DC661F68F0}"/>
              </a:ext>
            </a:extLst>
          </p:cNvPr>
          <p:cNvSpPr>
            <a:spLocks noGrp="1"/>
          </p:cNvSpPr>
          <p:nvPr>
            <p:ph type="subTitle" idx="1"/>
          </p:nvPr>
        </p:nvSpPr>
        <p:spPr>
          <a:xfrm>
            <a:off x="2838894" y="4843002"/>
            <a:ext cx="6539022" cy="1234345"/>
          </a:xfrm>
          <a:solidFill>
            <a:srgbClr val="E5E5E5"/>
          </a:solidFill>
        </p:spPr>
        <p:txBody>
          <a:bodyPr anchor="ctr">
            <a:normAutofit/>
          </a:bodyPr>
          <a:lstStyle/>
          <a:p>
            <a:r>
              <a:rPr lang="en-US" sz="2600" b="1" dirty="0">
                <a:solidFill>
                  <a:srgbClr val="595959"/>
                </a:solidFill>
              </a:rPr>
              <a:t>AUGUST 17, 2021</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3BA27A5-2419-4871-B450-D37DE58945B2}"/>
              </a:ext>
            </a:extLst>
          </p:cNvPr>
          <p:cNvSpPr txBox="1"/>
          <p:nvPr/>
        </p:nvSpPr>
        <p:spPr>
          <a:xfrm>
            <a:off x="2657086" y="3802680"/>
            <a:ext cx="67208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Presented by:  Pam Graham &amp; Caroline Hedrick</a:t>
            </a:r>
          </a:p>
        </p:txBody>
      </p:sp>
    </p:spTree>
    <p:extLst>
      <p:ext uri="{BB962C8B-B14F-4D97-AF65-F5344CB8AC3E}">
        <p14:creationId xmlns:p14="http://schemas.microsoft.com/office/powerpoint/2010/main" val="36452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BC2551E-08AF-4CD2-A568-BCF33F0AF5BF}"/>
              </a:ext>
            </a:extLst>
          </p:cNvPr>
          <p:cNvGraphicFramePr>
            <a:graphicFrameLocks noGrp="1"/>
          </p:cNvGraphicFramePr>
          <p:nvPr>
            <p:ph idx="1"/>
            <p:extLst>
              <p:ext uri="{D42A27DB-BD31-4B8C-83A1-F6EECF244321}">
                <p14:modId xmlns:p14="http://schemas.microsoft.com/office/powerpoint/2010/main" val="3828162189"/>
              </p:ext>
            </p:extLst>
          </p:nvPr>
        </p:nvGraphicFramePr>
        <p:xfrm>
          <a:off x="298174" y="1461052"/>
          <a:ext cx="11638722" cy="5108701"/>
        </p:xfrm>
        <a:graphic>
          <a:graphicData uri="http://schemas.openxmlformats.org/drawingml/2006/table">
            <a:tbl>
              <a:tblPr/>
              <a:tblGrid>
                <a:gridCol w="424363">
                  <a:extLst>
                    <a:ext uri="{9D8B030D-6E8A-4147-A177-3AD203B41FA5}">
                      <a16:colId xmlns:a16="http://schemas.microsoft.com/office/drawing/2014/main" val="1243190796"/>
                    </a:ext>
                  </a:extLst>
                </a:gridCol>
                <a:gridCol w="2575783">
                  <a:extLst>
                    <a:ext uri="{9D8B030D-6E8A-4147-A177-3AD203B41FA5}">
                      <a16:colId xmlns:a16="http://schemas.microsoft.com/office/drawing/2014/main" val="2198698024"/>
                    </a:ext>
                  </a:extLst>
                </a:gridCol>
                <a:gridCol w="434232">
                  <a:extLst>
                    <a:ext uri="{9D8B030D-6E8A-4147-A177-3AD203B41FA5}">
                      <a16:colId xmlns:a16="http://schemas.microsoft.com/office/drawing/2014/main" val="2778794837"/>
                    </a:ext>
                  </a:extLst>
                </a:gridCol>
                <a:gridCol w="1164529">
                  <a:extLst>
                    <a:ext uri="{9D8B030D-6E8A-4147-A177-3AD203B41FA5}">
                      <a16:colId xmlns:a16="http://schemas.microsoft.com/office/drawing/2014/main" val="2731436411"/>
                    </a:ext>
                  </a:extLst>
                </a:gridCol>
                <a:gridCol w="986890">
                  <a:extLst>
                    <a:ext uri="{9D8B030D-6E8A-4147-A177-3AD203B41FA5}">
                      <a16:colId xmlns:a16="http://schemas.microsoft.com/office/drawing/2014/main" val="2106200571"/>
                    </a:ext>
                  </a:extLst>
                </a:gridCol>
                <a:gridCol w="720429">
                  <a:extLst>
                    <a:ext uri="{9D8B030D-6E8A-4147-A177-3AD203B41FA5}">
                      <a16:colId xmlns:a16="http://schemas.microsoft.com/office/drawing/2014/main" val="169173055"/>
                    </a:ext>
                  </a:extLst>
                </a:gridCol>
                <a:gridCol w="947414">
                  <a:extLst>
                    <a:ext uri="{9D8B030D-6E8A-4147-A177-3AD203B41FA5}">
                      <a16:colId xmlns:a16="http://schemas.microsoft.com/office/drawing/2014/main" val="4249111112"/>
                    </a:ext>
                  </a:extLst>
                </a:gridCol>
                <a:gridCol w="641479">
                  <a:extLst>
                    <a:ext uri="{9D8B030D-6E8A-4147-A177-3AD203B41FA5}">
                      <a16:colId xmlns:a16="http://schemas.microsoft.com/office/drawing/2014/main" val="1864418423"/>
                    </a:ext>
                  </a:extLst>
                </a:gridCol>
                <a:gridCol w="355281">
                  <a:extLst>
                    <a:ext uri="{9D8B030D-6E8A-4147-A177-3AD203B41FA5}">
                      <a16:colId xmlns:a16="http://schemas.microsoft.com/office/drawing/2014/main" val="2136529138"/>
                    </a:ext>
                  </a:extLst>
                </a:gridCol>
                <a:gridCol w="986890">
                  <a:extLst>
                    <a:ext uri="{9D8B030D-6E8A-4147-A177-3AD203B41FA5}">
                      <a16:colId xmlns:a16="http://schemas.microsoft.com/office/drawing/2014/main" val="3464705101"/>
                    </a:ext>
                  </a:extLst>
                </a:gridCol>
                <a:gridCol w="641479">
                  <a:extLst>
                    <a:ext uri="{9D8B030D-6E8A-4147-A177-3AD203B41FA5}">
                      <a16:colId xmlns:a16="http://schemas.microsoft.com/office/drawing/2014/main" val="4024574492"/>
                    </a:ext>
                  </a:extLst>
                </a:gridCol>
                <a:gridCol w="1115185">
                  <a:extLst>
                    <a:ext uri="{9D8B030D-6E8A-4147-A177-3AD203B41FA5}">
                      <a16:colId xmlns:a16="http://schemas.microsoft.com/office/drawing/2014/main" val="1345148232"/>
                    </a:ext>
                  </a:extLst>
                </a:gridCol>
                <a:gridCol w="644768">
                  <a:extLst>
                    <a:ext uri="{9D8B030D-6E8A-4147-A177-3AD203B41FA5}">
                      <a16:colId xmlns:a16="http://schemas.microsoft.com/office/drawing/2014/main" val="1523428738"/>
                    </a:ext>
                  </a:extLst>
                </a:gridCol>
              </a:tblGrid>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gridSpan="11">
                  <a:txBody>
                    <a:bodyPr/>
                    <a:lstStyle/>
                    <a:p>
                      <a:pPr algn="ctr" fontAlgn="b"/>
                      <a:r>
                        <a:rPr lang="en-US" sz="1400" b="0" i="0" u="none" strike="noStrike" dirty="0">
                          <a:solidFill>
                            <a:srgbClr val="000000"/>
                          </a:solidFill>
                          <a:effectLst/>
                          <a:latin typeface="Calibri" panose="020F0502020204030204" pitchFamily="34" charset="0"/>
                        </a:rPr>
                        <a:t>NORTH CAROLINA DEPARTMENT OF HEALTH AND HUMAN SERVICES</a:t>
                      </a:r>
                    </a:p>
                  </a:txBody>
                  <a:tcPr marL="8901" marR="8901" marT="89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995686594"/>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gridSpan="11">
                  <a:txBody>
                    <a:bodyPr/>
                    <a:lstStyle/>
                    <a:p>
                      <a:pPr algn="ctr" fontAlgn="b"/>
                      <a:r>
                        <a:rPr lang="en-US" sz="1400" b="0" i="0" u="none" strike="noStrike" dirty="0">
                          <a:solidFill>
                            <a:srgbClr val="FF0000"/>
                          </a:solidFill>
                          <a:effectLst/>
                          <a:latin typeface="Calibri" panose="020F0502020204030204" pitchFamily="34" charset="0"/>
                        </a:rPr>
                        <a:t>REIMBURSEMENT FOR COUNTY WELFARE ADMINISTRATIVE EXPENDITURES</a:t>
                      </a:r>
                    </a:p>
                  </a:txBody>
                  <a:tcPr marL="8901" marR="8901" marT="89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951110493"/>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FF0000"/>
                          </a:solidFill>
                          <a:effectLst/>
                          <a:highlight>
                            <a:srgbClr val="FFFF00"/>
                          </a:highlight>
                          <a:latin typeface="Calibri" panose="020F0502020204030204" pitchFamily="34" charset="0"/>
                        </a:rPr>
                        <a:t>RPT XS335</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569798512"/>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xxxxxx COUNTY       ( 00)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PAGE</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a:t>
                      </a:r>
                    </a:p>
                  </a:txBody>
                  <a:tcPr marL="8901" marR="8901" marT="8901" marB="0" anchor="b">
                    <a:lnL>
                      <a:noFill/>
                    </a:lnL>
                    <a:lnR>
                      <a:noFill/>
                    </a:lnR>
                    <a:lnT>
                      <a:noFill/>
                    </a:lnT>
                    <a:lnB>
                      <a:noFill/>
                    </a:lnB>
                  </a:tcPr>
                </a:tc>
                <a:extLst>
                  <a:ext uri="{0D108BD9-81ED-4DB2-BD59-A6C34878D82A}">
                    <a16:rowId xmlns:a16="http://schemas.microsoft.com/office/drawing/2014/main" val="990729239"/>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RUN DATE 07/10/2020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873869438"/>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FB101-DATE </a:t>
                      </a:r>
                      <a:r>
                        <a:rPr lang="en-US" sz="1400" b="0" i="0" u="none" strike="noStrike" dirty="0">
                          <a:solidFill>
                            <a:srgbClr val="FF0000"/>
                          </a:solidFill>
                          <a:effectLst/>
                          <a:latin typeface="Calibri" panose="020F0502020204030204" pitchFamily="34" charset="0"/>
                        </a:rPr>
                        <a:t>05/20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3751465638"/>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TOTAL</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FEDERAL</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STATE</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COUNTY</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AMOUNT</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576904570"/>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EXPENDITURE</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SHARE</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P/C</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SHARE</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P/C</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SHARE</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P/C</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REIMBURSED</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CFDA</a:t>
                      </a:r>
                    </a:p>
                  </a:txBody>
                  <a:tcPr marL="8901" marR="8901" marT="8901" marB="0" anchor="b">
                    <a:lnL>
                      <a:noFill/>
                    </a:lnL>
                    <a:lnR>
                      <a:noFill/>
                    </a:lnR>
                    <a:lnT>
                      <a:noFill/>
                    </a:lnT>
                    <a:lnB>
                      <a:noFill/>
                    </a:lnB>
                  </a:tcPr>
                </a:tc>
                <a:extLst>
                  <a:ext uri="{0D108BD9-81ED-4DB2-BD59-A6C34878D82A}">
                    <a16:rowId xmlns:a16="http://schemas.microsoft.com/office/drawing/2014/main" val="61197296"/>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441264728"/>
                  </a:ext>
                </a:extLst>
              </a:tr>
              <a:tr h="268879">
                <a:tc>
                  <a:txBody>
                    <a:bodyPr/>
                    <a:lstStyle/>
                    <a:p>
                      <a:pPr algn="ctr" fontAlgn="b"/>
                      <a:r>
                        <a:rPr lang="en-US" sz="1400" b="0" i="0" u="none" strike="noStrike" dirty="0">
                          <a:solidFill>
                            <a:srgbClr val="FF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SERVICES </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360626577"/>
                  </a:ext>
                </a:extLst>
              </a:tr>
              <a:tr h="268879">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3069656362"/>
                  </a:ext>
                </a:extLst>
              </a:tr>
              <a:tr h="268879">
                <a:tc>
                  <a:txBody>
                    <a:bodyPr/>
                    <a:lstStyle/>
                    <a:p>
                      <a:pPr algn="ctr" fontAlgn="b"/>
                      <a:r>
                        <a:rPr lang="en-US" sz="1400" b="0" i="0" u="none" strike="noStrike" dirty="0">
                          <a:solidFill>
                            <a:srgbClr val="000000"/>
                          </a:solidFill>
                          <a:effectLst/>
                          <a:latin typeface="Calibri" panose="020F0502020204030204" pitchFamily="34" charset="0"/>
                        </a:rPr>
                        <a:t>031</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 ADM EMP SVC</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72.83</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72.83</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901" marR="8901" marT="8901" marB="0" anchor="b">
                    <a:lnL>
                      <a:noFill/>
                    </a:lnL>
                    <a:lnR>
                      <a:noFill/>
                    </a:lnR>
                    <a:lnT>
                      <a:noFill/>
                    </a:lnT>
                    <a:lnB>
                      <a:noFill/>
                    </a:lnB>
                  </a:tcPr>
                </a:tc>
                <a:extLst>
                  <a:ext uri="{0D108BD9-81ED-4DB2-BD59-A6C34878D82A}">
                    <a16:rowId xmlns:a16="http://schemas.microsoft.com/office/drawing/2014/main" val="1106092280"/>
                  </a:ext>
                </a:extLst>
              </a:tr>
              <a:tr h="268879">
                <a:tc>
                  <a:txBody>
                    <a:bodyPr/>
                    <a:lstStyle/>
                    <a:p>
                      <a:pPr algn="ctr" fontAlgn="b"/>
                      <a:r>
                        <a:rPr lang="en-US" sz="1400" b="0" i="0" u="none" strike="noStrike" dirty="0">
                          <a:solidFill>
                            <a:srgbClr val="000000"/>
                          </a:solidFill>
                          <a:effectLst/>
                          <a:latin typeface="Calibri" panose="020F0502020204030204" pitchFamily="34" charset="0"/>
                        </a:rPr>
                        <a:t>039</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SVC WFFA</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155.78</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155.78</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901" marR="8901" marT="8901" marB="0" anchor="b">
                    <a:lnL>
                      <a:noFill/>
                    </a:lnL>
                    <a:lnR>
                      <a:noFill/>
                    </a:lnR>
                    <a:lnT>
                      <a:noFill/>
                    </a:lnT>
                    <a:lnB>
                      <a:noFill/>
                    </a:lnB>
                  </a:tcPr>
                </a:tc>
                <a:extLst>
                  <a:ext uri="{0D108BD9-81ED-4DB2-BD59-A6C34878D82A}">
                    <a16:rowId xmlns:a16="http://schemas.microsoft.com/office/drawing/2014/main" val="3078055922"/>
                  </a:ext>
                </a:extLst>
              </a:tr>
              <a:tr h="268879">
                <a:tc>
                  <a:txBody>
                    <a:bodyPr/>
                    <a:lstStyle/>
                    <a:p>
                      <a:pPr algn="ctr" fontAlgn="b"/>
                      <a:r>
                        <a:rPr lang="en-US" sz="1400" b="0" i="0" u="none" strike="noStrike" dirty="0">
                          <a:solidFill>
                            <a:srgbClr val="000000"/>
                          </a:solidFill>
                          <a:effectLst/>
                          <a:latin typeface="Calibri" panose="020F0502020204030204" pitchFamily="34" charset="0"/>
                        </a:rPr>
                        <a:t>046</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SVC-FAM SUP</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119.60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119.60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901" marR="8901" marT="8901" marB="0" anchor="b">
                    <a:lnL>
                      <a:noFill/>
                    </a:lnL>
                    <a:lnR>
                      <a:noFill/>
                    </a:lnR>
                    <a:lnT>
                      <a:noFill/>
                    </a:lnT>
                    <a:lnB>
                      <a:noFill/>
                    </a:lnB>
                  </a:tcPr>
                </a:tc>
                <a:extLst>
                  <a:ext uri="{0D108BD9-81ED-4DB2-BD59-A6C34878D82A}">
                    <a16:rowId xmlns:a16="http://schemas.microsoft.com/office/drawing/2014/main" val="2220040558"/>
                  </a:ext>
                </a:extLst>
              </a:tr>
              <a:tr h="268879">
                <a:tc>
                  <a:txBody>
                    <a:bodyPr/>
                    <a:lstStyle/>
                    <a:p>
                      <a:pPr algn="ctr" fontAlgn="b"/>
                      <a:r>
                        <a:rPr lang="en-US" sz="1400" b="0" i="0" u="none" strike="noStrike" dirty="0">
                          <a:solidFill>
                            <a:srgbClr val="000000"/>
                          </a:solidFill>
                          <a:effectLst/>
                          <a:latin typeface="Calibri" panose="020F0502020204030204" pitchFamily="34" charset="0"/>
                        </a:rPr>
                        <a:t>047</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ADM-FAM SUP</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24.29</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24.29</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901" marR="8901" marT="8901" marB="0" anchor="b">
                    <a:lnL>
                      <a:noFill/>
                    </a:lnL>
                    <a:lnR>
                      <a:noFill/>
                    </a:lnR>
                    <a:lnT>
                      <a:noFill/>
                    </a:lnT>
                    <a:lnB>
                      <a:noFill/>
                    </a:lnB>
                  </a:tcPr>
                </a:tc>
                <a:extLst>
                  <a:ext uri="{0D108BD9-81ED-4DB2-BD59-A6C34878D82A}">
                    <a16:rowId xmlns:a16="http://schemas.microsoft.com/office/drawing/2014/main" val="1197842658"/>
                  </a:ext>
                </a:extLst>
              </a:tr>
              <a:tr h="268879">
                <a:tc>
                  <a:txBody>
                    <a:bodyPr/>
                    <a:lstStyle/>
                    <a:p>
                      <a:pPr algn="ctr" fontAlgn="b"/>
                      <a:r>
                        <a:rPr lang="en-US" sz="1400" b="0" i="0" u="none" strike="noStrike" dirty="0">
                          <a:solidFill>
                            <a:srgbClr val="000000"/>
                          </a:solidFill>
                          <a:effectLst/>
                          <a:latin typeface="Calibri" panose="020F0502020204030204" pitchFamily="34" charset="0"/>
                        </a:rPr>
                        <a:t>048</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ADMIN WFFA</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1,264.47</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1,264.47</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901" marR="8901" marT="8901" marB="0" anchor="b">
                    <a:lnL>
                      <a:noFill/>
                    </a:lnL>
                    <a:lnR>
                      <a:noFill/>
                    </a:lnR>
                    <a:lnT>
                      <a:noFill/>
                    </a:lnT>
                    <a:lnB>
                      <a:noFill/>
                    </a:lnB>
                  </a:tcPr>
                </a:tc>
                <a:extLst>
                  <a:ext uri="{0D108BD9-81ED-4DB2-BD59-A6C34878D82A}">
                    <a16:rowId xmlns:a16="http://schemas.microsoft.com/office/drawing/2014/main" val="851115204"/>
                  </a:ext>
                </a:extLst>
              </a:tr>
              <a:tr h="268879">
                <a:tc>
                  <a:txBody>
                    <a:bodyPr/>
                    <a:lstStyle/>
                    <a:p>
                      <a:pPr algn="ctr" fontAlgn="b"/>
                      <a:r>
                        <a:rPr lang="en-US" sz="1400" b="0" i="0" u="none" strike="noStrike" dirty="0">
                          <a:solidFill>
                            <a:srgbClr val="000000"/>
                          </a:solidFill>
                          <a:effectLst/>
                          <a:latin typeface="Calibri" panose="020F0502020204030204" pitchFamily="34" charset="0"/>
                        </a:rPr>
                        <a:t>049</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 SVC EMP SVC</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344.32</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344.32</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901" marR="8901" marT="8901" marB="0" anchor="b">
                    <a:lnL>
                      <a:noFill/>
                    </a:lnL>
                    <a:lnR>
                      <a:noFill/>
                    </a:lnR>
                    <a:lnT>
                      <a:noFill/>
                    </a:lnT>
                    <a:lnB>
                      <a:noFill/>
                    </a:lnB>
                  </a:tcPr>
                </a:tc>
                <a:extLst>
                  <a:ext uri="{0D108BD9-81ED-4DB2-BD59-A6C34878D82A}">
                    <a16:rowId xmlns:a16="http://schemas.microsoft.com/office/drawing/2014/main" val="3429103237"/>
                  </a:ext>
                </a:extLst>
              </a:tr>
              <a:tr h="268879">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050</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TANF TO SSBG - FC</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4,040.51</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3,030.39</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1,010.12</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3,030.39</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901" marR="8901" marT="8901" marB="0" anchor="b">
                    <a:lnL>
                      <a:noFill/>
                    </a:lnL>
                    <a:lnR>
                      <a:noFill/>
                    </a:lnR>
                    <a:lnT>
                      <a:noFill/>
                    </a:lnT>
                    <a:lnB>
                      <a:noFill/>
                    </a:lnB>
                  </a:tcPr>
                </a:tc>
                <a:extLst>
                  <a:ext uri="{0D108BD9-81ED-4DB2-BD59-A6C34878D82A}">
                    <a16:rowId xmlns:a16="http://schemas.microsoft.com/office/drawing/2014/main" val="3554267698"/>
                  </a:ext>
                </a:extLst>
              </a:tr>
              <a:tr h="268879">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050</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TAN/SBG FC TO CO/YE</a:t>
                      </a:r>
                    </a:p>
                  </a:txBody>
                  <a:tcPr marL="8901" marR="8901" marT="890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-1,036.57</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-777.43</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-259.14</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-777.43</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901" marR="8901" marT="8901" marB="0" anchor="b">
                    <a:lnL>
                      <a:noFill/>
                    </a:lnL>
                    <a:lnR>
                      <a:noFill/>
                    </a:lnR>
                    <a:lnT>
                      <a:noFill/>
                    </a:lnT>
                    <a:lnB>
                      <a:noFill/>
                    </a:lnB>
                  </a:tcPr>
                </a:tc>
                <a:extLst>
                  <a:ext uri="{0D108BD9-81ED-4DB2-BD59-A6C34878D82A}">
                    <a16:rowId xmlns:a16="http://schemas.microsoft.com/office/drawing/2014/main" val="1721997876"/>
                  </a:ext>
                </a:extLst>
              </a:tr>
            </a:tbl>
          </a:graphicData>
        </a:graphic>
      </p:graphicFrame>
      <p:sp>
        <p:nvSpPr>
          <p:cNvPr id="6" name="Title 1">
            <a:extLst>
              <a:ext uri="{FF2B5EF4-FFF2-40B4-BE49-F238E27FC236}">
                <a16:creationId xmlns:a16="http://schemas.microsoft.com/office/drawing/2014/main" id="{EED67732-A420-434C-85B6-373D56B77446}"/>
              </a:ext>
            </a:extLst>
          </p:cNvPr>
          <p:cNvSpPr>
            <a:spLocks noGrp="1"/>
          </p:cNvSpPr>
          <p:nvPr>
            <p:ph type="title"/>
          </p:nvPr>
        </p:nvSpPr>
        <p:spPr>
          <a:xfrm>
            <a:off x="838200" y="365125"/>
            <a:ext cx="10515600" cy="1325563"/>
          </a:xfrm>
        </p:spPr>
        <p:txBody>
          <a:bodyPr/>
          <a:lstStyle/>
          <a:p>
            <a:r>
              <a:rPr lang="en-US" b="1" i="1" dirty="0">
                <a:solidFill>
                  <a:srgbClr val="536EB0"/>
                </a:solidFill>
              </a:rPr>
              <a:t>Let’s take a look at the XS335 Report…</a:t>
            </a:r>
          </a:p>
        </p:txBody>
      </p:sp>
      <p:cxnSp>
        <p:nvCxnSpPr>
          <p:cNvPr id="10" name="Straight Arrow Connector 9">
            <a:extLst>
              <a:ext uri="{FF2B5EF4-FFF2-40B4-BE49-F238E27FC236}">
                <a16:creationId xmlns:a16="http://schemas.microsoft.com/office/drawing/2014/main" id="{C4469B36-796F-41B3-A229-DDA3EEE7B119}"/>
              </a:ext>
            </a:extLst>
          </p:cNvPr>
          <p:cNvCxnSpPr/>
          <p:nvPr/>
        </p:nvCxnSpPr>
        <p:spPr>
          <a:xfrm flipH="1">
            <a:off x="2220586" y="2786615"/>
            <a:ext cx="894522" cy="168966"/>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7382EC3-6991-4F83-BD8B-BE18A45F7288}"/>
              </a:ext>
            </a:extLst>
          </p:cNvPr>
          <p:cNvCxnSpPr>
            <a:cxnSpLocks/>
          </p:cNvCxnSpPr>
          <p:nvPr/>
        </p:nvCxnSpPr>
        <p:spPr>
          <a:xfrm>
            <a:off x="2464904" y="6463749"/>
            <a:ext cx="819978" cy="0"/>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93A7702-CA87-4374-8A4C-EEDB46BECDDC}"/>
              </a:ext>
            </a:extLst>
          </p:cNvPr>
          <p:cNvSpPr txBox="1"/>
          <p:nvPr/>
        </p:nvSpPr>
        <p:spPr>
          <a:xfrm>
            <a:off x="3161105" y="2493916"/>
            <a:ext cx="2956430" cy="461665"/>
          </a:xfrm>
          <a:prstGeom prst="rect">
            <a:avLst/>
          </a:prstGeom>
          <a:noFill/>
        </p:spPr>
        <p:txBody>
          <a:bodyPr wrap="square" rtlCol="0">
            <a:spAutoFit/>
          </a:bodyPr>
          <a:lstStyle/>
          <a:p>
            <a:r>
              <a:rPr lang="en-US" sz="2400" b="1" dirty="0">
                <a:solidFill>
                  <a:srgbClr val="536EB0"/>
                </a:solidFill>
              </a:rPr>
              <a:t>1571 Service Month</a:t>
            </a:r>
          </a:p>
        </p:txBody>
      </p:sp>
      <p:sp>
        <p:nvSpPr>
          <p:cNvPr id="16" name="TextBox 15">
            <a:extLst>
              <a:ext uri="{FF2B5EF4-FFF2-40B4-BE49-F238E27FC236}">
                <a16:creationId xmlns:a16="http://schemas.microsoft.com/office/drawing/2014/main" id="{8E5721CA-F2CB-45F7-8AD5-AA3FE32519B6}"/>
              </a:ext>
            </a:extLst>
          </p:cNvPr>
          <p:cNvSpPr txBox="1"/>
          <p:nvPr/>
        </p:nvSpPr>
        <p:spPr>
          <a:xfrm>
            <a:off x="7145080" y="2263083"/>
            <a:ext cx="1882135" cy="461665"/>
          </a:xfrm>
          <a:prstGeom prst="rect">
            <a:avLst/>
          </a:prstGeom>
          <a:noFill/>
        </p:spPr>
        <p:txBody>
          <a:bodyPr wrap="square" rtlCol="0">
            <a:spAutoFit/>
          </a:bodyPr>
          <a:lstStyle/>
          <a:p>
            <a:r>
              <a:rPr lang="en-US" sz="2400" b="1" dirty="0">
                <a:solidFill>
                  <a:srgbClr val="536EB0"/>
                </a:solidFill>
              </a:rPr>
              <a:t>% Share</a:t>
            </a:r>
          </a:p>
        </p:txBody>
      </p:sp>
      <p:cxnSp>
        <p:nvCxnSpPr>
          <p:cNvPr id="17" name="Straight Arrow Connector 16">
            <a:extLst>
              <a:ext uri="{FF2B5EF4-FFF2-40B4-BE49-F238E27FC236}">
                <a16:creationId xmlns:a16="http://schemas.microsoft.com/office/drawing/2014/main" id="{5A595C81-29F8-47C1-B4AB-9A477E730C8C}"/>
              </a:ext>
            </a:extLst>
          </p:cNvPr>
          <p:cNvCxnSpPr>
            <a:cxnSpLocks/>
          </p:cNvCxnSpPr>
          <p:nvPr/>
        </p:nvCxnSpPr>
        <p:spPr>
          <a:xfrm flipH="1">
            <a:off x="6285317" y="2724748"/>
            <a:ext cx="837918" cy="608086"/>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BA11A3E-E0FB-43C7-A651-05AE3B3C46A0}"/>
              </a:ext>
            </a:extLst>
          </p:cNvPr>
          <p:cNvCxnSpPr>
            <a:cxnSpLocks/>
          </p:cNvCxnSpPr>
          <p:nvPr/>
        </p:nvCxnSpPr>
        <p:spPr>
          <a:xfrm flipH="1">
            <a:off x="7867803" y="2772122"/>
            <a:ext cx="1" cy="567860"/>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363207F-4F0F-4208-ADA0-D3EE426ECC05}"/>
              </a:ext>
            </a:extLst>
          </p:cNvPr>
          <p:cNvCxnSpPr>
            <a:cxnSpLocks/>
          </p:cNvCxnSpPr>
          <p:nvPr/>
        </p:nvCxnSpPr>
        <p:spPr>
          <a:xfrm>
            <a:off x="8612372" y="2772122"/>
            <a:ext cx="1070711" cy="518511"/>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7A5DA1D0-A83F-44B4-9976-05CEF0B0AACF}"/>
              </a:ext>
            </a:extLst>
          </p:cNvPr>
          <p:cNvSpPr/>
          <p:nvPr/>
        </p:nvSpPr>
        <p:spPr>
          <a:xfrm>
            <a:off x="4029736" y="6294473"/>
            <a:ext cx="1063256" cy="329609"/>
          </a:xfrm>
          <a:prstGeom prst="ellipse">
            <a:avLst/>
          </a:prstGeom>
          <a:noFill/>
          <a:ln w="28575">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0CB98B8-ADE7-4F0D-A6C1-E2270972DDE6}"/>
              </a:ext>
            </a:extLst>
          </p:cNvPr>
          <p:cNvSpPr txBox="1"/>
          <p:nvPr/>
        </p:nvSpPr>
        <p:spPr>
          <a:xfrm>
            <a:off x="305653" y="3198167"/>
            <a:ext cx="1528432" cy="461665"/>
          </a:xfrm>
          <a:prstGeom prst="rect">
            <a:avLst/>
          </a:prstGeom>
          <a:noFill/>
        </p:spPr>
        <p:txBody>
          <a:bodyPr wrap="square" rtlCol="0">
            <a:spAutoFit/>
          </a:bodyPr>
          <a:lstStyle/>
          <a:p>
            <a:r>
              <a:rPr lang="en-US" sz="2400" b="1" dirty="0">
                <a:solidFill>
                  <a:srgbClr val="536EB0"/>
                </a:solidFill>
              </a:rPr>
              <a:t>App Codes</a:t>
            </a:r>
          </a:p>
        </p:txBody>
      </p:sp>
      <p:cxnSp>
        <p:nvCxnSpPr>
          <p:cNvPr id="13" name="Straight Arrow Connector 12">
            <a:extLst>
              <a:ext uri="{FF2B5EF4-FFF2-40B4-BE49-F238E27FC236}">
                <a16:creationId xmlns:a16="http://schemas.microsoft.com/office/drawing/2014/main" id="{0F4CD8B3-00CF-4FE6-9F94-0D08BA130FA5}"/>
              </a:ext>
            </a:extLst>
          </p:cNvPr>
          <p:cNvCxnSpPr>
            <a:cxnSpLocks/>
          </p:cNvCxnSpPr>
          <p:nvPr/>
        </p:nvCxnSpPr>
        <p:spPr>
          <a:xfrm>
            <a:off x="521149" y="3590445"/>
            <a:ext cx="0" cy="338759"/>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2C4E03B8-41F3-46D8-817E-E395CC914177}"/>
              </a:ext>
            </a:extLst>
          </p:cNvPr>
          <p:cNvCxnSpPr/>
          <p:nvPr/>
        </p:nvCxnSpPr>
        <p:spPr>
          <a:xfrm>
            <a:off x="10687928" y="6314755"/>
            <a:ext cx="609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2574A40C-3CCF-4A8D-80CD-4390D9E881EE}"/>
              </a:ext>
            </a:extLst>
          </p:cNvPr>
          <p:cNvCxnSpPr/>
          <p:nvPr/>
        </p:nvCxnSpPr>
        <p:spPr>
          <a:xfrm>
            <a:off x="10687928" y="6569753"/>
            <a:ext cx="6096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566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81FD28-29F2-422D-97E7-96BAEDE15747}"/>
              </a:ext>
            </a:extLst>
          </p:cNvPr>
          <p:cNvGraphicFramePr>
            <a:graphicFrameLocks noGrp="1"/>
          </p:cNvGraphicFramePr>
          <p:nvPr>
            <p:ph idx="1"/>
            <p:extLst>
              <p:ext uri="{D42A27DB-BD31-4B8C-83A1-F6EECF244321}">
                <p14:modId xmlns:p14="http://schemas.microsoft.com/office/powerpoint/2010/main" val="3200138030"/>
              </p:ext>
            </p:extLst>
          </p:nvPr>
        </p:nvGraphicFramePr>
        <p:xfrm>
          <a:off x="361507" y="1265274"/>
          <a:ext cx="11461900" cy="5227620"/>
        </p:xfrm>
        <a:graphic>
          <a:graphicData uri="http://schemas.openxmlformats.org/drawingml/2006/table">
            <a:tbl>
              <a:tblPr/>
              <a:tblGrid>
                <a:gridCol w="417091">
                  <a:extLst>
                    <a:ext uri="{9D8B030D-6E8A-4147-A177-3AD203B41FA5}">
                      <a16:colId xmlns:a16="http://schemas.microsoft.com/office/drawing/2014/main" val="1505845783"/>
                    </a:ext>
                  </a:extLst>
                </a:gridCol>
                <a:gridCol w="2534875">
                  <a:extLst>
                    <a:ext uri="{9D8B030D-6E8A-4147-A177-3AD203B41FA5}">
                      <a16:colId xmlns:a16="http://schemas.microsoft.com/office/drawing/2014/main" val="1721910666"/>
                    </a:ext>
                  </a:extLst>
                </a:gridCol>
                <a:gridCol w="426790">
                  <a:extLst>
                    <a:ext uri="{9D8B030D-6E8A-4147-A177-3AD203B41FA5}">
                      <a16:colId xmlns:a16="http://schemas.microsoft.com/office/drawing/2014/main" val="8554590"/>
                    </a:ext>
                  </a:extLst>
                </a:gridCol>
                <a:gridCol w="1151041">
                  <a:extLst>
                    <a:ext uri="{9D8B030D-6E8A-4147-A177-3AD203B41FA5}">
                      <a16:colId xmlns:a16="http://schemas.microsoft.com/office/drawing/2014/main" val="3111044088"/>
                    </a:ext>
                  </a:extLst>
                </a:gridCol>
                <a:gridCol w="969978">
                  <a:extLst>
                    <a:ext uri="{9D8B030D-6E8A-4147-A177-3AD203B41FA5}">
                      <a16:colId xmlns:a16="http://schemas.microsoft.com/office/drawing/2014/main" val="4104454045"/>
                    </a:ext>
                  </a:extLst>
                </a:gridCol>
                <a:gridCol w="711316">
                  <a:extLst>
                    <a:ext uri="{9D8B030D-6E8A-4147-A177-3AD203B41FA5}">
                      <a16:colId xmlns:a16="http://schemas.microsoft.com/office/drawing/2014/main" val="1549966104"/>
                    </a:ext>
                  </a:extLst>
                </a:gridCol>
                <a:gridCol w="931178">
                  <a:extLst>
                    <a:ext uri="{9D8B030D-6E8A-4147-A177-3AD203B41FA5}">
                      <a16:colId xmlns:a16="http://schemas.microsoft.com/office/drawing/2014/main" val="943307417"/>
                    </a:ext>
                  </a:extLst>
                </a:gridCol>
                <a:gridCol w="633718">
                  <a:extLst>
                    <a:ext uri="{9D8B030D-6E8A-4147-A177-3AD203B41FA5}">
                      <a16:colId xmlns:a16="http://schemas.microsoft.com/office/drawing/2014/main" val="534930493"/>
                    </a:ext>
                  </a:extLst>
                </a:gridCol>
                <a:gridCol w="349191">
                  <a:extLst>
                    <a:ext uri="{9D8B030D-6E8A-4147-A177-3AD203B41FA5}">
                      <a16:colId xmlns:a16="http://schemas.microsoft.com/office/drawing/2014/main" val="1956258171"/>
                    </a:ext>
                  </a:extLst>
                </a:gridCol>
                <a:gridCol w="969978">
                  <a:extLst>
                    <a:ext uri="{9D8B030D-6E8A-4147-A177-3AD203B41FA5}">
                      <a16:colId xmlns:a16="http://schemas.microsoft.com/office/drawing/2014/main" val="3777194718"/>
                    </a:ext>
                  </a:extLst>
                </a:gridCol>
                <a:gridCol w="633718">
                  <a:extLst>
                    <a:ext uri="{9D8B030D-6E8A-4147-A177-3AD203B41FA5}">
                      <a16:colId xmlns:a16="http://schemas.microsoft.com/office/drawing/2014/main" val="2412932422"/>
                    </a:ext>
                  </a:extLst>
                </a:gridCol>
                <a:gridCol w="1099308">
                  <a:extLst>
                    <a:ext uri="{9D8B030D-6E8A-4147-A177-3AD203B41FA5}">
                      <a16:colId xmlns:a16="http://schemas.microsoft.com/office/drawing/2014/main" val="2628437408"/>
                    </a:ext>
                  </a:extLst>
                </a:gridCol>
                <a:gridCol w="633718">
                  <a:extLst>
                    <a:ext uri="{9D8B030D-6E8A-4147-A177-3AD203B41FA5}">
                      <a16:colId xmlns:a16="http://schemas.microsoft.com/office/drawing/2014/main" val="2293572044"/>
                    </a:ext>
                  </a:extLst>
                </a:gridCol>
              </a:tblGrid>
              <a:tr h="261381">
                <a:tc>
                  <a:txBody>
                    <a:bodyPr/>
                    <a:lstStyle/>
                    <a:p>
                      <a:pPr algn="ctr" fontAlgn="b"/>
                      <a:r>
                        <a:rPr lang="en-US" sz="1400" b="0" i="0" u="none" strike="noStrike" dirty="0">
                          <a:solidFill>
                            <a:srgbClr val="000000"/>
                          </a:solidFill>
                          <a:effectLst/>
                          <a:latin typeface="Calibri" panose="020F0502020204030204" pitchFamily="34" charset="0"/>
                        </a:rPr>
                        <a:t>387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GUARDIANSHP</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5,570.65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4,177.99</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1,392.66</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4,177.99</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1413939487"/>
                  </a:ext>
                </a:extLst>
              </a:tr>
              <a:tr h="261381">
                <a:tc>
                  <a:txBody>
                    <a:bodyPr/>
                    <a:lstStyle/>
                    <a:p>
                      <a:pPr algn="ctr" fontAlgn="b"/>
                      <a:r>
                        <a:rPr lang="en-US" sz="1400" b="0" i="0" u="none" strike="noStrike" dirty="0">
                          <a:solidFill>
                            <a:srgbClr val="000000"/>
                          </a:solidFill>
                          <a:effectLst/>
                          <a:latin typeface="Calibri" panose="020F0502020204030204" pitchFamily="34" charset="0"/>
                        </a:rPr>
                        <a:t>387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GUARD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-5,570.65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-4,177.99</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-1,392.66</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-4,177.99</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2791965986"/>
                  </a:ext>
                </a:extLst>
              </a:tr>
              <a:tr h="261381">
                <a:tc>
                  <a:txBody>
                    <a:bodyPr/>
                    <a:lstStyle/>
                    <a:p>
                      <a:pPr algn="ctr" fontAlgn="b"/>
                      <a:r>
                        <a:rPr lang="en-US" sz="1400" b="0" i="0" u="none" strike="noStrike" dirty="0">
                          <a:solidFill>
                            <a:srgbClr val="000000"/>
                          </a:solidFill>
                          <a:effectLst/>
                          <a:latin typeface="Calibri" panose="020F0502020204030204" pitchFamily="34" charset="0"/>
                        </a:rPr>
                        <a:t>387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CO TO SBG FED GUARD/YE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2251937518"/>
                  </a:ext>
                </a:extLst>
              </a:tr>
              <a:tr h="261381">
                <a:tc>
                  <a:txBody>
                    <a:bodyPr/>
                    <a:lstStyle/>
                    <a:p>
                      <a:pPr algn="ctr" fontAlgn="b"/>
                      <a:r>
                        <a:rPr lang="en-US" sz="1400" b="0" i="0" u="none" strike="noStrike" dirty="0">
                          <a:solidFill>
                            <a:srgbClr val="000000"/>
                          </a:solidFill>
                          <a:effectLst/>
                          <a:latin typeface="Calibri" panose="020F0502020204030204" pitchFamily="34" charset="0"/>
                        </a:rPr>
                        <a:t>387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CO TO SBG FED GUARD/YE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3604808820"/>
                  </a:ext>
                </a:extLst>
              </a:tr>
              <a:tr h="261381">
                <a:tc>
                  <a:txBody>
                    <a:bodyPr/>
                    <a:lstStyle/>
                    <a:p>
                      <a:pPr algn="ctr" fontAlgn="b"/>
                      <a:r>
                        <a:rPr lang="en-US" sz="1400" b="0" i="0" u="none" strike="noStrike" dirty="0">
                          <a:solidFill>
                            <a:srgbClr val="000000"/>
                          </a:solidFill>
                          <a:effectLst/>
                          <a:latin typeface="Calibri" panose="020F0502020204030204" pitchFamily="34" charset="0"/>
                        </a:rPr>
                        <a:t>397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FED-CM &amp; COUNSL</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16,860.71</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12,645.54</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4,215.17</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12,645.54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2167632786"/>
                  </a:ext>
                </a:extLst>
              </a:tr>
              <a:tr h="261381">
                <a:tc>
                  <a:txBody>
                    <a:bodyPr/>
                    <a:lstStyle/>
                    <a:p>
                      <a:pPr algn="ctr" fontAlgn="b"/>
                      <a:r>
                        <a:rPr lang="en-US" sz="1400" b="0" i="0" u="none" strike="noStrike" dirty="0">
                          <a:solidFill>
                            <a:srgbClr val="000000"/>
                          </a:solidFill>
                          <a:effectLst/>
                          <a:latin typeface="Calibri" panose="020F0502020204030204" pitchFamily="34" charset="0"/>
                        </a:rPr>
                        <a:t>397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SBG FD CM&amp;COUN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-16,860.68</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-12,645.51</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-4,215.17</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-12,645.51</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3413590271"/>
                  </a:ext>
                </a:extLst>
              </a:tr>
              <a:tr h="261381">
                <a:tc>
                  <a:txBody>
                    <a:bodyPr/>
                    <a:lstStyle/>
                    <a:p>
                      <a:pPr algn="ctr" fontAlgn="b"/>
                      <a:r>
                        <a:rPr lang="en-US" sz="1400" b="0" i="0" u="none" strike="noStrike" dirty="0">
                          <a:solidFill>
                            <a:srgbClr val="000000"/>
                          </a:solidFill>
                          <a:effectLst/>
                          <a:latin typeface="Calibri" panose="020F0502020204030204" pitchFamily="34" charset="0"/>
                        </a:rPr>
                        <a:t>397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CM&amp;COUN-CO/YE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2799644660"/>
                  </a:ext>
                </a:extLst>
              </a:tr>
              <a:tr h="261381">
                <a:tc>
                  <a:txBody>
                    <a:bodyPr/>
                    <a:lstStyle/>
                    <a:p>
                      <a:pPr algn="ctr" fontAlgn="b"/>
                      <a:r>
                        <a:rPr lang="en-US" sz="1400" b="0" i="0" u="none" strike="noStrike" dirty="0">
                          <a:solidFill>
                            <a:srgbClr val="000000"/>
                          </a:solidFill>
                          <a:effectLst/>
                          <a:latin typeface="Calibri" panose="020F0502020204030204" pitchFamily="34" charset="0"/>
                        </a:rPr>
                        <a:t>463</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N-IVE FC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1,072.84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1,072.84</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257300166"/>
                  </a:ext>
                </a:extLst>
              </a:tr>
              <a:tr h="261381">
                <a:tc>
                  <a:txBody>
                    <a:bodyPr/>
                    <a:lstStyle/>
                    <a:p>
                      <a:pPr algn="ctr" fontAlgn="b"/>
                      <a:r>
                        <a:rPr lang="en-US" sz="1400" b="0" i="0" u="none" strike="noStrike" dirty="0">
                          <a:solidFill>
                            <a:srgbClr val="000000"/>
                          </a:solidFill>
                          <a:effectLst/>
                          <a:latin typeface="Calibri" panose="020F0502020204030204" pitchFamily="34" charset="0"/>
                        </a:rPr>
                        <a:t>464</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PM PL ADP A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72.83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72.83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089654174"/>
                  </a:ext>
                </a:extLst>
              </a:tr>
              <a:tr h="261381">
                <a:tc>
                  <a:txBody>
                    <a:bodyPr/>
                    <a:lstStyle/>
                    <a:p>
                      <a:pPr algn="ctr" fontAlgn="b"/>
                      <a:r>
                        <a:rPr lang="en-US" sz="1400" b="0" i="0" u="none" strike="noStrike" dirty="0">
                          <a:solidFill>
                            <a:srgbClr val="000000"/>
                          </a:solidFill>
                          <a:effectLst/>
                          <a:latin typeface="Calibri" panose="020F0502020204030204" pitchFamily="34" charset="0"/>
                        </a:rPr>
                        <a:t>465</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PM PL ADP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362.19</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362.19</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642045956"/>
                  </a:ext>
                </a:extLst>
              </a:tr>
              <a:tr h="261381">
                <a:tc>
                  <a:txBody>
                    <a:bodyPr/>
                    <a:lstStyle/>
                    <a:p>
                      <a:pPr algn="ctr" fontAlgn="b"/>
                      <a:r>
                        <a:rPr lang="en-US" sz="1400" b="0" i="0" u="none" strike="noStrike" dirty="0">
                          <a:solidFill>
                            <a:srgbClr val="000000"/>
                          </a:solidFill>
                          <a:effectLst/>
                          <a:latin typeface="Calibri" panose="020F0502020204030204" pitchFamily="34" charset="0"/>
                        </a:rPr>
                        <a:t>465</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PM PL ADP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11.36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11.36</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471622995"/>
                  </a:ext>
                </a:extLst>
              </a:tr>
              <a:tr h="261381">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471</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TAN/SBG FC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1,036.57</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1,036.57</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887468339"/>
                  </a:ext>
                </a:extLst>
              </a:tr>
              <a:tr h="261381">
                <a:tc>
                  <a:txBody>
                    <a:bodyPr/>
                    <a:lstStyle/>
                    <a:p>
                      <a:pPr algn="ctr" fontAlgn="b"/>
                      <a:r>
                        <a:rPr lang="en-US" sz="1400" b="0" i="0" u="none" strike="noStrike" dirty="0">
                          <a:solidFill>
                            <a:srgbClr val="000000"/>
                          </a:solidFill>
                          <a:effectLst/>
                          <a:latin typeface="Calibri" panose="020F0502020204030204" pitchFamily="34" charset="0"/>
                        </a:rPr>
                        <a:t>478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MAC CORD/TRANSP</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4,892.64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2,446.32</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2,446.32</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2,446.32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93.778</a:t>
                      </a:r>
                    </a:p>
                  </a:txBody>
                  <a:tcPr marL="8703" marR="8703" marT="8703" marB="0" anchor="b">
                    <a:lnL>
                      <a:noFill/>
                    </a:lnL>
                    <a:lnR>
                      <a:noFill/>
                    </a:lnR>
                    <a:lnT>
                      <a:noFill/>
                    </a:lnT>
                    <a:lnB>
                      <a:noFill/>
                    </a:lnB>
                  </a:tcPr>
                </a:tc>
                <a:extLst>
                  <a:ext uri="{0D108BD9-81ED-4DB2-BD59-A6C34878D82A}">
                    <a16:rowId xmlns:a16="http://schemas.microsoft.com/office/drawing/2014/main" val="415175487"/>
                  </a:ext>
                </a:extLst>
              </a:tr>
              <a:tr h="261381">
                <a:tc>
                  <a:txBody>
                    <a:bodyPr/>
                    <a:lstStyle/>
                    <a:p>
                      <a:pPr algn="ctr" fontAlgn="b"/>
                      <a:r>
                        <a:rPr lang="en-US" sz="1400" b="0" i="0" u="none" strike="noStrike" dirty="0">
                          <a:solidFill>
                            <a:srgbClr val="000000"/>
                          </a:solidFill>
                          <a:effectLst/>
                          <a:latin typeface="Calibri" panose="020F0502020204030204" pitchFamily="34" charset="0"/>
                        </a:rPr>
                        <a:t>507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NON-ELIG FC</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109.83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109.83</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544941983"/>
                  </a:ext>
                </a:extLst>
              </a:tr>
              <a:tr h="261381">
                <a:tc>
                  <a:txBody>
                    <a:bodyPr/>
                    <a:lstStyle/>
                    <a:p>
                      <a:pPr algn="ctr" fontAlgn="b"/>
                      <a:r>
                        <a:rPr lang="en-US" sz="1400" b="0" i="0" u="none" strike="noStrike" dirty="0">
                          <a:solidFill>
                            <a:srgbClr val="000000"/>
                          </a:solidFill>
                          <a:effectLst/>
                          <a:latin typeface="Calibri" panose="020F0502020204030204" pitchFamily="34" charset="0"/>
                        </a:rPr>
                        <a:t>509</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NON-ELIG FAM SUP SVC</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405.09</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405.09</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854481580"/>
                  </a:ext>
                </a:extLst>
              </a:tr>
              <a:tr h="261381">
                <a:tc>
                  <a:txBody>
                    <a:bodyPr/>
                    <a:lstStyle/>
                    <a:p>
                      <a:pPr algn="ctr" fontAlgn="b"/>
                      <a:r>
                        <a:rPr lang="en-US" sz="1400" b="0" i="0" u="none" strike="noStrike" dirty="0">
                          <a:solidFill>
                            <a:srgbClr val="000000"/>
                          </a:solidFill>
                          <a:effectLst/>
                          <a:latin typeface="Calibri" panose="020F0502020204030204" pitchFamily="34" charset="0"/>
                        </a:rPr>
                        <a:t>607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HM COM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1,160.65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1,160.65</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066440200"/>
                  </a:ext>
                </a:extLst>
              </a:tr>
              <a:tr h="261381">
                <a:tc>
                  <a:txBody>
                    <a:bodyPr/>
                    <a:lstStyle/>
                    <a:p>
                      <a:pPr algn="ctr" fontAlgn="b"/>
                      <a:r>
                        <a:rPr lang="en-US" sz="1400" b="0" i="0" u="none" strike="noStrike" dirty="0">
                          <a:solidFill>
                            <a:srgbClr val="000000"/>
                          </a:solidFill>
                          <a:effectLst/>
                          <a:latin typeface="Calibri" panose="020F0502020204030204" pitchFamily="34" charset="0"/>
                        </a:rPr>
                        <a:t>607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SBG FD HM COM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0.05</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931880735"/>
                  </a:ext>
                </a:extLst>
              </a:tr>
              <a:tr h="261381">
                <a:tc>
                  <a:txBody>
                    <a:bodyPr/>
                    <a:lstStyle/>
                    <a:p>
                      <a:pPr algn="ctr" fontAlgn="b"/>
                      <a:r>
                        <a:rPr lang="en-US" sz="1400" b="0" i="0" u="none" strike="noStrike" dirty="0">
                          <a:solidFill>
                            <a:srgbClr val="000000"/>
                          </a:solidFill>
                          <a:effectLst/>
                          <a:latin typeface="Calibri" panose="020F0502020204030204" pitchFamily="34" charset="0"/>
                        </a:rPr>
                        <a:t>608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SBG FD CM&amp;COUN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16,860.68</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16,860.68</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722012646"/>
                  </a:ext>
                </a:extLst>
              </a:tr>
              <a:tr h="261381">
                <a:tc>
                  <a:txBody>
                    <a:bodyPr/>
                    <a:lstStyle/>
                    <a:p>
                      <a:pPr algn="ctr" fontAlgn="b"/>
                      <a:r>
                        <a:rPr lang="en-US" sz="1400" b="0" i="0" u="none" strike="noStrike" dirty="0">
                          <a:solidFill>
                            <a:srgbClr val="000000"/>
                          </a:solidFill>
                          <a:effectLst/>
                          <a:latin typeface="Calibri" panose="020F0502020204030204" pitchFamily="34" charset="0"/>
                        </a:rPr>
                        <a:t>608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CM&amp;COUN-CO/YE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545172269"/>
                  </a:ext>
                </a:extLst>
              </a:tr>
              <a:tr h="261381">
                <a:tc>
                  <a:txBody>
                    <a:bodyPr/>
                    <a:lstStyle/>
                    <a:p>
                      <a:pPr algn="ctr" fontAlgn="b"/>
                      <a:r>
                        <a:rPr lang="en-US" sz="1400" b="0" i="0" u="none" strike="noStrike" dirty="0">
                          <a:solidFill>
                            <a:srgbClr val="000000"/>
                          </a:solidFill>
                          <a:effectLst/>
                          <a:latin typeface="Calibri" panose="020F0502020204030204" pitchFamily="34" charset="0"/>
                        </a:rPr>
                        <a:t>612</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ATRISK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248.70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248.70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841870739"/>
                  </a:ext>
                </a:extLst>
              </a:tr>
            </a:tbl>
          </a:graphicData>
        </a:graphic>
      </p:graphicFrame>
      <p:sp>
        <p:nvSpPr>
          <p:cNvPr id="3" name="Oval 2">
            <a:extLst>
              <a:ext uri="{FF2B5EF4-FFF2-40B4-BE49-F238E27FC236}">
                <a16:creationId xmlns:a16="http://schemas.microsoft.com/office/drawing/2014/main" id="{0CC1B13E-65F9-45BB-AF1C-2549B2FF7B63}"/>
              </a:ext>
            </a:extLst>
          </p:cNvPr>
          <p:cNvSpPr/>
          <p:nvPr/>
        </p:nvSpPr>
        <p:spPr>
          <a:xfrm>
            <a:off x="8591105" y="4125429"/>
            <a:ext cx="1063256" cy="329609"/>
          </a:xfrm>
          <a:prstGeom prst="ellipse">
            <a:avLst/>
          </a:prstGeom>
          <a:noFill/>
          <a:ln w="28575">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52FB1F2-8558-4081-9711-A80DFF5FEB36}"/>
              </a:ext>
            </a:extLst>
          </p:cNvPr>
          <p:cNvPicPr>
            <a:picLocks noChangeAspect="1"/>
          </p:cNvPicPr>
          <p:nvPr/>
        </p:nvPicPr>
        <p:blipFill>
          <a:blip r:embed="rId3"/>
          <a:stretch>
            <a:fillRect/>
          </a:stretch>
        </p:blipFill>
        <p:spPr>
          <a:xfrm>
            <a:off x="3668292" y="520995"/>
            <a:ext cx="8155116" cy="640833"/>
          </a:xfrm>
          <a:prstGeom prst="rect">
            <a:avLst/>
          </a:prstGeom>
        </p:spPr>
      </p:pic>
      <p:sp>
        <p:nvSpPr>
          <p:cNvPr id="5" name="Oval 4">
            <a:extLst>
              <a:ext uri="{FF2B5EF4-FFF2-40B4-BE49-F238E27FC236}">
                <a16:creationId xmlns:a16="http://schemas.microsoft.com/office/drawing/2014/main" id="{E38EA413-81C1-43A7-8829-0051A282C9D4}"/>
              </a:ext>
            </a:extLst>
          </p:cNvPr>
          <p:cNvSpPr/>
          <p:nvPr/>
        </p:nvSpPr>
        <p:spPr>
          <a:xfrm>
            <a:off x="10445696" y="4125428"/>
            <a:ext cx="1063256" cy="329609"/>
          </a:xfrm>
          <a:prstGeom prst="ellipse">
            <a:avLst/>
          </a:prstGeom>
          <a:noFill/>
          <a:ln w="28575">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939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ADABB0C-756F-444D-8EFE-90ABD43D590C}"/>
              </a:ext>
            </a:extLst>
          </p:cNvPr>
          <p:cNvGraphicFramePr>
            <a:graphicFrameLocks noGrp="1"/>
          </p:cNvGraphicFramePr>
          <p:nvPr>
            <p:ph idx="1"/>
            <p:extLst>
              <p:ext uri="{D42A27DB-BD31-4B8C-83A1-F6EECF244321}">
                <p14:modId xmlns:p14="http://schemas.microsoft.com/office/powerpoint/2010/main" val="2690391147"/>
              </p:ext>
            </p:extLst>
          </p:nvPr>
        </p:nvGraphicFramePr>
        <p:xfrm>
          <a:off x="510364" y="1453484"/>
          <a:ext cx="10874872" cy="4830360"/>
        </p:xfrm>
        <a:graphic>
          <a:graphicData uri="http://schemas.openxmlformats.org/drawingml/2006/table">
            <a:tbl>
              <a:tblPr/>
              <a:tblGrid>
                <a:gridCol w="395728">
                  <a:extLst>
                    <a:ext uri="{9D8B030D-6E8A-4147-A177-3AD203B41FA5}">
                      <a16:colId xmlns:a16="http://schemas.microsoft.com/office/drawing/2014/main" val="2285521112"/>
                    </a:ext>
                  </a:extLst>
                </a:gridCol>
                <a:gridCol w="2405050">
                  <a:extLst>
                    <a:ext uri="{9D8B030D-6E8A-4147-A177-3AD203B41FA5}">
                      <a16:colId xmlns:a16="http://schemas.microsoft.com/office/drawing/2014/main" val="3116431920"/>
                    </a:ext>
                  </a:extLst>
                </a:gridCol>
                <a:gridCol w="404932">
                  <a:extLst>
                    <a:ext uri="{9D8B030D-6E8A-4147-A177-3AD203B41FA5}">
                      <a16:colId xmlns:a16="http://schemas.microsoft.com/office/drawing/2014/main" val="2599205600"/>
                    </a:ext>
                  </a:extLst>
                </a:gridCol>
                <a:gridCol w="1092089">
                  <a:extLst>
                    <a:ext uri="{9D8B030D-6E8A-4147-A177-3AD203B41FA5}">
                      <a16:colId xmlns:a16="http://schemas.microsoft.com/office/drawing/2014/main" val="4042315545"/>
                    </a:ext>
                  </a:extLst>
                </a:gridCol>
                <a:gridCol w="920300">
                  <a:extLst>
                    <a:ext uri="{9D8B030D-6E8A-4147-A177-3AD203B41FA5}">
                      <a16:colId xmlns:a16="http://schemas.microsoft.com/office/drawing/2014/main" val="1845808363"/>
                    </a:ext>
                  </a:extLst>
                </a:gridCol>
                <a:gridCol w="674886">
                  <a:extLst>
                    <a:ext uri="{9D8B030D-6E8A-4147-A177-3AD203B41FA5}">
                      <a16:colId xmlns:a16="http://schemas.microsoft.com/office/drawing/2014/main" val="2875721067"/>
                    </a:ext>
                  </a:extLst>
                </a:gridCol>
                <a:gridCol w="883487">
                  <a:extLst>
                    <a:ext uri="{9D8B030D-6E8A-4147-A177-3AD203B41FA5}">
                      <a16:colId xmlns:a16="http://schemas.microsoft.com/office/drawing/2014/main" val="2272851380"/>
                    </a:ext>
                  </a:extLst>
                </a:gridCol>
                <a:gridCol w="601262">
                  <a:extLst>
                    <a:ext uri="{9D8B030D-6E8A-4147-A177-3AD203B41FA5}">
                      <a16:colId xmlns:a16="http://schemas.microsoft.com/office/drawing/2014/main" val="2421743213"/>
                    </a:ext>
                  </a:extLst>
                </a:gridCol>
                <a:gridCol w="331308">
                  <a:extLst>
                    <a:ext uri="{9D8B030D-6E8A-4147-A177-3AD203B41FA5}">
                      <a16:colId xmlns:a16="http://schemas.microsoft.com/office/drawing/2014/main" val="2592663881"/>
                    </a:ext>
                  </a:extLst>
                </a:gridCol>
                <a:gridCol w="920300">
                  <a:extLst>
                    <a:ext uri="{9D8B030D-6E8A-4147-A177-3AD203B41FA5}">
                      <a16:colId xmlns:a16="http://schemas.microsoft.com/office/drawing/2014/main" val="1597278548"/>
                    </a:ext>
                  </a:extLst>
                </a:gridCol>
                <a:gridCol w="601262">
                  <a:extLst>
                    <a:ext uri="{9D8B030D-6E8A-4147-A177-3AD203B41FA5}">
                      <a16:colId xmlns:a16="http://schemas.microsoft.com/office/drawing/2014/main" val="3770278260"/>
                    </a:ext>
                  </a:extLst>
                </a:gridCol>
                <a:gridCol w="1043006">
                  <a:extLst>
                    <a:ext uri="{9D8B030D-6E8A-4147-A177-3AD203B41FA5}">
                      <a16:colId xmlns:a16="http://schemas.microsoft.com/office/drawing/2014/main" val="1598534457"/>
                    </a:ext>
                  </a:extLst>
                </a:gridCol>
                <a:gridCol w="601262">
                  <a:extLst>
                    <a:ext uri="{9D8B030D-6E8A-4147-A177-3AD203B41FA5}">
                      <a16:colId xmlns:a16="http://schemas.microsoft.com/office/drawing/2014/main" val="56132159"/>
                    </a:ext>
                  </a:extLst>
                </a:gridCol>
              </a:tblGrid>
              <a:tr h="241518">
                <a:tc>
                  <a:txBody>
                    <a:bodyPr/>
                    <a:lstStyle/>
                    <a:p>
                      <a:pPr algn="ctr" fontAlgn="b"/>
                      <a:r>
                        <a:rPr lang="en-US" sz="1400" b="0" i="0" u="none" strike="noStrike" dirty="0">
                          <a:solidFill>
                            <a:srgbClr val="000000"/>
                          </a:solidFill>
                          <a:effectLst/>
                          <a:latin typeface="Calibri" panose="020F0502020204030204" pitchFamily="34" charset="0"/>
                        </a:rPr>
                        <a:t>051</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SVC 100% FED-CP</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23,237.23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23,237.23</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23,237.23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93.558</a:t>
                      </a:r>
                    </a:p>
                  </a:txBody>
                  <a:tcPr marL="8703" marR="8703" marT="8703" marB="0" anchor="b">
                    <a:lnL>
                      <a:noFill/>
                    </a:lnL>
                    <a:lnR>
                      <a:noFill/>
                    </a:lnR>
                    <a:lnT>
                      <a:noFill/>
                    </a:lnT>
                    <a:lnB>
                      <a:noFill/>
                    </a:lnB>
                  </a:tcPr>
                </a:tc>
                <a:extLst>
                  <a:ext uri="{0D108BD9-81ED-4DB2-BD59-A6C34878D82A}">
                    <a16:rowId xmlns:a16="http://schemas.microsoft.com/office/drawing/2014/main" val="2623593026"/>
                  </a:ext>
                </a:extLst>
              </a:tr>
              <a:tr h="241518">
                <a:tc>
                  <a:txBody>
                    <a:bodyPr/>
                    <a:lstStyle/>
                    <a:p>
                      <a:pPr algn="ctr" fontAlgn="b"/>
                      <a:r>
                        <a:rPr lang="en-US" sz="1400" b="0" i="0" u="none" strike="noStrike" dirty="0">
                          <a:solidFill>
                            <a:srgbClr val="000000"/>
                          </a:solidFill>
                          <a:effectLst/>
                          <a:latin typeface="Calibri" panose="020F0502020204030204" pitchFamily="34" charset="0"/>
                        </a:rPr>
                        <a:t>051</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CPS SVC ov Allc/YE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-19,378.17</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-19,378.17</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-19,378.17</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2699739494"/>
                  </a:ext>
                </a:extLst>
              </a:tr>
              <a:tr h="241518">
                <a:tc>
                  <a:txBody>
                    <a:bodyPr/>
                    <a:lstStyle/>
                    <a:p>
                      <a:pPr algn="ctr" fontAlgn="b"/>
                      <a:r>
                        <a:rPr lang="en-US" sz="1400" b="0" i="0" u="none" strike="noStrike" dirty="0">
                          <a:solidFill>
                            <a:srgbClr val="000000"/>
                          </a:solidFill>
                          <a:effectLst/>
                          <a:latin typeface="Calibri" panose="020F0502020204030204" pitchFamily="34" charset="0"/>
                        </a:rPr>
                        <a:t>051</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CPS SVC ovr Allc</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-3,859.06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-3,859.06</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-3,859.06</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4063065445"/>
                  </a:ext>
                </a:extLst>
              </a:tr>
              <a:tr h="241518">
                <a:tc>
                  <a:txBody>
                    <a:bodyPr/>
                    <a:lstStyle/>
                    <a:p>
                      <a:pPr algn="ctr" fontAlgn="b"/>
                      <a:r>
                        <a:rPr lang="en-US" sz="1400" b="0" i="0" u="none" strike="noStrike" dirty="0">
                          <a:solidFill>
                            <a:srgbClr val="000000"/>
                          </a:solidFill>
                          <a:effectLst/>
                          <a:latin typeface="Calibri" panose="020F0502020204030204" pitchFamily="34" charset="0"/>
                        </a:rPr>
                        <a:t>052</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ADM 100% FED-CP</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4,407.86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4,407.86</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4,407.86</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1704961563"/>
                  </a:ext>
                </a:extLst>
              </a:tr>
              <a:tr h="241518">
                <a:tc>
                  <a:txBody>
                    <a:bodyPr/>
                    <a:lstStyle/>
                    <a:p>
                      <a:pPr algn="ctr" fontAlgn="b"/>
                      <a:r>
                        <a:rPr lang="en-US" sz="1400" b="0" i="0" u="none" strike="noStrike" dirty="0">
                          <a:solidFill>
                            <a:srgbClr val="000000"/>
                          </a:solidFill>
                          <a:effectLst/>
                          <a:latin typeface="Calibri" panose="020F0502020204030204" pitchFamily="34" charset="0"/>
                        </a:rPr>
                        <a:t>052</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CPS ADM ov Allc/YE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-4,000.00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-4,000.00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-4,000.00</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3465905061"/>
                  </a:ext>
                </a:extLst>
              </a:tr>
              <a:tr h="241518">
                <a:tc>
                  <a:txBody>
                    <a:bodyPr/>
                    <a:lstStyle/>
                    <a:p>
                      <a:pPr algn="ctr" fontAlgn="b"/>
                      <a:r>
                        <a:rPr lang="en-US" sz="1400" b="0" i="0" u="none" strike="noStrike" dirty="0">
                          <a:solidFill>
                            <a:srgbClr val="000000"/>
                          </a:solidFill>
                          <a:effectLst/>
                          <a:latin typeface="Calibri" panose="020F0502020204030204" pitchFamily="34" charset="0"/>
                        </a:rPr>
                        <a:t>052</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CPS ADM ovr Allc/ye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-407.86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-407.86</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-407.86</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382935810"/>
                  </a:ext>
                </a:extLst>
              </a:tr>
              <a:tr h="241518">
                <a:tc>
                  <a:txBody>
                    <a:bodyPr/>
                    <a:lstStyle/>
                    <a:p>
                      <a:pPr algn="ctr" fontAlgn="b"/>
                      <a:r>
                        <a:rPr lang="en-US" sz="1400" b="0" i="0" u="none" strike="noStrike" dirty="0">
                          <a:solidFill>
                            <a:srgbClr val="000000"/>
                          </a:solidFill>
                          <a:effectLst/>
                          <a:latin typeface="Calibri" panose="020F0502020204030204" pitchFamily="34" charset="0"/>
                        </a:rPr>
                        <a:t>058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SVC 100 FEDFAM</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757.74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757.74</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757.74</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3318218878"/>
                  </a:ext>
                </a:extLst>
              </a:tr>
              <a:tr h="241518">
                <a:tc>
                  <a:txBody>
                    <a:bodyPr/>
                    <a:lstStyle/>
                    <a:p>
                      <a:pPr algn="ctr" fontAlgn="b"/>
                      <a:r>
                        <a:rPr lang="en-US" sz="1400" b="0" i="0" u="none" strike="noStrike" dirty="0">
                          <a:solidFill>
                            <a:srgbClr val="000000"/>
                          </a:solidFill>
                          <a:effectLst/>
                          <a:latin typeface="Calibri" panose="020F0502020204030204" pitchFamily="34" charset="0"/>
                        </a:rPr>
                        <a:t>058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FAM S SVC ov All/YE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-725.00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-725.00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-725.00</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2261171347"/>
                  </a:ext>
                </a:extLst>
              </a:tr>
              <a:tr h="241518">
                <a:tc>
                  <a:txBody>
                    <a:bodyPr/>
                    <a:lstStyle/>
                    <a:p>
                      <a:pPr algn="ctr" fontAlgn="b"/>
                      <a:r>
                        <a:rPr lang="en-US" sz="1400" b="0" i="0" u="none" strike="noStrike" dirty="0">
                          <a:solidFill>
                            <a:srgbClr val="000000"/>
                          </a:solidFill>
                          <a:effectLst/>
                          <a:latin typeface="Calibri" panose="020F0502020204030204" pitchFamily="34" charset="0"/>
                        </a:rPr>
                        <a:t>058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FAM S SVC ovr Allc/YE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-32.74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-32.74</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-32.74</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4132684248"/>
                  </a:ext>
                </a:extLst>
              </a:tr>
              <a:tr h="241518">
                <a:tc>
                  <a:txBody>
                    <a:bodyPr/>
                    <a:lstStyle/>
                    <a:p>
                      <a:pPr algn="ctr" fontAlgn="b"/>
                      <a:r>
                        <a:rPr lang="en-US" sz="1400" b="0" i="0" u="none" strike="noStrike" dirty="0">
                          <a:solidFill>
                            <a:srgbClr val="000000"/>
                          </a:solidFill>
                          <a:effectLst/>
                          <a:latin typeface="Calibri" panose="020F0502020204030204" pitchFamily="34" charset="0"/>
                        </a:rPr>
                        <a:t>059</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ADM 100 FEDFAM</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182.14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182.14</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182.14</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4291737445"/>
                  </a:ext>
                </a:extLst>
              </a:tr>
              <a:tr h="241518">
                <a:tc>
                  <a:txBody>
                    <a:bodyPr/>
                    <a:lstStyle/>
                    <a:p>
                      <a:pPr algn="ctr" fontAlgn="b"/>
                      <a:r>
                        <a:rPr lang="en-US" sz="1400" b="0" i="0" u="none" strike="noStrike" dirty="0">
                          <a:solidFill>
                            <a:srgbClr val="000000"/>
                          </a:solidFill>
                          <a:effectLst/>
                          <a:latin typeface="Calibri" panose="020F0502020204030204" pitchFamily="34" charset="0"/>
                        </a:rPr>
                        <a:t>059</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FA S ADM ov All/YE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-150.00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-150.00</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726183777"/>
                  </a:ext>
                </a:extLst>
              </a:tr>
              <a:tr h="241518">
                <a:tc>
                  <a:txBody>
                    <a:bodyPr/>
                    <a:lstStyle/>
                    <a:p>
                      <a:pPr algn="ctr" fontAlgn="b"/>
                      <a:r>
                        <a:rPr lang="en-US" sz="1400" b="0" i="0" u="none" strike="noStrike" dirty="0">
                          <a:solidFill>
                            <a:srgbClr val="000000"/>
                          </a:solidFill>
                          <a:effectLst/>
                          <a:latin typeface="Calibri" panose="020F0502020204030204" pitchFamily="34" charset="0"/>
                        </a:rPr>
                        <a:t>059</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WF FAM S SVC ovr Allc/YE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-32.14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-32.14</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-32.14</a:t>
                      </a:r>
                    </a:p>
                  </a:txBody>
                  <a:tcPr marL="8703" marR="8703" marT="8703"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93.558</a:t>
                      </a:r>
                    </a:p>
                  </a:txBody>
                  <a:tcPr marL="8703" marR="8703" marT="8703" marB="0" anchor="b">
                    <a:lnL>
                      <a:noFill/>
                    </a:lnL>
                    <a:lnR>
                      <a:noFill/>
                    </a:lnR>
                    <a:lnT>
                      <a:noFill/>
                    </a:lnT>
                    <a:lnB>
                      <a:noFill/>
                    </a:lnB>
                  </a:tcPr>
                </a:tc>
                <a:extLst>
                  <a:ext uri="{0D108BD9-81ED-4DB2-BD59-A6C34878D82A}">
                    <a16:rowId xmlns:a16="http://schemas.microsoft.com/office/drawing/2014/main" val="3143550877"/>
                  </a:ext>
                </a:extLst>
              </a:tr>
              <a:tr h="241518">
                <a:tc>
                  <a:txBody>
                    <a:bodyPr/>
                    <a:lstStyle/>
                    <a:p>
                      <a:pPr algn="ctr" fontAlgn="b"/>
                      <a:r>
                        <a:rPr lang="en-US" sz="1400" b="0" i="0" u="none" strike="noStrike" dirty="0">
                          <a:solidFill>
                            <a:srgbClr val="000000"/>
                          </a:solidFill>
                          <a:effectLst/>
                          <a:latin typeface="Calibri" panose="020F0502020204030204" pitchFamily="34" charset="0"/>
                        </a:rPr>
                        <a:t>070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PERM PLN ADOPT ADM</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72.83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54.63</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18.20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54.63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93.645</a:t>
                      </a:r>
                    </a:p>
                  </a:txBody>
                  <a:tcPr marL="8703" marR="8703" marT="8703" marB="0" anchor="b">
                    <a:lnL>
                      <a:noFill/>
                    </a:lnL>
                    <a:lnR>
                      <a:noFill/>
                    </a:lnR>
                    <a:lnT>
                      <a:noFill/>
                    </a:lnT>
                    <a:lnB>
                      <a:noFill/>
                    </a:lnB>
                  </a:tcPr>
                </a:tc>
                <a:extLst>
                  <a:ext uri="{0D108BD9-81ED-4DB2-BD59-A6C34878D82A}">
                    <a16:rowId xmlns:a16="http://schemas.microsoft.com/office/drawing/2014/main" val="840556608"/>
                  </a:ext>
                </a:extLst>
              </a:tr>
              <a:tr h="241518">
                <a:tc>
                  <a:txBody>
                    <a:bodyPr/>
                    <a:lstStyle/>
                    <a:p>
                      <a:pPr algn="ctr" fontAlgn="b"/>
                      <a:r>
                        <a:rPr lang="en-US" sz="1400" b="0" i="0" u="none" strike="noStrike" dirty="0">
                          <a:solidFill>
                            <a:srgbClr val="000000"/>
                          </a:solidFill>
                          <a:effectLst/>
                          <a:latin typeface="Calibri" panose="020F0502020204030204" pitchFamily="34" charset="0"/>
                        </a:rPr>
                        <a:t>070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PM PL ADP A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-72.83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-54.63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-18.20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-54.63</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93.645</a:t>
                      </a:r>
                    </a:p>
                  </a:txBody>
                  <a:tcPr marL="8703" marR="8703" marT="8703" marB="0" anchor="b">
                    <a:lnL>
                      <a:noFill/>
                    </a:lnL>
                    <a:lnR>
                      <a:noFill/>
                    </a:lnR>
                    <a:lnT>
                      <a:noFill/>
                    </a:lnT>
                    <a:lnB>
                      <a:noFill/>
                    </a:lnB>
                  </a:tcPr>
                </a:tc>
                <a:extLst>
                  <a:ext uri="{0D108BD9-81ED-4DB2-BD59-A6C34878D82A}">
                    <a16:rowId xmlns:a16="http://schemas.microsoft.com/office/drawing/2014/main" val="650488236"/>
                  </a:ext>
                </a:extLst>
              </a:tr>
              <a:tr h="241518">
                <a:tc>
                  <a:txBody>
                    <a:bodyPr/>
                    <a:lstStyle/>
                    <a:p>
                      <a:pPr algn="ctr" fontAlgn="b"/>
                      <a:r>
                        <a:rPr lang="en-US" sz="1400" b="0" i="0" u="none" strike="noStrike" dirty="0">
                          <a:solidFill>
                            <a:srgbClr val="000000"/>
                          </a:solidFill>
                          <a:effectLst/>
                          <a:latin typeface="Calibri" panose="020F0502020204030204" pitchFamily="34" charset="0"/>
                        </a:rPr>
                        <a:t>074</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St IVE to IVE/YE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11,293.42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5,646.71</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5,646.71</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5,646.71</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93.658</a:t>
                      </a:r>
                    </a:p>
                  </a:txBody>
                  <a:tcPr marL="8703" marR="8703" marT="8703" marB="0" anchor="b">
                    <a:lnL>
                      <a:noFill/>
                    </a:lnL>
                    <a:lnR>
                      <a:noFill/>
                    </a:lnR>
                    <a:lnT>
                      <a:noFill/>
                    </a:lnT>
                    <a:lnB>
                      <a:noFill/>
                    </a:lnB>
                  </a:tcPr>
                </a:tc>
                <a:extLst>
                  <a:ext uri="{0D108BD9-81ED-4DB2-BD59-A6C34878D82A}">
                    <a16:rowId xmlns:a16="http://schemas.microsoft.com/office/drawing/2014/main" val="2427399010"/>
                  </a:ext>
                </a:extLst>
              </a:tr>
              <a:tr h="241518">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088</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TANF TO SSBG-ADOPTIO</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137.76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103.32</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34.44</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103.32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93.667</a:t>
                      </a:r>
                    </a:p>
                  </a:txBody>
                  <a:tcPr marL="8703" marR="8703" marT="8703" marB="0" anchor="b">
                    <a:lnL>
                      <a:noFill/>
                    </a:lnL>
                    <a:lnR>
                      <a:noFill/>
                    </a:lnR>
                    <a:lnT>
                      <a:noFill/>
                    </a:lnT>
                    <a:lnB>
                      <a:noFill/>
                    </a:lnB>
                  </a:tcPr>
                </a:tc>
                <a:extLst>
                  <a:ext uri="{0D108BD9-81ED-4DB2-BD59-A6C34878D82A}">
                    <a16:rowId xmlns:a16="http://schemas.microsoft.com/office/drawing/2014/main" val="1557818101"/>
                  </a:ext>
                </a:extLst>
              </a:tr>
              <a:tr h="241518">
                <a:tc>
                  <a:txBody>
                    <a:bodyPr/>
                    <a:lstStyle/>
                    <a:p>
                      <a:pPr algn="ctr" fontAlgn="b"/>
                      <a:r>
                        <a:rPr lang="en-US" sz="1400" b="0" i="0" u="none" strike="noStrike" dirty="0">
                          <a:solidFill>
                            <a:srgbClr val="000000"/>
                          </a:solidFill>
                          <a:effectLst/>
                          <a:latin typeface="Calibri" panose="020F0502020204030204" pitchFamily="34" charset="0"/>
                        </a:rPr>
                        <a:t>090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PERM PLN 75 ADOPT SV</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419.72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314.79</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104.93</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314.79</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93.645</a:t>
                      </a:r>
                    </a:p>
                  </a:txBody>
                  <a:tcPr marL="8703" marR="8703" marT="8703" marB="0" anchor="b">
                    <a:lnL>
                      <a:noFill/>
                    </a:lnL>
                    <a:lnR>
                      <a:noFill/>
                    </a:lnR>
                    <a:lnT>
                      <a:noFill/>
                    </a:lnT>
                    <a:lnB>
                      <a:noFill/>
                    </a:lnB>
                  </a:tcPr>
                </a:tc>
                <a:extLst>
                  <a:ext uri="{0D108BD9-81ED-4DB2-BD59-A6C34878D82A}">
                    <a16:rowId xmlns:a16="http://schemas.microsoft.com/office/drawing/2014/main" val="1587392324"/>
                  </a:ext>
                </a:extLst>
              </a:tr>
              <a:tr h="241518">
                <a:tc>
                  <a:txBody>
                    <a:bodyPr/>
                    <a:lstStyle/>
                    <a:p>
                      <a:pPr algn="ctr" fontAlgn="b"/>
                      <a:r>
                        <a:rPr lang="en-US" sz="1400" b="0" i="0" u="none" strike="noStrike" dirty="0">
                          <a:solidFill>
                            <a:srgbClr val="000000"/>
                          </a:solidFill>
                          <a:effectLst/>
                          <a:latin typeface="Calibri" panose="020F0502020204030204" pitchFamily="34" charset="0"/>
                        </a:rPr>
                        <a:t>090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PM PL ADP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-362.19</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-271.65</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-90.54</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-271.65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93.645</a:t>
                      </a:r>
                    </a:p>
                  </a:txBody>
                  <a:tcPr marL="8703" marR="8703" marT="8703" marB="0" anchor="b">
                    <a:lnL>
                      <a:noFill/>
                    </a:lnL>
                    <a:lnR>
                      <a:noFill/>
                    </a:lnR>
                    <a:lnT>
                      <a:noFill/>
                    </a:lnT>
                    <a:lnB>
                      <a:noFill/>
                    </a:lnB>
                  </a:tcPr>
                </a:tc>
                <a:extLst>
                  <a:ext uri="{0D108BD9-81ED-4DB2-BD59-A6C34878D82A}">
                    <a16:rowId xmlns:a16="http://schemas.microsoft.com/office/drawing/2014/main" val="663959849"/>
                  </a:ext>
                </a:extLst>
              </a:tr>
              <a:tr h="241518">
                <a:tc>
                  <a:txBody>
                    <a:bodyPr/>
                    <a:lstStyle/>
                    <a:p>
                      <a:pPr algn="ctr" fontAlgn="b"/>
                      <a:r>
                        <a:rPr lang="en-US" sz="1400" b="0" i="0" u="none" strike="noStrike" dirty="0">
                          <a:solidFill>
                            <a:srgbClr val="000000"/>
                          </a:solidFill>
                          <a:effectLst/>
                          <a:latin typeface="Calibri" panose="020F0502020204030204" pitchFamily="34" charset="0"/>
                        </a:rPr>
                        <a:t>090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PM PL ADP TO CO/YE</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-11.36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-8.52</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-2.84</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-8.52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93.645</a:t>
                      </a:r>
                    </a:p>
                  </a:txBody>
                  <a:tcPr marL="8703" marR="8703" marT="8703" marB="0" anchor="b">
                    <a:lnL>
                      <a:noFill/>
                    </a:lnL>
                    <a:lnR>
                      <a:noFill/>
                    </a:lnR>
                    <a:lnT>
                      <a:noFill/>
                    </a:lnT>
                    <a:lnB>
                      <a:noFill/>
                    </a:lnB>
                  </a:tcPr>
                </a:tc>
                <a:extLst>
                  <a:ext uri="{0D108BD9-81ED-4DB2-BD59-A6C34878D82A}">
                    <a16:rowId xmlns:a16="http://schemas.microsoft.com/office/drawing/2014/main" val="699984366"/>
                  </a:ext>
                </a:extLst>
              </a:tr>
              <a:tr h="241518">
                <a:tc>
                  <a:txBody>
                    <a:bodyPr/>
                    <a:lstStyle/>
                    <a:p>
                      <a:pPr algn="ctr" fontAlgn="b"/>
                      <a:r>
                        <a:rPr lang="en-US" sz="1400" b="0" i="0" u="none" strike="noStrike" dirty="0">
                          <a:solidFill>
                            <a:srgbClr val="000000"/>
                          </a:solidFill>
                          <a:effectLst/>
                          <a:latin typeface="Calibri" panose="020F0502020204030204" pitchFamily="34" charset="0"/>
                        </a:rPr>
                        <a:t>095</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IVE ADOPTION TNG</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72.37</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54.28</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18.09</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54.28</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93.659</a:t>
                      </a:r>
                    </a:p>
                  </a:txBody>
                  <a:tcPr marL="8703" marR="8703" marT="8703" marB="0" anchor="b">
                    <a:lnL>
                      <a:noFill/>
                    </a:lnL>
                    <a:lnR>
                      <a:noFill/>
                    </a:lnR>
                    <a:lnT>
                      <a:noFill/>
                    </a:lnT>
                    <a:lnB>
                      <a:noFill/>
                    </a:lnB>
                  </a:tcPr>
                </a:tc>
                <a:extLst>
                  <a:ext uri="{0D108BD9-81ED-4DB2-BD59-A6C34878D82A}">
                    <a16:rowId xmlns:a16="http://schemas.microsoft.com/office/drawing/2014/main" val="3651843769"/>
                  </a:ext>
                </a:extLst>
              </a:tr>
            </a:tbl>
          </a:graphicData>
        </a:graphic>
      </p:graphicFrame>
      <p:pic>
        <p:nvPicPr>
          <p:cNvPr id="6" name="Picture 5">
            <a:extLst>
              <a:ext uri="{FF2B5EF4-FFF2-40B4-BE49-F238E27FC236}">
                <a16:creationId xmlns:a16="http://schemas.microsoft.com/office/drawing/2014/main" id="{C9972AE0-4360-423B-8C0E-EB14B305C5A1}"/>
              </a:ext>
            </a:extLst>
          </p:cNvPr>
          <p:cNvPicPr>
            <a:picLocks noChangeAspect="1"/>
          </p:cNvPicPr>
          <p:nvPr/>
        </p:nvPicPr>
        <p:blipFill>
          <a:blip r:embed="rId3"/>
          <a:stretch>
            <a:fillRect/>
          </a:stretch>
        </p:blipFill>
        <p:spPr>
          <a:xfrm>
            <a:off x="3530069" y="727819"/>
            <a:ext cx="8016889" cy="629971"/>
          </a:xfrm>
          <a:prstGeom prst="rect">
            <a:avLst/>
          </a:prstGeom>
        </p:spPr>
      </p:pic>
      <p:cxnSp>
        <p:nvCxnSpPr>
          <p:cNvPr id="7" name="Straight Connector 6">
            <a:extLst>
              <a:ext uri="{FF2B5EF4-FFF2-40B4-BE49-F238E27FC236}">
                <a16:creationId xmlns:a16="http://schemas.microsoft.com/office/drawing/2014/main" id="{56843D47-5B55-4CB4-8A04-A4CCF7A3F980}"/>
              </a:ext>
            </a:extLst>
          </p:cNvPr>
          <p:cNvCxnSpPr/>
          <p:nvPr/>
        </p:nvCxnSpPr>
        <p:spPr>
          <a:xfrm>
            <a:off x="10233777" y="5301293"/>
            <a:ext cx="6096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238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0D5EF42-FEC6-4EF3-BCC9-B852C2249FD6}"/>
              </a:ext>
            </a:extLst>
          </p:cNvPr>
          <p:cNvGraphicFramePr>
            <a:graphicFrameLocks noGrp="1"/>
          </p:cNvGraphicFramePr>
          <p:nvPr>
            <p:ph idx="1"/>
            <p:extLst>
              <p:ext uri="{D42A27DB-BD31-4B8C-83A1-F6EECF244321}">
                <p14:modId xmlns:p14="http://schemas.microsoft.com/office/powerpoint/2010/main" val="219966925"/>
              </p:ext>
            </p:extLst>
          </p:nvPr>
        </p:nvGraphicFramePr>
        <p:xfrm>
          <a:off x="372140" y="1581075"/>
          <a:ext cx="11246588" cy="4915420"/>
        </p:xfrm>
        <a:graphic>
          <a:graphicData uri="http://schemas.openxmlformats.org/drawingml/2006/table">
            <a:tbl>
              <a:tblPr/>
              <a:tblGrid>
                <a:gridCol w="409255">
                  <a:extLst>
                    <a:ext uri="{9D8B030D-6E8A-4147-A177-3AD203B41FA5}">
                      <a16:colId xmlns:a16="http://schemas.microsoft.com/office/drawing/2014/main" val="80042513"/>
                    </a:ext>
                  </a:extLst>
                </a:gridCol>
                <a:gridCol w="2487257">
                  <a:extLst>
                    <a:ext uri="{9D8B030D-6E8A-4147-A177-3AD203B41FA5}">
                      <a16:colId xmlns:a16="http://schemas.microsoft.com/office/drawing/2014/main" val="2874724885"/>
                    </a:ext>
                  </a:extLst>
                </a:gridCol>
                <a:gridCol w="418773">
                  <a:extLst>
                    <a:ext uri="{9D8B030D-6E8A-4147-A177-3AD203B41FA5}">
                      <a16:colId xmlns:a16="http://schemas.microsoft.com/office/drawing/2014/main" val="3307558049"/>
                    </a:ext>
                  </a:extLst>
                </a:gridCol>
                <a:gridCol w="1129418">
                  <a:extLst>
                    <a:ext uri="{9D8B030D-6E8A-4147-A177-3AD203B41FA5}">
                      <a16:colId xmlns:a16="http://schemas.microsoft.com/office/drawing/2014/main" val="386302426"/>
                    </a:ext>
                  </a:extLst>
                </a:gridCol>
                <a:gridCol w="951757">
                  <a:extLst>
                    <a:ext uri="{9D8B030D-6E8A-4147-A177-3AD203B41FA5}">
                      <a16:colId xmlns:a16="http://schemas.microsoft.com/office/drawing/2014/main" val="2632211171"/>
                    </a:ext>
                  </a:extLst>
                </a:gridCol>
                <a:gridCol w="697954">
                  <a:extLst>
                    <a:ext uri="{9D8B030D-6E8A-4147-A177-3AD203B41FA5}">
                      <a16:colId xmlns:a16="http://schemas.microsoft.com/office/drawing/2014/main" val="2729457993"/>
                    </a:ext>
                  </a:extLst>
                </a:gridCol>
                <a:gridCol w="913685">
                  <a:extLst>
                    <a:ext uri="{9D8B030D-6E8A-4147-A177-3AD203B41FA5}">
                      <a16:colId xmlns:a16="http://schemas.microsoft.com/office/drawing/2014/main" val="2149141127"/>
                    </a:ext>
                  </a:extLst>
                </a:gridCol>
                <a:gridCol w="621814">
                  <a:extLst>
                    <a:ext uri="{9D8B030D-6E8A-4147-A177-3AD203B41FA5}">
                      <a16:colId xmlns:a16="http://schemas.microsoft.com/office/drawing/2014/main" val="4160784146"/>
                    </a:ext>
                  </a:extLst>
                </a:gridCol>
                <a:gridCol w="342632">
                  <a:extLst>
                    <a:ext uri="{9D8B030D-6E8A-4147-A177-3AD203B41FA5}">
                      <a16:colId xmlns:a16="http://schemas.microsoft.com/office/drawing/2014/main" val="1152592267"/>
                    </a:ext>
                  </a:extLst>
                </a:gridCol>
                <a:gridCol w="951757">
                  <a:extLst>
                    <a:ext uri="{9D8B030D-6E8A-4147-A177-3AD203B41FA5}">
                      <a16:colId xmlns:a16="http://schemas.microsoft.com/office/drawing/2014/main" val="3755508107"/>
                    </a:ext>
                  </a:extLst>
                </a:gridCol>
                <a:gridCol w="621814">
                  <a:extLst>
                    <a:ext uri="{9D8B030D-6E8A-4147-A177-3AD203B41FA5}">
                      <a16:colId xmlns:a16="http://schemas.microsoft.com/office/drawing/2014/main" val="3859050610"/>
                    </a:ext>
                  </a:extLst>
                </a:gridCol>
                <a:gridCol w="1078658">
                  <a:extLst>
                    <a:ext uri="{9D8B030D-6E8A-4147-A177-3AD203B41FA5}">
                      <a16:colId xmlns:a16="http://schemas.microsoft.com/office/drawing/2014/main" val="2657819304"/>
                    </a:ext>
                  </a:extLst>
                </a:gridCol>
                <a:gridCol w="621814">
                  <a:extLst>
                    <a:ext uri="{9D8B030D-6E8A-4147-A177-3AD203B41FA5}">
                      <a16:colId xmlns:a16="http://schemas.microsoft.com/office/drawing/2014/main" val="881215870"/>
                    </a:ext>
                  </a:extLst>
                </a:gridCol>
              </a:tblGrid>
              <a:tr h="245771">
                <a:tc>
                  <a:txBody>
                    <a:bodyPr/>
                    <a:lstStyle/>
                    <a:p>
                      <a:pPr algn="ctr" fontAlgn="b"/>
                      <a:r>
                        <a:rPr lang="en-US" sz="1300" b="0" i="0" u="none" strike="noStrike" dirty="0">
                          <a:solidFill>
                            <a:srgbClr val="000000"/>
                          </a:solidFill>
                          <a:effectLst/>
                          <a:latin typeface="Calibri" panose="020F0502020204030204" pitchFamily="34" charset="0"/>
                        </a:rPr>
                        <a:t>617</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SSBG FED GUARD TO CO/YE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5,570.65</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5,570.65</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802150494"/>
                  </a:ext>
                </a:extLst>
              </a:tr>
              <a:tr h="245771">
                <a:tc>
                  <a:txBody>
                    <a:bodyPr/>
                    <a:lstStyle/>
                    <a:p>
                      <a:pPr algn="ctr" fontAlgn="b"/>
                      <a:r>
                        <a:rPr lang="en-US" sz="1300" b="0" i="0" u="none" strike="noStrike" dirty="0">
                          <a:solidFill>
                            <a:srgbClr val="000000"/>
                          </a:solidFill>
                          <a:effectLst/>
                          <a:latin typeface="Calibri" panose="020F0502020204030204" pitchFamily="34" charset="0"/>
                        </a:rPr>
                        <a:t>617</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CO TO SBG FED GUARD/YE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917505744"/>
                  </a:ext>
                </a:extLst>
              </a:tr>
              <a:tr h="245771">
                <a:tc>
                  <a:txBody>
                    <a:bodyPr/>
                    <a:lstStyle/>
                    <a:p>
                      <a:pPr algn="ctr" fontAlgn="b"/>
                      <a:r>
                        <a:rPr lang="en-US" sz="1300" b="0" i="0" u="none" strike="noStrike" dirty="0">
                          <a:solidFill>
                            <a:srgbClr val="000000"/>
                          </a:solidFill>
                          <a:effectLst/>
                          <a:latin typeface="Calibri" panose="020F0502020204030204" pitchFamily="34" charset="0"/>
                        </a:rPr>
                        <a:t>617</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CO TO SBG FED GUARD/YE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-0.03</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196123576"/>
                  </a:ext>
                </a:extLst>
              </a:tr>
              <a:tr h="245771">
                <a:tc>
                  <a:txBody>
                    <a:bodyPr/>
                    <a:lstStyle/>
                    <a:p>
                      <a:pPr algn="ctr" fontAlgn="b"/>
                      <a:r>
                        <a:rPr lang="en-US" sz="1300" b="0" i="0" u="none" strike="noStrike" dirty="0">
                          <a:solidFill>
                            <a:srgbClr val="000000"/>
                          </a:solidFill>
                          <a:effectLst/>
                          <a:latin typeface="Calibri" panose="020F0502020204030204" pitchFamily="34" charset="0"/>
                        </a:rPr>
                        <a:t>632</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CO TO STNH/YE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-405.31</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-405.31</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33700110"/>
                  </a:ext>
                </a:extLst>
              </a:tr>
              <a:tr h="245771">
                <a:tc>
                  <a:txBody>
                    <a:bodyPr/>
                    <a:lstStyle/>
                    <a:p>
                      <a:pPr algn="ctr" fontAlgn="b"/>
                      <a:r>
                        <a:rPr lang="en-US" sz="1300" b="0" i="0" u="none" strike="noStrike" dirty="0">
                          <a:solidFill>
                            <a:srgbClr val="000000"/>
                          </a:solidFill>
                          <a:effectLst/>
                          <a:latin typeface="Calibri" panose="020F0502020204030204" pitchFamily="34" charset="0"/>
                        </a:rPr>
                        <a:t>632</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CO TO STNH/YE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-405.31</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-405.31</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217154955"/>
                  </a:ext>
                </a:extLst>
              </a:tr>
              <a:tr h="245771">
                <a:tc>
                  <a:txBody>
                    <a:bodyPr/>
                    <a:lstStyle/>
                    <a:p>
                      <a:pPr algn="ctr" fontAlgn="b"/>
                      <a:r>
                        <a:rPr lang="en-US" sz="1300" b="0" i="0" u="none" strike="noStrike" dirty="0">
                          <a:solidFill>
                            <a:srgbClr val="000000"/>
                          </a:solidFill>
                          <a:effectLst/>
                          <a:latin typeface="Calibri" panose="020F0502020204030204" pitchFamily="34" charset="0"/>
                        </a:rPr>
                        <a:t>632</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CO TO STNH/YE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405.31</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405.31</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680674268"/>
                  </a:ext>
                </a:extLst>
              </a:tr>
              <a:tr h="245771">
                <a:tc>
                  <a:txBody>
                    <a:bodyPr/>
                    <a:lstStyle/>
                    <a:p>
                      <a:pPr algn="ctr" fontAlgn="b"/>
                      <a:r>
                        <a:rPr lang="en-US" sz="1300" b="0" i="0" u="none" strike="noStrike" dirty="0">
                          <a:solidFill>
                            <a:srgbClr val="000000"/>
                          </a:solidFill>
                          <a:effectLst/>
                          <a:latin typeface="Calibri" panose="020F0502020204030204" pitchFamily="34" charset="0"/>
                        </a:rPr>
                        <a:t>633</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CPS STATE TO CO/YE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12,332.99</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12,332.99</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081322781"/>
                  </a:ext>
                </a:extLst>
              </a:tr>
              <a:tr h="245771">
                <a:tc>
                  <a:txBody>
                    <a:bodyPr/>
                    <a:lstStyle/>
                    <a:p>
                      <a:pPr algn="ctr" fontAlgn="b"/>
                      <a:r>
                        <a:rPr lang="en-US" sz="1300" b="0" i="0" u="none" strike="noStrike" dirty="0">
                          <a:solidFill>
                            <a:srgbClr val="000000"/>
                          </a:solidFill>
                          <a:effectLst/>
                          <a:latin typeface="Calibri" panose="020F0502020204030204" pitchFamily="34" charset="0"/>
                        </a:rPr>
                        <a:t>633</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CPS STATE TO CO/YE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12,332.99</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12,332.99</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696241187"/>
                  </a:ext>
                </a:extLst>
              </a:tr>
              <a:tr h="245771">
                <a:tc>
                  <a:txBody>
                    <a:bodyPr/>
                    <a:lstStyle/>
                    <a:p>
                      <a:pPr algn="ctr" fontAlgn="b"/>
                      <a:r>
                        <a:rPr lang="en-US" sz="1300" b="0" i="0" u="none" strike="noStrike" dirty="0">
                          <a:solidFill>
                            <a:srgbClr val="000000"/>
                          </a:solidFill>
                          <a:effectLst/>
                          <a:latin typeface="Calibri" panose="020F0502020204030204" pitchFamily="34" charset="0"/>
                        </a:rPr>
                        <a:t>633</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CPS STATE TO CO/YE</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-12,332.99</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-12,332.99</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174575583"/>
                  </a:ext>
                </a:extLst>
              </a:tr>
              <a:tr h="245771">
                <a:tc>
                  <a:txBody>
                    <a:bodyPr/>
                    <a:lstStyle/>
                    <a:p>
                      <a:pPr algn="ctr" fontAlgn="b"/>
                      <a:r>
                        <a:rPr lang="en-US" sz="1300" b="0" i="0" u="none" strike="noStrike" dirty="0">
                          <a:solidFill>
                            <a:srgbClr val="000000"/>
                          </a:solidFill>
                          <a:effectLst/>
                          <a:latin typeface="Calibri" panose="020F0502020204030204" pitchFamily="34" charset="0"/>
                        </a:rPr>
                        <a:t>781</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781 OTHER NON DSS</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1,386.97</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1,386.97</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613478737"/>
                  </a:ext>
                </a:extLst>
              </a:tr>
              <a:tr h="245771">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732336645"/>
                  </a:ext>
                </a:extLst>
              </a:tr>
              <a:tr h="245771">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SUB TOTAL</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136,367.06</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28,880.85</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4,258.66</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103,227.55</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33,139.51</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344414507"/>
                  </a:ext>
                </a:extLst>
              </a:tr>
              <a:tr h="245771">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607761924"/>
                  </a:ext>
                </a:extLst>
              </a:tr>
              <a:tr h="245771">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300" b="0" i="0" u="none" strike="noStrike" dirty="0">
                          <a:solidFill>
                            <a:srgbClr val="FF0000"/>
                          </a:solidFill>
                          <a:effectLst/>
                          <a:latin typeface="Calibri" panose="020F0502020204030204" pitchFamily="34" charset="0"/>
                        </a:rPr>
                        <a:t>ELIGIBILITY</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429167843"/>
                  </a:ext>
                </a:extLst>
              </a:tr>
              <a:tr h="245771">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743782147"/>
                  </a:ext>
                </a:extLst>
              </a:tr>
              <a:tr h="245771">
                <a:tc>
                  <a:txBody>
                    <a:bodyPr/>
                    <a:lstStyle/>
                    <a:p>
                      <a:pPr algn="ctr" fontAlgn="b"/>
                      <a:r>
                        <a:rPr lang="en-US" sz="1300" b="0" i="0" u="none" strike="noStrike" dirty="0">
                          <a:solidFill>
                            <a:srgbClr val="000000"/>
                          </a:solidFill>
                          <a:effectLst/>
                          <a:latin typeface="Calibri" panose="020F0502020204030204" pitchFamily="34" charset="0"/>
                        </a:rPr>
                        <a:t>352</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LIHEAP PYMTS</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4,247.00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4,247.00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4,247.00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93.568</a:t>
                      </a:r>
                    </a:p>
                  </a:txBody>
                  <a:tcPr marL="8703" marR="8703" marT="8703" marB="0" anchor="b">
                    <a:lnL>
                      <a:noFill/>
                    </a:lnL>
                    <a:lnR>
                      <a:noFill/>
                    </a:lnR>
                    <a:lnT>
                      <a:noFill/>
                    </a:lnT>
                    <a:lnB>
                      <a:noFill/>
                    </a:lnB>
                  </a:tcPr>
                </a:tc>
                <a:extLst>
                  <a:ext uri="{0D108BD9-81ED-4DB2-BD59-A6C34878D82A}">
                    <a16:rowId xmlns:a16="http://schemas.microsoft.com/office/drawing/2014/main" val="3707202419"/>
                  </a:ext>
                </a:extLst>
              </a:tr>
              <a:tr h="245771">
                <a:tc>
                  <a:txBody>
                    <a:bodyPr/>
                    <a:lstStyle/>
                    <a:p>
                      <a:pPr algn="ctr" fontAlgn="b"/>
                      <a:r>
                        <a:rPr lang="en-US" sz="1300" b="0" i="0" u="none" strike="noStrike" dirty="0">
                          <a:solidFill>
                            <a:srgbClr val="000000"/>
                          </a:solidFill>
                          <a:effectLst/>
                          <a:latin typeface="Calibri" panose="020F0502020204030204" pitchFamily="34" charset="0"/>
                        </a:rPr>
                        <a:t>404</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FOOD STAMP NON-FRAUD</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5,942.71</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2,971.36</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2,971.35</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2,971.36</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10.561</a:t>
                      </a:r>
                    </a:p>
                  </a:txBody>
                  <a:tcPr marL="8703" marR="8703" marT="8703" marB="0" anchor="b">
                    <a:lnL>
                      <a:noFill/>
                    </a:lnL>
                    <a:lnR>
                      <a:noFill/>
                    </a:lnR>
                    <a:lnT>
                      <a:noFill/>
                    </a:lnT>
                    <a:lnB>
                      <a:noFill/>
                    </a:lnB>
                  </a:tcPr>
                </a:tc>
                <a:extLst>
                  <a:ext uri="{0D108BD9-81ED-4DB2-BD59-A6C34878D82A}">
                    <a16:rowId xmlns:a16="http://schemas.microsoft.com/office/drawing/2014/main" val="380920820"/>
                  </a:ext>
                </a:extLst>
              </a:tr>
              <a:tr h="245771">
                <a:tc>
                  <a:txBody>
                    <a:bodyPr/>
                    <a:lstStyle/>
                    <a:p>
                      <a:pPr algn="ctr" fontAlgn="b"/>
                      <a:r>
                        <a:rPr lang="en-US" sz="1300" b="0" i="0" u="none" strike="noStrike" dirty="0">
                          <a:solidFill>
                            <a:srgbClr val="000000"/>
                          </a:solidFill>
                          <a:effectLst/>
                          <a:latin typeface="Calibri" panose="020F0502020204030204" pitchFamily="34" charset="0"/>
                        </a:rPr>
                        <a:t>412</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50% MED ADMN</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128.16</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64.08</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64.08</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64.08</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93.778</a:t>
                      </a:r>
                    </a:p>
                  </a:txBody>
                  <a:tcPr marL="8703" marR="8703" marT="8703" marB="0" anchor="b">
                    <a:lnL>
                      <a:noFill/>
                    </a:lnL>
                    <a:lnR>
                      <a:noFill/>
                    </a:lnR>
                    <a:lnT>
                      <a:noFill/>
                    </a:lnT>
                    <a:lnB>
                      <a:noFill/>
                    </a:lnB>
                  </a:tcPr>
                </a:tc>
                <a:extLst>
                  <a:ext uri="{0D108BD9-81ED-4DB2-BD59-A6C34878D82A}">
                    <a16:rowId xmlns:a16="http://schemas.microsoft.com/office/drawing/2014/main" val="2604765379"/>
                  </a:ext>
                </a:extLst>
              </a:tr>
              <a:tr h="245771">
                <a:tc>
                  <a:txBody>
                    <a:bodyPr/>
                    <a:lstStyle/>
                    <a:p>
                      <a:pPr algn="ctr" fontAlgn="b"/>
                      <a:r>
                        <a:rPr lang="en-US" sz="1300" b="0" i="0" u="none" strike="noStrike" dirty="0">
                          <a:solidFill>
                            <a:srgbClr val="000000"/>
                          </a:solidFill>
                          <a:effectLst/>
                          <a:latin typeface="Calibri" panose="020F0502020204030204" pitchFamily="34" charset="0"/>
                        </a:rPr>
                        <a:t>417</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FOOD STAMPS</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30,048.78</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15,024.39</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15,024.39</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50</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15,024.39</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10.561</a:t>
                      </a:r>
                    </a:p>
                  </a:txBody>
                  <a:tcPr marL="8703" marR="8703" marT="8703" marB="0" anchor="b">
                    <a:lnL>
                      <a:noFill/>
                    </a:lnL>
                    <a:lnR>
                      <a:noFill/>
                    </a:lnR>
                    <a:lnT>
                      <a:noFill/>
                    </a:lnT>
                    <a:lnB>
                      <a:noFill/>
                    </a:lnB>
                  </a:tcPr>
                </a:tc>
                <a:extLst>
                  <a:ext uri="{0D108BD9-81ED-4DB2-BD59-A6C34878D82A}">
                    <a16:rowId xmlns:a16="http://schemas.microsoft.com/office/drawing/2014/main" val="1725340315"/>
                  </a:ext>
                </a:extLst>
              </a:tr>
              <a:tr h="245771">
                <a:tc>
                  <a:txBody>
                    <a:bodyPr/>
                    <a:lstStyle/>
                    <a:p>
                      <a:pPr algn="ctr" fontAlgn="b"/>
                      <a:r>
                        <a:rPr lang="en-US" sz="1300" b="0" i="0" u="none" strike="noStrike" dirty="0">
                          <a:solidFill>
                            <a:srgbClr val="000000"/>
                          </a:solidFill>
                          <a:effectLst/>
                          <a:latin typeface="Calibri" panose="020F0502020204030204" pitchFamily="34" charset="0"/>
                        </a:rPr>
                        <a:t>421</a:t>
                      </a:r>
                    </a:p>
                  </a:txBody>
                  <a:tcPr marL="8703" marR="8703" marT="8703" marB="0" anchor="b">
                    <a:lnL>
                      <a:noFill/>
                    </a:lnL>
                    <a:lnR>
                      <a:noFill/>
                    </a:lnR>
                    <a:lnT>
                      <a:noFill/>
                    </a:lnT>
                    <a:lnB>
                      <a:noFill/>
                    </a:lnB>
                  </a:tcPr>
                </a:tc>
                <a:tc>
                  <a:txBody>
                    <a:bodyPr/>
                    <a:lstStyle/>
                    <a:p>
                      <a:pPr algn="l" fontAlgn="b"/>
                      <a:r>
                        <a:rPr lang="en-US" sz="1300" b="0" i="0" u="none" strike="noStrike" dirty="0">
                          <a:solidFill>
                            <a:srgbClr val="000000"/>
                          </a:solidFill>
                          <a:effectLst/>
                          <a:latin typeface="Calibri" panose="020F0502020204030204" pitchFamily="34" charset="0"/>
                        </a:rPr>
                        <a:t>75% MED ADMIN</a:t>
                      </a:r>
                    </a:p>
                  </a:txBody>
                  <a:tcPr marL="8703" marR="8703" marT="8703"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67,125.32</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50,343.99</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75</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3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16,781.33</a:t>
                      </a:r>
                    </a:p>
                  </a:txBody>
                  <a:tcPr marL="8703" marR="8703" marT="8703" marB="0" anchor="b">
                    <a:lnL>
                      <a:noFill/>
                    </a:lnL>
                    <a:lnR>
                      <a:noFill/>
                    </a:lnR>
                    <a:lnT>
                      <a:noFill/>
                    </a:lnT>
                    <a:lnB>
                      <a:noFill/>
                    </a:lnB>
                  </a:tcPr>
                </a:tc>
                <a:tc>
                  <a:txBody>
                    <a:bodyPr/>
                    <a:lstStyle/>
                    <a:p>
                      <a:pPr algn="ctr" fontAlgn="b"/>
                      <a:r>
                        <a:rPr lang="en-US" sz="1300" b="0" i="0" u="none" strike="noStrike" dirty="0">
                          <a:solidFill>
                            <a:srgbClr val="000000"/>
                          </a:solidFill>
                          <a:effectLst/>
                          <a:latin typeface="Calibri" panose="020F0502020204030204" pitchFamily="34" charset="0"/>
                        </a:rPr>
                        <a:t>25</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50,343.99</a:t>
                      </a:r>
                    </a:p>
                  </a:txBody>
                  <a:tcPr marL="8703" marR="8703" marT="8703" marB="0" anchor="b">
                    <a:lnL>
                      <a:noFill/>
                    </a:lnL>
                    <a:lnR>
                      <a:noFill/>
                    </a:lnR>
                    <a:lnT>
                      <a:noFill/>
                    </a:lnT>
                    <a:lnB>
                      <a:noFill/>
                    </a:lnB>
                  </a:tcPr>
                </a:tc>
                <a:tc>
                  <a:txBody>
                    <a:bodyPr/>
                    <a:lstStyle/>
                    <a:p>
                      <a:pPr algn="r" fontAlgn="b"/>
                      <a:r>
                        <a:rPr lang="en-US" sz="1300" b="0" i="0" u="none" strike="noStrike" dirty="0">
                          <a:solidFill>
                            <a:srgbClr val="000000"/>
                          </a:solidFill>
                          <a:effectLst/>
                          <a:latin typeface="Calibri" panose="020F0502020204030204" pitchFamily="34" charset="0"/>
                        </a:rPr>
                        <a:t>93.778</a:t>
                      </a:r>
                    </a:p>
                  </a:txBody>
                  <a:tcPr marL="8703" marR="8703" marT="8703" marB="0" anchor="b">
                    <a:lnL>
                      <a:noFill/>
                    </a:lnL>
                    <a:lnR>
                      <a:noFill/>
                    </a:lnR>
                    <a:lnT>
                      <a:noFill/>
                    </a:lnT>
                    <a:lnB>
                      <a:noFill/>
                    </a:lnB>
                  </a:tcPr>
                </a:tc>
                <a:extLst>
                  <a:ext uri="{0D108BD9-81ED-4DB2-BD59-A6C34878D82A}">
                    <a16:rowId xmlns:a16="http://schemas.microsoft.com/office/drawing/2014/main" val="2252454446"/>
                  </a:ext>
                </a:extLst>
              </a:tr>
            </a:tbl>
          </a:graphicData>
        </a:graphic>
      </p:graphicFrame>
      <p:pic>
        <p:nvPicPr>
          <p:cNvPr id="6" name="Picture 5">
            <a:extLst>
              <a:ext uri="{FF2B5EF4-FFF2-40B4-BE49-F238E27FC236}">
                <a16:creationId xmlns:a16="http://schemas.microsoft.com/office/drawing/2014/main" id="{B5144723-D5DF-48F8-ACCA-1F34C49A6E4E}"/>
              </a:ext>
            </a:extLst>
          </p:cNvPr>
          <p:cNvPicPr>
            <a:picLocks noChangeAspect="1"/>
          </p:cNvPicPr>
          <p:nvPr/>
        </p:nvPicPr>
        <p:blipFill>
          <a:blip r:embed="rId3"/>
          <a:stretch>
            <a:fillRect/>
          </a:stretch>
        </p:blipFill>
        <p:spPr>
          <a:xfrm>
            <a:off x="3625760" y="723016"/>
            <a:ext cx="8155116" cy="640833"/>
          </a:xfrm>
          <a:prstGeom prst="rect">
            <a:avLst/>
          </a:prstGeom>
        </p:spPr>
      </p:pic>
    </p:spTree>
    <p:extLst>
      <p:ext uri="{BB962C8B-B14F-4D97-AF65-F5344CB8AC3E}">
        <p14:creationId xmlns:p14="http://schemas.microsoft.com/office/powerpoint/2010/main" val="216082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95DCAC-34D2-469F-A828-0EC270B340F6}"/>
              </a:ext>
            </a:extLst>
          </p:cNvPr>
          <p:cNvGraphicFramePr>
            <a:graphicFrameLocks noGrp="1"/>
          </p:cNvGraphicFramePr>
          <p:nvPr>
            <p:ph idx="1"/>
            <p:extLst>
              <p:ext uri="{D42A27DB-BD31-4B8C-83A1-F6EECF244321}">
                <p14:modId xmlns:p14="http://schemas.microsoft.com/office/powerpoint/2010/main" val="3537391388"/>
              </p:ext>
            </p:extLst>
          </p:nvPr>
        </p:nvGraphicFramePr>
        <p:xfrm>
          <a:off x="501945" y="1212112"/>
          <a:ext cx="11188109" cy="5171740"/>
        </p:xfrm>
        <a:graphic>
          <a:graphicData uri="http://schemas.openxmlformats.org/drawingml/2006/table">
            <a:tbl>
              <a:tblPr/>
              <a:tblGrid>
                <a:gridCol w="407128">
                  <a:extLst>
                    <a:ext uri="{9D8B030D-6E8A-4147-A177-3AD203B41FA5}">
                      <a16:colId xmlns:a16="http://schemas.microsoft.com/office/drawing/2014/main" val="3018835485"/>
                    </a:ext>
                  </a:extLst>
                </a:gridCol>
                <a:gridCol w="2474324">
                  <a:extLst>
                    <a:ext uri="{9D8B030D-6E8A-4147-A177-3AD203B41FA5}">
                      <a16:colId xmlns:a16="http://schemas.microsoft.com/office/drawing/2014/main" val="4103167112"/>
                    </a:ext>
                  </a:extLst>
                </a:gridCol>
                <a:gridCol w="416595">
                  <a:extLst>
                    <a:ext uri="{9D8B030D-6E8A-4147-A177-3AD203B41FA5}">
                      <a16:colId xmlns:a16="http://schemas.microsoft.com/office/drawing/2014/main" val="2338697286"/>
                    </a:ext>
                  </a:extLst>
                </a:gridCol>
                <a:gridCol w="1123545">
                  <a:extLst>
                    <a:ext uri="{9D8B030D-6E8A-4147-A177-3AD203B41FA5}">
                      <a16:colId xmlns:a16="http://schemas.microsoft.com/office/drawing/2014/main" val="1062980396"/>
                    </a:ext>
                  </a:extLst>
                </a:gridCol>
                <a:gridCol w="946808">
                  <a:extLst>
                    <a:ext uri="{9D8B030D-6E8A-4147-A177-3AD203B41FA5}">
                      <a16:colId xmlns:a16="http://schemas.microsoft.com/office/drawing/2014/main" val="3212716546"/>
                    </a:ext>
                  </a:extLst>
                </a:gridCol>
                <a:gridCol w="694326">
                  <a:extLst>
                    <a:ext uri="{9D8B030D-6E8A-4147-A177-3AD203B41FA5}">
                      <a16:colId xmlns:a16="http://schemas.microsoft.com/office/drawing/2014/main" val="1799673989"/>
                    </a:ext>
                  </a:extLst>
                </a:gridCol>
                <a:gridCol w="908935">
                  <a:extLst>
                    <a:ext uri="{9D8B030D-6E8A-4147-A177-3AD203B41FA5}">
                      <a16:colId xmlns:a16="http://schemas.microsoft.com/office/drawing/2014/main" val="4117665016"/>
                    </a:ext>
                  </a:extLst>
                </a:gridCol>
                <a:gridCol w="618580">
                  <a:extLst>
                    <a:ext uri="{9D8B030D-6E8A-4147-A177-3AD203B41FA5}">
                      <a16:colId xmlns:a16="http://schemas.microsoft.com/office/drawing/2014/main" val="864789012"/>
                    </a:ext>
                  </a:extLst>
                </a:gridCol>
                <a:gridCol w="340851">
                  <a:extLst>
                    <a:ext uri="{9D8B030D-6E8A-4147-A177-3AD203B41FA5}">
                      <a16:colId xmlns:a16="http://schemas.microsoft.com/office/drawing/2014/main" val="2386281537"/>
                    </a:ext>
                  </a:extLst>
                </a:gridCol>
                <a:gridCol w="946808">
                  <a:extLst>
                    <a:ext uri="{9D8B030D-6E8A-4147-A177-3AD203B41FA5}">
                      <a16:colId xmlns:a16="http://schemas.microsoft.com/office/drawing/2014/main" val="1537598793"/>
                    </a:ext>
                  </a:extLst>
                </a:gridCol>
                <a:gridCol w="618580">
                  <a:extLst>
                    <a:ext uri="{9D8B030D-6E8A-4147-A177-3AD203B41FA5}">
                      <a16:colId xmlns:a16="http://schemas.microsoft.com/office/drawing/2014/main" val="2837307360"/>
                    </a:ext>
                  </a:extLst>
                </a:gridCol>
                <a:gridCol w="1073049">
                  <a:extLst>
                    <a:ext uri="{9D8B030D-6E8A-4147-A177-3AD203B41FA5}">
                      <a16:colId xmlns:a16="http://schemas.microsoft.com/office/drawing/2014/main" val="2545110817"/>
                    </a:ext>
                  </a:extLst>
                </a:gridCol>
                <a:gridCol w="618580">
                  <a:extLst>
                    <a:ext uri="{9D8B030D-6E8A-4147-A177-3AD203B41FA5}">
                      <a16:colId xmlns:a16="http://schemas.microsoft.com/office/drawing/2014/main" val="3242151019"/>
                    </a:ext>
                  </a:extLst>
                </a:gridCol>
              </a:tblGrid>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TRAINING</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833727250"/>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892937269"/>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IV-D</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4240366112"/>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560107716"/>
                  </a:ext>
                </a:extLst>
              </a:tr>
              <a:tr h="258587">
                <a:tc>
                  <a:txBody>
                    <a:bodyPr/>
                    <a:lstStyle/>
                    <a:p>
                      <a:pPr algn="ctr" fontAlgn="b"/>
                      <a:r>
                        <a:rPr lang="en-US" sz="1400" b="0" i="0" u="none" strike="noStrike" dirty="0">
                          <a:solidFill>
                            <a:srgbClr val="000000"/>
                          </a:solidFill>
                          <a:effectLst/>
                          <a:latin typeface="Calibri" panose="020F0502020204030204" pitchFamily="34" charset="0"/>
                        </a:rPr>
                        <a:t>123</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NONREIMB INCENT</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699.00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699.00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838562408"/>
                  </a:ext>
                </a:extLst>
              </a:tr>
              <a:tr h="258587">
                <a:tc>
                  <a:txBody>
                    <a:bodyPr/>
                    <a:lstStyle/>
                    <a:p>
                      <a:pPr algn="ctr" fontAlgn="b"/>
                      <a:r>
                        <a:rPr lang="en-US" sz="1400" b="0" i="0" u="none" strike="noStrike" dirty="0">
                          <a:solidFill>
                            <a:srgbClr val="000000"/>
                          </a:solidFill>
                          <a:effectLst/>
                          <a:latin typeface="Calibri" panose="020F0502020204030204" pitchFamily="34" charset="0"/>
                        </a:rPr>
                        <a:t>423</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GOV SRV CONTR</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797.50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526.35</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271.15</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526.35</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93.563</a:t>
                      </a:r>
                    </a:p>
                  </a:txBody>
                  <a:tcPr marL="8703" marR="8703" marT="8703" marB="0" anchor="b">
                    <a:lnL>
                      <a:noFill/>
                    </a:lnL>
                    <a:lnR>
                      <a:noFill/>
                    </a:lnR>
                    <a:lnT>
                      <a:noFill/>
                    </a:lnT>
                    <a:lnB>
                      <a:noFill/>
                    </a:lnB>
                  </a:tcPr>
                </a:tc>
                <a:extLst>
                  <a:ext uri="{0D108BD9-81ED-4DB2-BD59-A6C34878D82A}">
                    <a16:rowId xmlns:a16="http://schemas.microsoft.com/office/drawing/2014/main" val="350692716"/>
                  </a:ext>
                </a:extLst>
              </a:tr>
              <a:tr h="258587">
                <a:tc>
                  <a:txBody>
                    <a:bodyPr/>
                    <a:lstStyle/>
                    <a:p>
                      <a:pPr algn="ctr" fontAlgn="b"/>
                      <a:r>
                        <a:rPr lang="en-US" sz="1400" b="0" i="0" u="none" strike="noStrike" dirty="0">
                          <a:solidFill>
                            <a:srgbClr val="000000"/>
                          </a:solidFill>
                          <a:effectLst/>
                          <a:latin typeface="Calibri" panose="020F0502020204030204" pitchFamily="34" charset="0"/>
                        </a:rPr>
                        <a:t>430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AFDC/NON-AFDC</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5,898.42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3,892.96</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2,005.46</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3,892.96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93.563</a:t>
                      </a:r>
                    </a:p>
                  </a:txBody>
                  <a:tcPr marL="8703" marR="8703" marT="8703" marB="0" anchor="b">
                    <a:lnL>
                      <a:noFill/>
                    </a:lnL>
                    <a:lnR>
                      <a:noFill/>
                    </a:lnR>
                    <a:lnT>
                      <a:noFill/>
                    </a:lnT>
                    <a:lnB>
                      <a:noFill/>
                    </a:lnB>
                  </a:tcPr>
                </a:tc>
                <a:extLst>
                  <a:ext uri="{0D108BD9-81ED-4DB2-BD59-A6C34878D82A}">
                    <a16:rowId xmlns:a16="http://schemas.microsoft.com/office/drawing/2014/main" val="3046861014"/>
                  </a:ext>
                </a:extLst>
              </a:tr>
              <a:tr h="258587">
                <a:tc>
                  <a:txBody>
                    <a:bodyPr/>
                    <a:lstStyle/>
                    <a:p>
                      <a:pPr algn="ctr" fontAlgn="b"/>
                      <a:r>
                        <a:rPr lang="en-US" sz="1400" b="0" i="0" u="none" strike="noStrike" dirty="0">
                          <a:solidFill>
                            <a:srgbClr val="000000"/>
                          </a:solidFill>
                          <a:effectLst/>
                          <a:latin typeface="Calibri" panose="020F0502020204030204" pitchFamily="34" charset="0"/>
                        </a:rPr>
                        <a:t>435</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NON-AFDC</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-16.50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-8.50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-16.50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93.563</a:t>
                      </a:r>
                    </a:p>
                  </a:txBody>
                  <a:tcPr marL="8703" marR="8703" marT="8703" marB="0" anchor="b">
                    <a:lnL>
                      <a:noFill/>
                    </a:lnL>
                    <a:lnR>
                      <a:noFill/>
                    </a:lnR>
                    <a:lnT>
                      <a:noFill/>
                    </a:lnT>
                    <a:lnB>
                      <a:noFill/>
                    </a:lnB>
                  </a:tcPr>
                </a:tc>
                <a:extLst>
                  <a:ext uri="{0D108BD9-81ED-4DB2-BD59-A6C34878D82A}">
                    <a16:rowId xmlns:a16="http://schemas.microsoft.com/office/drawing/2014/main" val="1508148866"/>
                  </a:ext>
                </a:extLst>
              </a:tr>
              <a:tr h="258587">
                <a:tc>
                  <a:txBody>
                    <a:bodyPr/>
                    <a:lstStyle/>
                    <a:p>
                      <a:pPr algn="ctr" fontAlgn="b"/>
                      <a:r>
                        <a:rPr lang="en-US" sz="1400" b="0" i="0" u="none" strike="noStrike" dirty="0">
                          <a:solidFill>
                            <a:srgbClr val="000000"/>
                          </a:solidFill>
                          <a:effectLst/>
                          <a:latin typeface="Calibri" panose="020F0502020204030204" pitchFamily="34" charset="0"/>
                        </a:rPr>
                        <a:t>449</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PVT SRV CONTR</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501.00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330.66</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170.34</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330.66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93.563</a:t>
                      </a:r>
                    </a:p>
                  </a:txBody>
                  <a:tcPr marL="8703" marR="8703" marT="8703" marB="0" anchor="b">
                    <a:lnL>
                      <a:noFill/>
                    </a:lnL>
                    <a:lnR>
                      <a:noFill/>
                    </a:lnR>
                    <a:lnT>
                      <a:noFill/>
                    </a:lnT>
                    <a:lnB>
                      <a:noFill/>
                    </a:lnB>
                  </a:tcPr>
                </a:tc>
                <a:extLst>
                  <a:ext uri="{0D108BD9-81ED-4DB2-BD59-A6C34878D82A}">
                    <a16:rowId xmlns:a16="http://schemas.microsoft.com/office/drawing/2014/main" val="3743383705"/>
                  </a:ext>
                </a:extLst>
              </a:tr>
              <a:tr h="258587">
                <a:tc>
                  <a:txBody>
                    <a:bodyPr/>
                    <a:lstStyle/>
                    <a:p>
                      <a:pPr algn="ctr" fontAlgn="b"/>
                      <a:r>
                        <a:rPr lang="en-US" sz="1400" b="0" i="0" u="none" strike="noStrike" dirty="0">
                          <a:solidFill>
                            <a:srgbClr val="000000"/>
                          </a:solidFill>
                          <a:effectLst/>
                          <a:latin typeface="Calibri" panose="020F0502020204030204" pitchFamily="34" charset="0"/>
                        </a:rPr>
                        <a:t>450</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COOP AGREEMENTS</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-30.00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-19.80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-10.20</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-19.80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93.563</a:t>
                      </a:r>
                    </a:p>
                  </a:txBody>
                  <a:tcPr marL="8703" marR="8703" marT="8703" marB="0" anchor="b">
                    <a:lnL>
                      <a:noFill/>
                    </a:lnL>
                    <a:lnR>
                      <a:noFill/>
                    </a:lnR>
                    <a:lnT>
                      <a:noFill/>
                    </a:lnT>
                    <a:lnB>
                      <a:noFill/>
                    </a:lnB>
                  </a:tcPr>
                </a:tc>
                <a:extLst>
                  <a:ext uri="{0D108BD9-81ED-4DB2-BD59-A6C34878D82A}">
                    <a16:rowId xmlns:a16="http://schemas.microsoft.com/office/drawing/2014/main" val="3022910556"/>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693243547"/>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 TOTAL</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7,840.92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4,713.67</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3,127.25</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4,713.67</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144604148"/>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150098584"/>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OTHER</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07904830"/>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680828252"/>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ADJUSTMENTS</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640210221"/>
                  </a:ext>
                </a:extLst>
              </a:tr>
              <a:tr h="258587">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090681696"/>
                  </a:ext>
                </a:extLst>
              </a:tr>
              <a:tr h="258587">
                <a:tc>
                  <a:txBody>
                    <a:bodyPr/>
                    <a:lstStyle/>
                    <a:p>
                      <a:pPr algn="ctr" fontAlgn="b"/>
                      <a:r>
                        <a:rPr lang="en-US" sz="1400" b="0" i="0" u="none" strike="noStrike" dirty="0">
                          <a:solidFill>
                            <a:srgbClr val="000000"/>
                          </a:solidFill>
                          <a:effectLst/>
                          <a:latin typeface="Calibri" panose="020F0502020204030204" pitchFamily="34" charset="0"/>
                        </a:rPr>
                        <a:t>436</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COST RECOVERY FEE</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-78.56</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-51.85</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-26.71</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-51.85</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1602152329"/>
                  </a:ext>
                </a:extLst>
              </a:tr>
              <a:tr h="258587">
                <a:tc>
                  <a:txBody>
                    <a:bodyPr/>
                    <a:lstStyle/>
                    <a:p>
                      <a:pPr algn="ctr" fontAlgn="b"/>
                      <a:r>
                        <a:rPr lang="en-US" sz="1400" b="0" i="0" u="none" strike="noStrike" dirty="0">
                          <a:solidFill>
                            <a:srgbClr val="000000"/>
                          </a:solidFill>
                          <a:effectLst/>
                          <a:latin typeface="Calibri" panose="020F0502020204030204" pitchFamily="34" charset="0"/>
                        </a:rPr>
                        <a:t>437</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ESC OFFSET</a:t>
                      </a:r>
                    </a:p>
                  </a:txBody>
                  <a:tcPr marL="8703" marR="8703" marT="8703"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0.20</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0.13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0.07</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-0.07</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250030338"/>
                  </a:ext>
                </a:extLst>
              </a:tr>
              <a:tr h="258587">
                <a:tc>
                  <a:txBody>
                    <a:bodyPr/>
                    <a:lstStyle/>
                    <a:p>
                      <a:pPr algn="ctr" fontAlgn="b"/>
                      <a:r>
                        <a:rPr lang="en-US" sz="1400" b="0" i="0" u="none" strike="noStrike" dirty="0">
                          <a:solidFill>
                            <a:srgbClr val="000000"/>
                          </a:solidFill>
                          <a:effectLst/>
                          <a:latin typeface="Calibri" panose="020F0502020204030204" pitchFamily="34" charset="0"/>
                        </a:rPr>
                        <a:t>443</a:t>
                      </a:r>
                    </a:p>
                  </a:txBody>
                  <a:tcPr marL="8703" marR="8703" marT="8703"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OFFSET-FEDERAL</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702.62</a:t>
                      </a: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463.73</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238.89</a:t>
                      </a:r>
                    </a:p>
                  </a:txBody>
                  <a:tcPr marL="8703" marR="8703" marT="8703"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-238.89</a:t>
                      </a:r>
                    </a:p>
                  </a:txBody>
                  <a:tcPr marL="8703" marR="8703" marT="8703"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703" marR="8703" marT="8703" marB="0" anchor="b">
                    <a:lnL>
                      <a:noFill/>
                    </a:lnL>
                    <a:lnR>
                      <a:noFill/>
                    </a:lnR>
                    <a:lnT>
                      <a:noFill/>
                    </a:lnT>
                    <a:lnB>
                      <a:noFill/>
                    </a:lnB>
                  </a:tcPr>
                </a:tc>
                <a:extLst>
                  <a:ext uri="{0D108BD9-81ED-4DB2-BD59-A6C34878D82A}">
                    <a16:rowId xmlns:a16="http://schemas.microsoft.com/office/drawing/2014/main" val="3060001761"/>
                  </a:ext>
                </a:extLst>
              </a:tr>
            </a:tbl>
          </a:graphicData>
        </a:graphic>
      </p:graphicFrame>
      <p:pic>
        <p:nvPicPr>
          <p:cNvPr id="6" name="Picture 5">
            <a:extLst>
              <a:ext uri="{FF2B5EF4-FFF2-40B4-BE49-F238E27FC236}">
                <a16:creationId xmlns:a16="http://schemas.microsoft.com/office/drawing/2014/main" id="{1B399F7F-92A1-480B-AEE5-CD307BCD3260}"/>
              </a:ext>
            </a:extLst>
          </p:cNvPr>
          <p:cNvPicPr>
            <a:picLocks noChangeAspect="1"/>
          </p:cNvPicPr>
          <p:nvPr/>
        </p:nvPicPr>
        <p:blipFill>
          <a:blip r:embed="rId3"/>
          <a:stretch>
            <a:fillRect/>
          </a:stretch>
        </p:blipFill>
        <p:spPr>
          <a:xfrm>
            <a:off x="3625760" y="723016"/>
            <a:ext cx="8155116" cy="640833"/>
          </a:xfrm>
          <a:prstGeom prst="rect">
            <a:avLst/>
          </a:prstGeom>
        </p:spPr>
      </p:pic>
      <p:sp>
        <p:nvSpPr>
          <p:cNvPr id="5" name="TextBox 4">
            <a:extLst>
              <a:ext uri="{FF2B5EF4-FFF2-40B4-BE49-F238E27FC236}">
                <a16:creationId xmlns:a16="http://schemas.microsoft.com/office/drawing/2014/main" id="{B8E4AE8E-0DCC-4F9B-BBF5-FFA7357BB108}"/>
              </a:ext>
            </a:extLst>
          </p:cNvPr>
          <p:cNvSpPr txBox="1"/>
          <p:nvPr/>
        </p:nvSpPr>
        <p:spPr>
          <a:xfrm>
            <a:off x="2794427" y="2413993"/>
            <a:ext cx="1184480" cy="461665"/>
          </a:xfrm>
          <a:prstGeom prst="rect">
            <a:avLst/>
          </a:prstGeom>
          <a:noFill/>
        </p:spPr>
        <p:txBody>
          <a:bodyPr wrap="square" rtlCol="0">
            <a:spAutoFit/>
          </a:bodyPr>
          <a:lstStyle/>
          <a:p>
            <a:r>
              <a:rPr lang="en-US" sz="2400" b="1" dirty="0">
                <a:solidFill>
                  <a:srgbClr val="536EB0"/>
                </a:solidFill>
              </a:rPr>
              <a:t>Part IV</a:t>
            </a:r>
          </a:p>
        </p:txBody>
      </p:sp>
      <p:cxnSp>
        <p:nvCxnSpPr>
          <p:cNvPr id="7" name="Straight Arrow Connector 6">
            <a:extLst>
              <a:ext uri="{FF2B5EF4-FFF2-40B4-BE49-F238E27FC236}">
                <a16:creationId xmlns:a16="http://schemas.microsoft.com/office/drawing/2014/main" id="{D2497CAB-E4D4-4A44-BEF1-F01CD62DC061}"/>
              </a:ext>
            </a:extLst>
          </p:cNvPr>
          <p:cNvCxnSpPr>
            <a:cxnSpLocks/>
          </p:cNvCxnSpPr>
          <p:nvPr/>
        </p:nvCxnSpPr>
        <p:spPr>
          <a:xfrm>
            <a:off x="3273778" y="2822222"/>
            <a:ext cx="225778" cy="259644"/>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74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6C96859-85B7-4658-9CD7-539C6D0C3DB1}"/>
              </a:ext>
            </a:extLst>
          </p:cNvPr>
          <p:cNvGraphicFramePr>
            <a:graphicFrameLocks noGrp="1"/>
          </p:cNvGraphicFramePr>
          <p:nvPr>
            <p:ph idx="1"/>
          </p:nvPr>
        </p:nvGraphicFramePr>
        <p:xfrm>
          <a:off x="426493" y="1039109"/>
          <a:ext cx="11251904" cy="3306888"/>
        </p:xfrm>
        <a:graphic>
          <a:graphicData uri="http://schemas.openxmlformats.org/drawingml/2006/table">
            <a:tbl>
              <a:tblPr/>
              <a:tblGrid>
                <a:gridCol w="409448">
                  <a:extLst>
                    <a:ext uri="{9D8B030D-6E8A-4147-A177-3AD203B41FA5}">
                      <a16:colId xmlns:a16="http://schemas.microsoft.com/office/drawing/2014/main" val="3542762494"/>
                    </a:ext>
                  </a:extLst>
                </a:gridCol>
                <a:gridCol w="2488434">
                  <a:extLst>
                    <a:ext uri="{9D8B030D-6E8A-4147-A177-3AD203B41FA5}">
                      <a16:colId xmlns:a16="http://schemas.microsoft.com/office/drawing/2014/main" val="10322950"/>
                    </a:ext>
                  </a:extLst>
                </a:gridCol>
                <a:gridCol w="418971">
                  <a:extLst>
                    <a:ext uri="{9D8B030D-6E8A-4147-A177-3AD203B41FA5}">
                      <a16:colId xmlns:a16="http://schemas.microsoft.com/office/drawing/2014/main" val="1577166961"/>
                    </a:ext>
                  </a:extLst>
                </a:gridCol>
                <a:gridCol w="1129952">
                  <a:extLst>
                    <a:ext uri="{9D8B030D-6E8A-4147-A177-3AD203B41FA5}">
                      <a16:colId xmlns:a16="http://schemas.microsoft.com/office/drawing/2014/main" val="1416259072"/>
                    </a:ext>
                  </a:extLst>
                </a:gridCol>
                <a:gridCol w="952207">
                  <a:extLst>
                    <a:ext uri="{9D8B030D-6E8A-4147-A177-3AD203B41FA5}">
                      <a16:colId xmlns:a16="http://schemas.microsoft.com/office/drawing/2014/main" val="1461290041"/>
                    </a:ext>
                  </a:extLst>
                </a:gridCol>
                <a:gridCol w="698284">
                  <a:extLst>
                    <a:ext uri="{9D8B030D-6E8A-4147-A177-3AD203B41FA5}">
                      <a16:colId xmlns:a16="http://schemas.microsoft.com/office/drawing/2014/main" val="4128858181"/>
                    </a:ext>
                  </a:extLst>
                </a:gridCol>
                <a:gridCol w="914119">
                  <a:extLst>
                    <a:ext uri="{9D8B030D-6E8A-4147-A177-3AD203B41FA5}">
                      <a16:colId xmlns:a16="http://schemas.microsoft.com/office/drawing/2014/main" val="392763551"/>
                    </a:ext>
                  </a:extLst>
                </a:gridCol>
                <a:gridCol w="622107">
                  <a:extLst>
                    <a:ext uri="{9D8B030D-6E8A-4147-A177-3AD203B41FA5}">
                      <a16:colId xmlns:a16="http://schemas.microsoft.com/office/drawing/2014/main" val="4112477089"/>
                    </a:ext>
                  </a:extLst>
                </a:gridCol>
                <a:gridCol w="342794">
                  <a:extLst>
                    <a:ext uri="{9D8B030D-6E8A-4147-A177-3AD203B41FA5}">
                      <a16:colId xmlns:a16="http://schemas.microsoft.com/office/drawing/2014/main" val="4149016606"/>
                    </a:ext>
                  </a:extLst>
                </a:gridCol>
                <a:gridCol w="952207">
                  <a:extLst>
                    <a:ext uri="{9D8B030D-6E8A-4147-A177-3AD203B41FA5}">
                      <a16:colId xmlns:a16="http://schemas.microsoft.com/office/drawing/2014/main" val="225195439"/>
                    </a:ext>
                  </a:extLst>
                </a:gridCol>
                <a:gridCol w="622107">
                  <a:extLst>
                    <a:ext uri="{9D8B030D-6E8A-4147-A177-3AD203B41FA5}">
                      <a16:colId xmlns:a16="http://schemas.microsoft.com/office/drawing/2014/main" val="2664575197"/>
                    </a:ext>
                  </a:extLst>
                </a:gridCol>
                <a:gridCol w="1228780">
                  <a:extLst>
                    <a:ext uri="{9D8B030D-6E8A-4147-A177-3AD203B41FA5}">
                      <a16:colId xmlns:a16="http://schemas.microsoft.com/office/drawing/2014/main" val="300650932"/>
                    </a:ext>
                  </a:extLst>
                </a:gridCol>
                <a:gridCol w="472494">
                  <a:extLst>
                    <a:ext uri="{9D8B030D-6E8A-4147-A177-3AD203B41FA5}">
                      <a16:colId xmlns:a16="http://schemas.microsoft.com/office/drawing/2014/main" val="3224991572"/>
                    </a:ext>
                  </a:extLst>
                </a:gridCol>
              </a:tblGrid>
              <a:tr h="293345">
                <a:tc>
                  <a:txBody>
                    <a:bodyPr/>
                    <a:lstStyle/>
                    <a:p>
                      <a:pPr algn="ctr" fontAlgn="b"/>
                      <a:r>
                        <a:rPr lang="en-US" sz="1400" b="0" i="0" u="none" strike="noStrike" dirty="0">
                          <a:solidFill>
                            <a:srgbClr val="000000"/>
                          </a:solidFill>
                          <a:effectLst/>
                          <a:latin typeface="Calibri" panose="020F0502020204030204" pitchFamily="34" charset="0"/>
                        </a:rPr>
                        <a:t>270</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TOP INCENTIVE RETENTION</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1,294.37</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1,294.37</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1,294.37</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4294513955"/>
                  </a:ext>
                </a:extLst>
              </a:tr>
              <a:tr h="293345">
                <a:tc>
                  <a:txBody>
                    <a:bodyPr/>
                    <a:lstStyle/>
                    <a:p>
                      <a:pPr algn="ctr" fontAlgn="b"/>
                      <a:r>
                        <a:rPr lang="en-US" sz="1400" b="0" i="0" u="none" strike="noStrike" dirty="0">
                          <a:solidFill>
                            <a:srgbClr val="000000"/>
                          </a:solidFill>
                          <a:effectLst/>
                          <a:latin typeface="Calibri" panose="020F0502020204030204" pitchFamily="34" charset="0"/>
                        </a:rPr>
                        <a:t>455</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FS CASH INCENTIVE RETENTION</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59.35</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59.35</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59.35</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376702247"/>
                  </a:ext>
                </a:extLst>
              </a:tr>
              <a:tr h="168162">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965247092"/>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 TOTAL</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-78.56</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-51.85</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-26.71</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1,062.91</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685212490"/>
                  </a:ext>
                </a:extLst>
              </a:tr>
              <a:tr h="0">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935470537"/>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GRAND TOTAL</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256,279.02</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109,993.43</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4,263.09</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142,022.50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115,371.28</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776153997"/>
                  </a:ext>
                </a:extLst>
              </a:tr>
              <a:tr h="141696">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390908789"/>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gridSpan="3">
                  <a:txBody>
                    <a:bodyPr/>
                    <a:lstStyle/>
                    <a:p>
                      <a:pPr algn="l" fontAlgn="b"/>
                      <a:r>
                        <a:rPr lang="en-US" sz="1400" b="0" i="0" u="none" strike="noStrike" dirty="0">
                          <a:solidFill>
                            <a:schemeClr val="tx1"/>
                          </a:solidFill>
                          <a:effectLst/>
                          <a:latin typeface="Calibri" panose="020F0502020204030204" pitchFamily="34" charset="0"/>
                        </a:rPr>
                        <a:t>WARRANT AMT   </a:t>
                      </a:r>
                    </a:p>
                  </a:txBody>
                  <a:tcPr marL="8901" marR="8901" marT="8901" marB="0" anchor="b">
                    <a:lnL>
                      <a:noFill/>
                    </a:lnL>
                    <a:lnR>
                      <a:noFill/>
                    </a:lnR>
                    <a:lnT>
                      <a:noFill/>
                    </a:lnT>
                    <a:lnB>
                      <a:noFill/>
                    </a:lnB>
                  </a:tcPr>
                </a:tc>
                <a:tc hMerge="1">
                  <a:txBody>
                    <a:bodyPr/>
                    <a:lstStyle/>
                    <a:p>
                      <a:pPr algn="l" fontAlgn="b"/>
                      <a:r>
                        <a:rPr lang="en-US" sz="1600" b="1" i="0" u="none" strike="noStrike" dirty="0">
                          <a:solidFill>
                            <a:srgbClr val="FF0000"/>
                          </a:solidFill>
                          <a:effectLst/>
                          <a:latin typeface="Calibri" panose="020F0502020204030204" pitchFamily="34" charset="0"/>
                        </a:rPr>
                        <a:t>WARRANT</a:t>
                      </a:r>
                    </a:p>
                  </a:txBody>
                  <a:tcPr marL="8901" marR="8901" marT="8901" marB="0" anchor="b">
                    <a:lnL>
                      <a:noFill/>
                    </a:lnL>
                    <a:lnR>
                      <a:noFill/>
                    </a:lnR>
                    <a:lnT>
                      <a:noFill/>
                    </a:lnT>
                    <a:lnB>
                      <a:noFill/>
                    </a:lnB>
                  </a:tcPr>
                </a:tc>
                <a:tc hMerge="1">
                  <a:txBody>
                    <a:bodyPr/>
                    <a:lstStyle/>
                    <a:p>
                      <a:pPr algn="ctr" fontAlgn="b"/>
                      <a:r>
                        <a:rPr lang="en-US" sz="1600" b="1" i="0" u="none" strike="noStrike" dirty="0">
                          <a:solidFill>
                            <a:srgbClr val="FF0000"/>
                          </a:solidFill>
                          <a:effectLst/>
                          <a:latin typeface="Calibri" panose="020F0502020204030204" pitchFamily="34" charset="0"/>
                        </a:rPr>
                        <a:t>AMT    </a:t>
                      </a:r>
                    </a:p>
                  </a:txBody>
                  <a:tcPr marL="8901" marR="8901" marT="8901" marB="0" anchor="b">
                    <a:lnL>
                      <a:noFill/>
                    </a:lnL>
                    <a:lnR>
                      <a:noFill/>
                    </a:lnR>
                    <a:lnT>
                      <a:noFill/>
                    </a:lnT>
                    <a:lnB>
                      <a:noFill/>
                    </a:lnB>
                  </a:tcPr>
                </a:tc>
                <a:tc>
                  <a:txBody>
                    <a:bodyPr/>
                    <a:lstStyle/>
                    <a:p>
                      <a:pPr algn="r" fontAlgn="b"/>
                      <a:r>
                        <a:rPr lang="en-US" sz="1400" b="0" i="0" u="none" strike="noStrike" dirty="0">
                          <a:solidFill>
                            <a:schemeClr val="tx1"/>
                          </a:solidFill>
                          <a:effectLst/>
                          <a:latin typeface="Calibri" panose="020F0502020204030204" pitchFamily="34" charset="0"/>
                        </a:rPr>
                        <a:t>115,371.28</a:t>
                      </a:r>
                    </a:p>
                  </a:txBody>
                  <a:tcPr marL="8901" marR="8901" marT="8901"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436904286"/>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-DSS 1571 PART IV COST</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3924029734"/>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gridSpan="3">
                  <a:txBody>
                    <a:bodyPr/>
                    <a:lstStyle/>
                    <a:p>
                      <a:pPr algn="l" fontAlgn="b"/>
                      <a:r>
                        <a:rPr lang="en-US" sz="1400" b="0" i="0" u="none" strike="noStrike" dirty="0">
                          <a:solidFill>
                            <a:srgbClr val="FF0000"/>
                          </a:solidFill>
                          <a:effectLst/>
                          <a:latin typeface="Calibri" panose="020F0502020204030204" pitchFamily="34" charset="0"/>
                        </a:rPr>
                        <a:t>** -STATE OFFICE MANUAL ADJUSTMENTS</a:t>
                      </a:r>
                    </a:p>
                  </a:txBody>
                  <a:tcPr marL="8901" marR="8901" marT="890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015729024"/>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130564485"/>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376954092"/>
                  </a:ext>
                </a:extLst>
              </a:tr>
            </a:tbl>
          </a:graphicData>
        </a:graphic>
      </p:graphicFrame>
      <p:pic>
        <p:nvPicPr>
          <p:cNvPr id="5" name="Picture 4">
            <a:extLst>
              <a:ext uri="{FF2B5EF4-FFF2-40B4-BE49-F238E27FC236}">
                <a16:creationId xmlns:a16="http://schemas.microsoft.com/office/drawing/2014/main" id="{C9718F05-D343-4ECA-8A01-7BAC974A0335}"/>
              </a:ext>
            </a:extLst>
          </p:cNvPr>
          <p:cNvPicPr>
            <a:picLocks noChangeAspect="1"/>
          </p:cNvPicPr>
          <p:nvPr/>
        </p:nvPicPr>
        <p:blipFill>
          <a:blip r:embed="rId3"/>
          <a:stretch>
            <a:fillRect/>
          </a:stretch>
        </p:blipFill>
        <p:spPr>
          <a:xfrm>
            <a:off x="3688646" y="414997"/>
            <a:ext cx="8155116" cy="640833"/>
          </a:xfrm>
          <a:prstGeom prst="rect">
            <a:avLst/>
          </a:prstGeom>
        </p:spPr>
      </p:pic>
      <p:sp>
        <p:nvSpPr>
          <p:cNvPr id="2" name="TextBox 1">
            <a:extLst>
              <a:ext uri="{FF2B5EF4-FFF2-40B4-BE49-F238E27FC236}">
                <a16:creationId xmlns:a16="http://schemas.microsoft.com/office/drawing/2014/main" id="{44C704F7-37DC-4597-91AB-6A0BF880D5F9}"/>
              </a:ext>
            </a:extLst>
          </p:cNvPr>
          <p:cNvSpPr txBox="1"/>
          <p:nvPr/>
        </p:nvSpPr>
        <p:spPr>
          <a:xfrm>
            <a:off x="5539886" y="3255776"/>
            <a:ext cx="6414720" cy="830997"/>
          </a:xfrm>
          <a:prstGeom prst="rect">
            <a:avLst/>
          </a:prstGeom>
          <a:noFill/>
        </p:spPr>
        <p:txBody>
          <a:bodyPr wrap="square" rtlCol="0">
            <a:spAutoFit/>
          </a:bodyPr>
          <a:lstStyle/>
          <a:p>
            <a:r>
              <a:rPr lang="en-US" sz="2400" b="1" i="1" dirty="0">
                <a:solidFill>
                  <a:srgbClr val="536EB0"/>
                </a:solidFill>
              </a:rPr>
              <a:t>Grand Total of XS335 = total from XS325 Final Distribution +/- Part IV expenses +/- adjustments</a:t>
            </a:r>
          </a:p>
        </p:txBody>
      </p:sp>
      <p:pic>
        <p:nvPicPr>
          <p:cNvPr id="14" name="Picture 13">
            <a:extLst>
              <a:ext uri="{FF2B5EF4-FFF2-40B4-BE49-F238E27FC236}">
                <a16:creationId xmlns:a16="http://schemas.microsoft.com/office/drawing/2014/main" id="{32F30EF2-65BF-4D2E-B754-3CD6084675DA}"/>
              </a:ext>
            </a:extLst>
          </p:cNvPr>
          <p:cNvPicPr>
            <a:picLocks noChangeAspect="1"/>
          </p:cNvPicPr>
          <p:nvPr/>
        </p:nvPicPr>
        <p:blipFill>
          <a:blip r:embed="rId4"/>
          <a:stretch>
            <a:fillRect/>
          </a:stretch>
        </p:blipFill>
        <p:spPr>
          <a:xfrm>
            <a:off x="426493" y="4223678"/>
            <a:ext cx="9372600" cy="2219325"/>
          </a:xfrm>
          <a:prstGeom prst="rect">
            <a:avLst/>
          </a:prstGeom>
          <a:effectLst>
            <a:outerShdw blurRad="177800" dist="38100" dir="18900000" algn="bl" rotWithShape="0">
              <a:srgbClr val="536EB0"/>
            </a:outerShdw>
          </a:effectLst>
        </p:spPr>
      </p:pic>
      <p:sp>
        <p:nvSpPr>
          <p:cNvPr id="22" name="Rectangle: Rounded Corners 21">
            <a:extLst>
              <a:ext uri="{FF2B5EF4-FFF2-40B4-BE49-F238E27FC236}">
                <a16:creationId xmlns:a16="http://schemas.microsoft.com/office/drawing/2014/main" id="{C0F3E9D6-D013-42D5-BAAF-A8585F08868D}"/>
              </a:ext>
            </a:extLst>
          </p:cNvPr>
          <p:cNvSpPr/>
          <p:nvPr/>
        </p:nvSpPr>
        <p:spPr>
          <a:xfrm>
            <a:off x="8114692" y="4132408"/>
            <a:ext cx="3875419" cy="1793796"/>
          </a:xfrm>
          <a:custGeom>
            <a:avLst/>
            <a:gdLst>
              <a:gd name="connsiteX0" fmla="*/ 0 w 3875419"/>
              <a:gd name="connsiteY0" fmla="*/ 298972 h 1793796"/>
              <a:gd name="connsiteX1" fmla="*/ 298972 w 3875419"/>
              <a:gd name="connsiteY1" fmla="*/ 0 h 1793796"/>
              <a:gd name="connsiteX2" fmla="*/ 3576447 w 3875419"/>
              <a:gd name="connsiteY2" fmla="*/ 0 h 1793796"/>
              <a:gd name="connsiteX3" fmla="*/ 3875419 w 3875419"/>
              <a:gd name="connsiteY3" fmla="*/ 298972 h 1793796"/>
              <a:gd name="connsiteX4" fmla="*/ 3875419 w 3875419"/>
              <a:gd name="connsiteY4" fmla="*/ 1494824 h 1793796"/>
              <a:gd name="connsiteX5" fmla="*/ 3576447 w 3875419"/>
              <a:gd name="connsiteY5" fmla="*/ 1793796 h 1793796"/>
              <a:gd name="connsiteX6" fmla="*/ 298972 w 3875419"/>
              <a:gd name="connsiteY6" fmla="*/ 1793796 h 1793796"/>
              <a:gd name="connsiteX7" fmla="*/ 0 w 3875419"/>
              <a:gd name="connsiteY7" fmla="*/ 1494824 h 1793796"/>
              <a:gd name="connsiteX8" fmla="*/ 0 w 3875419"/>
              <a:gd name="connsiteY8" fmla="*/ 298972 h 179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419" h="1793796" fill="none" extrusionOk="0">
                <a:moveTo>
                  <a:pt x="0" y="298972"/>
                </a:moveTo>
                <a:cubicBezTo>
                  <a:pt x="-28521" y="129241"/>
                  <a:pt x="137663" y="3115"/>
                  <a:pt x="298972" y="0"/>
                </a:cubicBezTo>
                <a:cubicBezTo>
                  <a:pt x="1707179" y="130954"/>
                  <a:pt x="2985441" y="43574"/>
                  <a:pt x="3576447" y="0"/>
                </a:cubicBezTo>
                <a:cubicBezTo>
                  <a:pt x="3744320" y="4244"/>
                  <a:pt x="3882614" y="142667"/>
                  <a:pt x="3875419" y="298972"/>
                </a:cubicBezTo>
                <a:cubicBezTo>
                  <a:pt x="3839608" y="529757"/>
                  <a:pt x="3876223" y="1059403"/>
                  <a:pt x="3875419" y="1494824"/>
                </a:cubicBezTo>
                <a:cubicBezTo>
                  <a:pt x="3866828" y="1661353"/>
                  <a:pt x="3724150" y="1781780"/>
                  <a:pt x="3576447" y="1793796"/>
                </a:cubicBezTo>
                <a:cubicBezTo>
                  <a:pt x="3109106" y="1948993"/>
                  <a:pt x="1715366" y="1956816"/>
                  <a:pt x="298972" y="1793796"/>
                </a:cubicBezTo>
                <a:cubicBezTo>
                  <a:pt x="134610" y="1783575"/>
                  <a:pt x="-26053" y="1675154"/>
                  <a:pt x="0" y="1494824"/>
                </a:cubicBezTo>
                <a:cubicBezTo>
                  <a:pt x="86941" y="1161284"/>
                  <a:pt x="-101544" y="500651"/>
                  <a:pt x="0" y="298972"/>
                </a:cubicBezTo>
                <a:close/>
              </a:path>
              <a:path w="3875419" h="1793796" stroke="0" extrusionOk="0">
                <a:moveTo>
                  <a:pt x="0" y="298972"/>
                </a:moveTo>
                <a:cubicBezTo>
                  <a:pt x="-17041" y="123343"/>
                  <a:pt x="126566" y="2735"/>
                  <a:pt x="298972" y="0"/>
                </a:cubicBezTo>
                <a:cubicBezTo>
                  <a:pt x="944533" y="132882"/>
                  <a:pt x="2672222" y="-84951"/>
                  <a:pt x="3576447" y="0"/>
                </a:cubicBezTo>
                <a:cubicBezTo>
                  <a:pt x="3726250" y="14956"/>
                  <a:pt x="3871097" y="157742"/>
                  <a:pt x="3875419" y="298972"/>
                </a:cubicBezTo>
                <a:cubicBezTo>
                  <a:pt x="3840647" y="597816"/>
                  <a:pt x="3982719" y="1111291"/>
                  <a:pt x="3875419" y="1494824"/>
                </a:cubicBezTo>
                <a:cubicBezTo>
                  <a:pt x="3880774" y="1660577"/>
                  <a:pt x="3755030" y="1766086"/>
                  <a:pt x="3576447" y="1793796"/>
                </a:cubicBezTo>
                <a:cubicBezTo>
                  <a:pt x="2231195" y="1881435"/>
                  <a:pt x="1483720" y="1721117"/>
                  <a:pt x="298972" y="1793796"/>
                </a:cubicBezTo>
                <a:cubicBezTo>
                  <a:pt x="132169" y="1777727"/>
                  <a:pt x="-10194" y="1674109"/>
                  <a:pt x="0" y="1494824"/>
                </a:cubicBezTo>
                <a:cubicBezTo>
                  <a:pt x="15545" y="1283264"/>
                  <a:pt x="83960" y="739630"/>
                  <a:pt x="0" y="298972"/>
                </a:cubicBezTo>
                <a:close/>
              </a:path>
            </a:pathLst>
          </a:custGeom>
          <a:solidFill>
            <a:schemeClr val="bg1"/>
          </a:solidFill>
          <a:ln w="50800">
            <a:solidFill>
              <a:srgbClr val="A5A5A5"/>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FBCC200-9DFE-4963-B597-DDDB8CBFD110}"/>
              </a:ext>
            </a:extLst>
          </p:cNvPr>
          <p:cNvSpPr txBox="1"/>
          <p:nvPr/>
        </p:nvSpPr>
        <p:spPr>
          <a:xfrm>
            <a:off x="8291472" y="4303541"/>
            <a:ext cx="3521858" cy="1492716"/>
          </a:xfrm>
          <a:prstGeom prst="rect">
            <a:avLst/>
          </a:prstGeom>
          <a:solidFill>
            <a:schemeClr val="bg1"/>
          </a:solidFill>
        </p:spPr>
        <p:txBody>
          <a:bodyPr wrap="square" rtlCol="0">
            <a:spAutoFit/>
          </a:bodyPr>
          <a:lstStyle/>
          <a:p>
            <a:pPr marL="60325">
              <a:spcBef>
                <a:spcPts val="1200"/>
              </a:spcBef>
              <a:tabLst>
                <a:tab pos="3317875" algn="r"/>
                <a:tab pos="5656263" algn="r"/>
                <a:tab pos="9369425" algn="r"/>
              </a:tabLst>
            </a:pPr>
            <a:endParaRPr lang="en-US" sz="100" b="1" dirty="0">
              <a:solidFill>
                <a:srgbClr val="C00000"/>
              </a:solidFill>
              <a:latin typeface="Bradley Hand ITC" panose="03070402050302030203" pitchFamily="66" charset="0"/>
            </a:endParaRPr>
          </a:p>
          <a:p>
            <a:pPr marL="60325">
              <a:spcBef>
                <a:spcPts val="1200"/>
              </a:spcBef>
              <a:tabLst>
                <a:tab pos="3317875" algn="r"/>
                <a:tab pos="5656263" algn="r"/>
                <a:tab pos="9369425" algn="r"/>
              </a:tabLst>
            </a:pPr>
            <a:r>
              <a:rPr lang="en-US" sz="2000" b="1" dirty="0">
                <a:solidFill>
                  <a:srgbClr val="FF0000"/>
                </a:solidFill>
                <a:latin typeface="Bradley Hand ITC" panose="03070402050302030203" pitchFamily="66" charset="0"/>
              </a:rPr>
              <a:t>XS325	256,382.58</a:t>
            </a:r>
          </a:p>
          <a:p>
            <a:pPr marL="60325">
              <a:tabLst>
                <a:tab pos="3317875" algn="r"/>
                <a:tab pos="5656263" algn="r"/>
                <a:tab pos="9369425" algn="r"/>
              </a:tabLst>
            </a:pPr>
            <a:r>
              <a:rPr lang="en-US" sz="2000" b="1" dirty="0">
                <a:solidFill>
                  <a:srgbClr val="FF0000"/>
                </a:solidFill>
                <a:latin typeface="Bradley Hand ITC" panose="03070402050302030203" pitchFamily="66" charset="0"/>
              </a:rPr>
              <a:t>Part IV (app 435)	-25.00</a:t>
            </a:r>
          </a:p>
          <a:p>
            <a:pPr marL="60325">
              <a:tabLst>
                <a:tab pos="2003425" algn="l"/>
                <a:tab pos="3317875" algn="r"/>
                <a:tab pos="5656263" algn="r"/>
                <a:tab pos="9369425" algn="r"/>
              </a:tabLst>
            </a:pPr>
            <a:r>
              <a:rPr lang="en-US" sz="2000" b="1" dirty="0">
                <a:solidFill>
                  <a:srgbClr val="FF0000"/>
                </a:solidFill>
                <a:latin typeface="Bradley Hand ITC" panose="03070402050302030203" pitchFamily="66" charset="0"/>
              </a:rPr>
              <a:t>Adjustments	</a:t>
            </a:r>
            <a:r>
              <a:rPr lang="en-US" sz="2000" b="1" u="sng" dirty="0">
                <a:solidFill>
                  <a:srgbClr val="FF0000"/>
                </a:solidFill>
                <a:latin typeface="Bradley Hand ITC" panose="03070402050302030203" pitchFamily="66" charset="0"/>
              </a:rPr>
              <a:t>	-78.56</a:t>
            </a:r>
          </a:p>
          <a:p>
            <a:pPr marL="60325">
              <a:spcAft>
                <a:spcPts val="3000"/>
              </a:spcAft>
              <a:tabLst>
                <a:tab pos="3317875" algn="r"/>
                <a:tab pos="5656263" algn="r"/>
                <a:tab pos="9369425" algn="r"/>
              </a:tabLst>
            </a:pPr>
            <a:r>
              <a:rPr lang="en-US" sz="2000" b="1" dirty="0">
                <a:solidFill>
                  <a:srgbClr val="FF0000"/>
                </a:solidFill>
                <a:latin typeface="Bradley Hand ITC" panose="03070402050302030203" pitchFamily="66" charset="0"/>
              </a:rPr>
              <a:t>Grand Total	256,279.02</a:t>
            </a:r>
          </a:p>
        </p:txBody>
      </p:sp>
      <p:sp>
        <p:nvSpPr>
          <p:cNvPr id="18" name="Oval 17">
            <a:extLst>
              <a:ext uri="{FF2B5EF4-FFF2-40B4-BE49-F238E27FC236}">
                <a16:creationId xmlns:a16="http://schemas.microsoft.com/office/drawing/2014/main" id="{9FC5E658-CEF9-4BF6-8F1A-D1A21E1C5668}"/>
              </a:ext>
            </a:extLst>
          </p:cNvPr>
          <p:cNvSpPr/>
          <p:nvPr/>
        </p:nvSpPr>
        <p:spPr>
          <a:xfrm>
            <a:off x="513603" y="2231027"/>
            <a:ext cx="4528684" cy="6408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Oval 22">
            <a:extLst>
              <a:ext uri="{FF2B5EF4-FFF2-40B4-BE49-F238E27FC236}">
                <a16:creationId xmlns:a16="http://schemas.microsoft.com/office/drawing/2014/main" id="{F446CF1B-EA59-4514-AD73-131CD2EB8517}"/>
              </a:ext>
            </a:extLst>
          </p:cNvPr>
          <p:cNvSpPr/>
          <p:nvPr/>
        </p:nvSpPr>
        <p:spPr>
          <a:xfrm>
            <a:off x="8600196" y="6063109"/>
            <a:ext cx="1115331" cy="379894"/>
          </a:xfrm>
          <a:prstGeom prst="ellipse">
            <a:avLst/>
          </a:prstGeom>
          <a:noFill/>
          <a:ln w="25400">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9EDBA588-32E2-4E2A-87A5-C39366933E94}"/>
              </a:ext>
            </a:extLst>
          </p:cNvPr>
          <p:cNvSpPr/>
          <p:nvPr/>
        </p:nvSpPr>
        <p:spPr>
          <a:xfrm>
            <a:off x="800100" y="4345997"/>
            <a:ext cx="542925" cy="330778"/>
          </a:xfrm>
          <a:prstGeom prst="roundRect">
            <a:avLst/>
          </a:prstGeom>
          <a:no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C46050DE-8C51-41AC-A6F5-0AF716B369CA}"/>
              </a:ext>
            </a:extLst>
          </p:cNvPr>
          <p:cNvCxnSpPr/>
          <p:nvPr/>
        </p:nvCxnSpPr>
        <p:spPr>
          <a:xfrm>
            <a:off x="4314825" y="4610100"/>
            <a:ext cx="1295400"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CA8177B0-F733-4399-BC6E-8CDFE699BF68}"/>
              </a:ext>
            </a:extLst>
          </p:cNvPr>
          <p:cNvSpPr/>
          <p:nvPr/>
        </p:nvSpPr>
        <p:spPr>
          <a:xfrm>
            <a:off x="4082813" y="1851133"/>
            <a:ext cx="1115331" cy="379894"/>
          </a:xfrm>
          <a:prstGeom prst="ellipse">
            <a:avLst/>
          </a:prstGeom>
          <a:noFill/>
          <a:ln w="25400">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603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everal&#10;&#10;Description automatically generated">
            <a:extLst>
              <a:ext uri="{FF2B5EF4-FFF2-40B4-BE49-F238E27FC236}">
                <a16:creationId xmlns:a16="http://schemas.microsoft.com/office/drawing/2014/main" id="{C63188D7-1B4B-43E7-BB71-BAE459AFCB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85574">
            <a:off x="8960531" y="3571376"/>
            <a:ext cx="1114788" cy="1564685"/>
          </a:xfrm>
          <a:prstGeom prst="rect">
            <a:avLst/>
          </a:prstGeom>
        </p:spPr>
      </p:pic>
      <p:graphicFrame>
        <p:nvGraphicFramePr>
          <p:cNvPr id="4" name="Content Placeholder 3">
            <a:extLst>
              <a:ext uri="{FF2B5EF4-FFF2-40B4-BE49-F238E27FC236}">
                <a16:creationId xmlns:a16="http://schemas.microsoft.com/office/drawing/2014/main" id="{36C96859-85B7-4658-9CD7-539C6D0C3DB1}"/>
              </a:ext>
            </a:extLst>
          </p:cNvPr>
          <p:cNvGraphicFramePr>
            <a:graphicFrameLocks noGrp="1"/>
          </p:cNvGraphicFramePr>
          <p:nvPr>
            <p:ph idx="1"/>
            <p:extLst>
              <p:ext uri="{D42A27DB-BD31-4B8C-83A1-F6EECF244321}">
                <p14:modId xmlns:p14="http://schemas.microsoft.com/office/powerpoint/2010/main" val="1068617594"/>
              </p:ext>
            </p:extLst>
          </p:nvPr>
        </p:nvGraphicFramePr>
        <p:xfrm>
          <a:off x="426493" y="1401059"/>
          <a:ext cx="11251904" cy="3469924"/>
        </p:xfrm>
        <a:graphic>
          <a:graphicData uri="http://schemas.openxmlformats.org/drawingml/2006/table">
            <a:tbl>
              <a:tblPr/>
              <a:tblGrid>
                <a:gridCol w="409448">
                  <a:extLst>
                    <a:ext uri="{9D8B030D-6E8A-4147-A177-3AD203B41FA5}">
                      <a16:colId xmlns:a16="http://schemas.microsoft.com/office/drawing/2014/main" val="3542762494"/>
                    </a:ext>
                  </a:extLst>
                </a:gridCol>
                <a:gridCol w="2488434">
                  <a:extLst>
                    <a:ext uri="{9D8B030D-6E8A-4147-A177-3AD203B41FA5}">
                      <a16:colId xmlns:a16="http://schemas.microsoft.com/office/drawing/2014/main" val="10322950"/>
                    </a:ext>
                  </a:extLst>
                </a:gridCol>
                <a:gridCol w="418971">
                  <a:extLst>
                    <a:ext uri="{9D8B030D-6E8A-4147-A177-3AD203B41FA5}">
                      <a16:colId xmlns:a16="http://schemas.microsoft.com/office/drawing/2014/main" val="1577166961"/>
                    </a:ext>
                  </a:extLst>
                </a:gridCol>
                <a:gridCol w="1129952">
                  <a:extLst>
                    <a:ext uri="{9D8B030D-6E8A-4147-A177-3AD203B41FA5}">
                      <a16:colId xmlns:a16="http://schemas.microsoft.com/office/drawing/2014/main" val="1416259072"/>
                    </a:ext>
                  </a:extLst>
                </a:gridCol>
                <a:gridCol w="952207">
                  <a:extLst>
                    <a:ext uri="{9D8B030D-6E8A-4147-A177-3AD203B41FA5}">
                      <a16:colId xmlns:a16="http://schemas.microsoft.com/office/drawing/2014/main" val="1461290041"/>
                    </a:ext>
                  </a:extLst>
                </a:gridCol>
                <a:gridCol w="698284">
                  <a:extLst>
                    <a:ext uri="{9D8B030D-6E8A-4147-A177-3AD203B41FA5}">
                      <a16:colId xmlns:a16="http://schemas.microsoft.com/office/drawing/2014/main" val="4128858181"/>
                    </a:ext>
                  </a:extLst>
                </a:gridCol>
                <a:gridCol w="914119">
                  <a:extLst>
                    <a:ext uri="{9D8B030D-6E8A-4147-A177-3AD203B41FA5}">
                      <a16:colId xmlns:a16="http://schemas.microsoft.com/office/drawing/2014/main" val="392763551"/>
                    </a:ext>
                  </a:extLst>
                </a:gridCol>
                <a:gridCol w="622107">
                  <a:extLst>
                    <a:ext uri="{9D8B030D-6E8A-4147-A177-3AD203B41FA5}">
                      <a16:colId xmlns:a16="http://schemas.microsoft.com/office/drawing/2014/main" val="4112477089"/>
                    </a:ext>
                  </a:extLst>
                </a:gridCol>
                <a:gridCol w="342794">
                  <a:extLst>
                    <a:ext uri="{9D8B030D-6E8A-4147-A177-3AD203B41FA5}">
                      <a16:colId xmlns:a16="http://schemas.microsoft.com/office/drawing/2014/main" val="4149016606"/>
                    </a:ext>
                  </a:extLst>
                </a:gridCol>
                <a:gridCol w="952207">
                  <a:extLst>
                    <a:ext uri="{9D8B030D-6E8A-4147-A177-3AD203B41FA5}">
                      <a16:colId xmlns:a16="http://schemas.microsoft.com/office/drawing/2014/main" val="225195439"/>
                    </a:ext>
                  </a:extLst>
                </a:gridCol>
                <a:gridCol w="622107">
                  <a:extLst>
                    <a:ext uri="{9D8B030D-6E8A-4147-A177-3AD203B41FA5}">
                      <a16:colId xmlns:a16="http://schemas.microsoft.com/office/drawing/2014/main" val="2664575197"/>
                    </a:ext>
                  </a:extLst>
                </a:gridCol>
                <a:gridCol w="1228780">
                  <a:extLst>
                    <a:ext uri="{9D8B030D-6E8A-4147-A177-3AD203B41FA5}">
                      <a16:colId xmlns:a16="http://schemas.microsoft.com/office/drawing/2014/main" val="300650932"/>
                    </a:ext>
                  </a:extLst>
                </a:gridCol>
                <a:gridCol w="472494">
                  <a:extLst>
                    <a:ext uri="{9D8B030D-6E8A-4147-A177-3AD203B41FA5}">
                      <a16:colId xmlns:a16="http://schemas.microsoft.com/office/drawing/2014/main" val="3224991572"/>
                    </a:ext>
                  </a:extLst>
                </a:gridCol>
              </a:tblGrid>
              <a:tr h="293345">
                <a:tc>
                  <a:txBody>
                    <a:bodyPr/>
                    <a:lstStyle/>
                    <a:p>
                      <a:pPr algn="ctr" fontAlgn="b"/>
                      <a:r>
                        <a:rPr lang="en-US" sz="1400" b="0" i="0" u="none" strike="noStrike" dirty="0">
                          <a:solidFill>
                            <a:srgbClr val="000000"/>
                          </a:solidFill>
                          <a:effectLst/>
                          <a:latin typeface="Calibri" panose="020F0502020204030204" pitchFamily="34" charset="0"/>
                        </a:rPr>
                        <a:t>270</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TOP INCENTIVE RETENTION</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1,294.37</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1,294.37</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1,294.37</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4294513955"/>
                  </a:ext>
                </a:extLst>
              </a:tr>
              <a:tr h="293345">
                <a:tc>
                  <a:txBody>
                    <a:bodyPr/>
                    <a:lstStyle/>
                    <a:p>
                      <a:pPr algn="ctr" fontAlgn="b"/>
                      <a:r>
                        <a:rPr lang="en-US" sz="1400" b="0" i="0" u="none" strike="noStrike" dirty="0">
                          <a:solidFill>
                            <a:srgbClr val="000000"/>
                          </a:solidFill>
                          <a:effectLst/>
                          <a:latin typeface="Calibri" panose="020F0502020204030204" pitchFamily="34" charset="0"/>
                        </a:rPr>
                        <a:t>455</a:t>
                      </a: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FS CASH INCENTIVE RETENTION</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59.35</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59.35</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59.35</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376702247"/>
                  </a:ext>
                </a:extLst>
              </a:tr>
              <a:tr h="168162">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965247092"/>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 TOTAL</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-78.56</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-51.85</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-26.71</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1,062.91</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685212490"/>
                  </a:ext>
                </a:extLst>
              </a:tr>
              <a:tr h="0">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935470537"/>
                  </a:ext>
                </a:extLst>
              </a:tr>
              <a:tr h="277228">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GRAND TOTAL</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256,279.02</a:t>
                      </a: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109,993.43</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4,263.09</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142,022.50</a:t>
                      </a: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115,371.28</a:t>
                      </a: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776153997"/>
                  </a:ext>
                </a:extLst>
              </a:tr>
              <a:tr h="106518">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390908789"/>
                  </a:ext>
                </a:extLst>
              </a:tr>
              <a:tr h="0">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594789146"/>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gridSpan="3">
                  <a:txBody>
                    <a:bodyPr/>
                    <a:lstStyle/>
                    <a:p>
                      <a:pPr algn="l" fontAlgn="b"/>
                      <a:r>
                        <a:rPr lang="en-US" sz="2050" b="1" i="0" u="none" strike="noStrike" dirty="0">
                          <a:solidFill>
                            <a:srgbClr val="FF0000"/>
                          </a:solidFill>
                          <a:effectLst/>
                          <a:latin typeface="Calibri" panose="020F0502020204030204" pitchFamily="34" charset="0"/>
                        </a:rPr>
                        <a:t>WARRANT AMT   </a:t>
                      </a:r>
                    </a:p>
                  </a:txBody>
                  <a:tcPr marL="8901" marR="8901" marT="8901" marB="0" anchor="b">
                    <a:lnL>
                      <a:noFill/>
                    </a:lnL>
                    <a:lnR>
                      <a:noFill/>
                    </a:lnR>
                    <a:lnT>
                      <a:noFill/>
                    </a:lnT>
                    <a:lnB>
                      <a:noFill/>
                    </a:lnB>
                  </a:tcPr>
                </a:tc>
                <a:tc hMerge="1">
                  <a:txBody>
                    <a:bodyPr/>
                    <a:lstStyle/>
                    <a:p>
                      <a:pPr algn="l" fontAlgn="b"/>
                      <a:r>
                        <a:rPr lang="en-US" sz="1600" b="1" i="0" u="none" strike="noStrike" dirty="0">
                          <a:solidFill>
                            <a:srgbClr val="FF0000"/>
                          </a:solidFill>
                          <a:effectLst/>
                          <a:latin typeface="Calibri" panose="020F0502020204030204" pitchFamily="34" charset="0"/>
                        </a:rPr>
                        <a:t>WARRANT</a:t>
                      </a:r>
                    </a:p>
                  </a:txBody>
                  <a:tcPr marL="8901" marR="8901" marT="8901" marB="0" anchor="b">
                    <a:lnL>
                      <a:noFill/>
                    </a:lnL>
                    <a:lnR>
                      <a:noFill/>
                    </a:lnR>
                    <a:lnT>
                      <a:noFill/>
                    </a:lnT>
                    <a:lnB>
                      <a:noFill/>
                    </a:lnB>
                  </a:tcPr>
                </a:tc>
                <a:tc hMerge="1">
                  <a:txBody>
                    <a:bodyPr/>
                    <a:lstStyle/>
                    <a:p>
                      <a:pPr algn="ctr" fontAlgn="b"/>
                      <a:r>
                        <a:rPr lang="en-US" sz="1600" b="1" i="0" u="none" strike="noStrike" dirty="0">
                          <a:solidFill>
                            <a:srgbClr val="FF0000"/>
                          </a:solidFill>
                          <a:effectLst/>
                          <a:latin typeface="Calibri" panose="020F0502020204030204" pitchFamily="34" charset="0"/>
                        </a:rPr>
                        <a:t>AMT    </a:t>
                      </a:r>
                    </a:p>
                  </a:txBody>
                  <a:tcPr marL="8901" marR="8901" marT="8901" marB="0" anchor="b">
                    <a:lnL>
                      <a:noFill/>
                    </a:lnL>
                    <a:lnR>
                      <a:noFill/>
                    </a:lnR>
                    <a:lnT>
                      <a:noFill/>
                    </a:lnT>
                    <a:lnB>
                      <a:noFill/>
                    </a:lnB>
                  </a:tcPr>
                </a:tc>
                <a:tc>
                  <a:txBody>
                    <a:bodyPr/>
                    <a:lstStyle/>
                    <a:p>
                      <a:pPr algn="r" fontAlgn="b"/>
                      <a:r>
                        <a:rPr lang="en-US" sz="2050" b="1" i="0" u="none" strike="noStrike" dirty="0">
                          <a:solidFill>
                            <a:srgbClr val="FF0000"/>
                          </a:solidFill>
                          <a:effectLst/>
                          <a:latin typeface="Calibri" panose="020F0502020204030204" pitchFamily="34" charset="0"/>
                        </a:rPr>
                        <a:t>115,371.28</a:t>
                      </a:r>
                    </a:p>
                  </a:txBody>
                  <a:tcPr marL="8901" marR="8901" marT="8901" marB="0" anchor="b">
                    <a:lnL>
                      <a:noFill/>
                    </a:lnL>
                    <a:lnR>
                      <a:noFill/>
                    </a:lnR>
                    <a:lnT>
                      <a:noFill/>
                    </a:lnT>
                    <a:lnB>
                      <a:noFill/>
                    </a:lnB>
                  </a:tcPr>
                </a:tc>
                <a:tc>
                  <a:txBody>
                    <a:bodyPr/>
                    <a:lstStyle/>
                    <a:p>
                      <a:pPr algn="l" fontAlgn="b"/>
                      <a:endParaRPr lang="en-US" sz="1800" b="1"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436904286"/>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panose="020F0502020204030204" pitchFamily="34" charset="0"/>
                        </a:rPr>
                        <a:t>*  -DSS 1571 PART IV COST</a:t>
                      </a:r>
                    </a:p>
                  </a:txBody>
                  <a:tcPr marL="8901" marR="8901" marT="8901" marB="0" anchor="b">
                    <a:lnL>
                      <a:noFill/>
                    </a:lnL>
                    <a:lnR>
                      <a:noFill/>
                    </a:lnR>
                    <a:lnT>
                      <a:noFill/>
                    </a:lnT>
                    <a:lnB>
                      <a:noFill/>
                    </a:lnB>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3924029734"/>
                  </a:ext>
                </a:extLst>
              </a:tr>
              <a:tr h="206468">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gridSpan="3">
                  <a:txBody>
                    <a:bodyPr/>
                    <a:lstStyle/>
                    <a:p>
                      <a:pPr algn="l" fontAlgn="b"/>
                      <a:r>
                        <a:rPr lang="en-US" sz="1400" b="0" i="0" u="none" strike="noStrike" dirty="0">
                          <a:solidFill>
                            <a:schemeClr val="tx1"/>
                          </a:solidFill>
                          <a:effectLst/>
                          <a:latin typeface="Calibri" panose="020F0502020204030204" pitchFamily="34" charset="0"/>
                        </a:rPr>
                        <a:t>** -STATE OFFICE MANUAL ADJUSTMENTS</a:t>
                      </a:r>
                    </a:p>
                  </a:txBody>
                  <a:tcPr marL="8901" marR="8901" marT="890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015729024"/>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2130564485"/>
                  </a:ext>
                </a:extLst>
              </a:tr>
              <a:tr h="293345">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901" marR="8901" marT="8901" marB="0" anchor="b">
                    <a:lnL>
                      <a:noFill/>
                    </a:lnL>
                    <a:lnR>
                      <a:noFill/>
                    </a:lnR>
                    <a:lnT>
                      <a:noFill/>
                    </a:lnT>
                    <a:lnB>
                      <a:noFill/>
                    </a:lnB>
                  </a:tcPr>
                </a:tc>
                <a:extLst>
                  <a:ext uri="{0D108BD9-81ED-4DB2-BD59-A6C34878D82A}">
                    <a16:rowId xmlns:a16="http://schemas.microsoft.com/office/drawing/2014/main" val="1376954092"/>
                  </a:ext>
                </a:extLst>
              </a:tr>
            </a:tbl>
          </a:graphicData>
        </a:graphic>
      </p:graphicFrame>
      <p:pic>
        <p:nvPicPr>
          <p:cNvPr id="5" name="Picture 4">
            <a:extLst>
              <a:ext uri="{FF2B5EF4-FFF2-40B4-BE49-F238E27FC236}">
                <a16:creationId xmlns:a16="http://schemas.microsoft.com/office/drawing/2014/main" id="{C9718F05-D343-4ECA-8A01-7BAC974A0335}"/>
              </a:ext>
            </a:extLst>
          </p:cNvPr>
          <p:cNvPicPr>
            <a:picLocks noChangeAspect="1"/>
          </p:cNvPicPr>
          <p:nvPr/>
        </p:nvPicPr>
        <p:blipFill>
          <a:blip r:embed="rId4"/>
          <a:stretch>
            <a:fillRect/>
          </a:stretch>
        </p:blipFill>
        <p:spPr>
          <a:xfrm>
            <a:off x="3688646" y="719797"/>
            <a:ext cx="8155116" cy="640833"/>
          </a:xfrm>
          <a:prstGeom prst="rect">
            <a:avLst/>
          </a:prstGeom>
        </p:spPr>
      </p:pic>
      <p:pic>
        <p:nvPicPr>
          <p:cNvPr id="19" name="Picture 18">
            <a:extLst>
              <a:ext uri="{FF2B5EF4-FFF2-40B4-BE49-F238E27FC236}">
                <a16:creationId xmlns:a16="http://schemas.microsoft.com/office/drawing/2014/main" id="{86933254-C34B-47AF-BA88-2D644DF05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5312" y="4457286"/>
            <a:ext cx="1578127" cy="2102491"/>
          </a:xfrm>
          <a:prstGeom prst="rect">
            <a:avLst/>
          </a:prstGeom>
        </p:spPr>
      </p:pic>
      <p:sp>
        <p:nvSpPr>
          <p:cNvPr id="20" name="TextBox 19">
            <a:extLst>
              <a:ext uri="{FF2B5EF4-FFF2-40B4-BE49-F238E27FC236}">
                <a16:creationId xmlns:a16="http://schemas.microsoft.com/office/drawing/2014/main" id="{887C95AE-6A34-4C66-AF99-E325C9738E63}"/>
              </a:ext>
            </a:extLst>
          </p:cNvPr>
          <p:cNvSpPr txBox="1"/>
          <p:nvPr/>
        </p:nvSpPr>
        <p:spPr>
          <a:xfrm>
            <a:off x="4737464" y="3317635"/>
            <a:ext cx="3294700" cy="584775"/>
          </a:xfrm>
          <a:prstGeom prst="rect">
            <a:avLst/>
          </a:prstGeom>
          <a:noFill/>
        </p:spPr>
        <p:txBody>
          <a:bodyPr wrap="square" rtlCol="0">
            <a:spAutoFit/>
          </a:bodyPr>
          <a:lstStyle/>
          <a:p>
            <a:pPr algn="r"/>
            <a:r>
              <a:rPr lang="en-US" sz="3200" b="1" dirty="0">
                <a:solidFill>
                  <a:srgbClr val="536EB0"/>
                </a:solidFill>
              </a:rPr>
              <a:t>Reimbursement =</a:t>
            </a:r>
          </a:p>
        </p:txBody>
      </p:sp>
      <p:sp>
        <p:nvSpPr>
          <p:cNvPr id="11" name="TextBox 10">
            <a:extLst>
              <a:ext uri="{FF2B5EF4-FFF2-40B4-BE49-F238E27FC236}">
                <a16:creationId xmlns:a16="http://schemas.microsoft.com/office/drawing/2014/main" id="{A6E3840D-649F-48FC-A3D3-8AFD285E757B}"/>
              </a:ext>
            </a:extLst>
          </p:cNvPr>
          <p:cNvSpPr txBox="1"/>
          <p:nvPr/>
        </p:nvSpPr>
        <p:spPr>
          <a:xfrm>
            <a:off x="823440" y="4889596"/>
            <a:ext cx="7019925" cy="830997"/>
          </a:xfrm>
          <a:prstGeom prst="rect">
            <a:avLst/>
          </a:prstGeom>
          <a:noFill/>
        </p:spPr>
        <p:txBody>
          <a:bodyPr wrap="square">
            <a:spAutoFit/>
          </a:bodyPr>
          <a:lstStyle/>
          <a:p>
            <a:r>
              <a:rPr lang="en-US" sz="2400" b="1" dirty="0">
                <a:solidFill>
                  <a:srgbClr val="536EB0"/>
                </a:solidFill>
              </a:rPr>
              <a:t>Reimbursement notification received on EFT Notice.</a:t>
            </a:r>
          </a:p>
          <a:p>
            <a:r>
              <a:rPr lang="en-US" sz="2400" b="1" dirty="0">
                <a:solidFill>
                  <a:srgbClr val="536EB0"/>
                </a:solidFill>
              </a:rPr>
              <a:t>Deposit description of “COUNTY ADMIN.  WCA-S”</a:t>
            </a:r>
          </a:p>
        </p:txBody>
      </p:sp>
    </p:spTree>
    <p:extLst>
      <p:ext uri="{BB962C8B-B14F-4D97-AF65-F5344CB8AC3E}">
        <p14:creationId xmlns:p14="http://schemas.microsoft.com/office/powerpoint/2010/main" val="188909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D08D-89E0-4BDE-A9C6-AC8C335D67D7}"/>
              </a:ext>
            </a:extLst>
          </p:cNvPr>
          <p:cNvSpPr>
            <a:spLocks noGrp="1"/>
          </p:cNvSpPr>
          <p:nvPr>
            <p:ph type="title"/>
          </p:nvPr>
        </p:nvSpPr>
        <p:spPr>
          <a:xfrm>
            <a:off x="501098" y="106059"/>
            <a:ext cx="10515600" cy="1190840"/>
          </a:xfrm>
        </p:spPr>
        <p:txBody>
          <a:bodyPr/>
          <a:lstStyle/>
          <a:p>
            <a:r>
              <a:rPr lang="en-US" b="1" i="1" dirty="0">
                <a:solidFill>
                  <a:srgbClr val="536EB0"/>
                </a:solidFill>
              </a:rPr>
              <a:t>XS335 also shows Reclass Requests</a:t>
            </a:r>
          </a:p>
        </p:txBody>
      </p:sp>
      <p:pic>
        <p:nvPicPr>
          <p:cNvPr id="7" name="Picture 6">
            <a:extLst>
              <a:ext uri="{FF2B5EF4-FFF2-40B4-BE49-F238E27FC236}">
                <a16:creationId xmlns:a16="http://schemas.microsoft.com/office/drawing/2014/main" id="{63E27593-8BFD-44CE-8AD3-023ED9BDD1F8}"/>
              </a:ext>
            </a:extLst>
          </p:cNvPr>
          <p:cNvPicPr>
            <a:picLocks noChangeAspect="1"/>
          </p:cNvPicPr>
          <p:nvPr/>
        </p:nvPicPr>
        <p:blipFill>
          <a:blip r:embed="rId3"/>
          <a:stretch>
            <a:fillRect/>
          </a:stretch>
        </p:blipFill>
        <p:spPr>
          <a:xfrm>
            <a:off x="723900" y="1089365"/>
            <a:ext cx="10744200" cy="5353050"/>
          </a:xfrm>
          <a:prstGeom prst="rect">
            <a:avLst/>
          </a:prstGeom>
        </p:spPr>
      </p:pic>
    </p:spTree>
    <p:extLst>
      <p:ext uri="{BB962C8B-B14F-4D97-AF65-F5344CB8AC3E}">
        <p14:creationId xmlns:p14="http://schemas.microsoft.com/office/powerpoint/2010/main" val="353295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978BD55-A707-4186-AED6-29E1E4827AA7}"/>
              </a:ext>
            </a:extLst>
          </p:cNvPr>
          <p:cNvSpPr txBox="1"/>
          <p:nvPr/>
        </p:nvSpPr>
        <p:spPr>
          <a:xfrm>
            <a:off x="4922975" y="1956944"/>
            <a:ext cx="6166803" cy="1754326"/>
          </a:xfrm>
          <a:prstGeom prst="rect">
            <a:avLst/>
          </a:prstGeom>
          <a:noFill/>
        </p:spPr>
        <p:txBody>
          <a:bodyPr wrap="square" rtlCol="0">
            <a:spAutoFit/>
          </a:bodyPr>
          <a:lstStyle/>
          <a:p>
            <a:pPr algn="ctr"/>
            <a:r>
              <a:rPr lang="en-US" sz="3600" b="1" dirty="0">
                <a:solidFill>
                  <a:srgbClr val="595959"/>
                </a:solidFill>
              </a:rPr>
              <a:t>Find app codes</a:t>
            </a:r>
          </a:p>
          <a:p>
            <a:pPr algn="ctr"/>
            <a:r>
              <a:rPr lang="en-US" sz="3600" b="1" dirty="0">
                <a:solidFill>
                  <a:srgbClr val="595959"/>
                </a:solidFill>
              </a:rPr>
              <a:t>050, 088, and 471 on</a:t>
            </a:r>
          </a:p>
          <a:p>
            <a:pPr algn="ctr"/>
            <a:r>
              <a:rPr lang="en-US" sz="3600" b="1" dirty="0">
                <a:solidFill>
                  <a:srgbClr val="595959"/>
                </a:solidFill>
              </a:rPr>
              <a:t>YOUR COUNTY’s XS335 Report</a:t>
            </a:r>
          </a:p>
        </p:txBody>
      </p:sp>
      <p:pic>
        <p:nvPicPr>
          <p:cNvPr id="6" name="Picture 5" descr="A yellow rectangle with a black background&#10;&#10;Description automatically generated with low confidence">
            <a:extLst>
              <a:ext uri="{FF2B5EF4-FFF2-40B4-BE49-F238E27FC236}">
                <a16:creationId xmlns:a16="http://schemas.microsoft.com/office/drawing/2014/main" id="{948F4AA9-5732-41EE-9E9F-8F2686F75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30" y="1013942"/>
            <a:ext cx="3640331" cy="3640331"/>
          </a:xfrm>
          <a:prstGeom prst="rect">
            <a:avLst/>
          </a:prstGeom>
        </p:spPr>
      </p:pic>
      <p:sp>
        <p:nvSpPr>
          <p:cNvPr id="11" name="TextBox 10">
            <a:extLst>
              <a:ext uri="{FF2B5EF4-FFF2-40B4-BE49-F238E27FC236}">
                <a16:creationId xmlns:a16="http://schemas.microsoft.com/office/drawing/2014/main" id="{97B9451E-5673-4989-93C9-73ED5565A445}"/>
              </a:ext>
            </a:extLst>
          </p:cNvPr>
          <p:cNvSpPr txBox="1"/>
          <p:nvPr/>
        </p:nvSpPr>
        <p:spPr>
          <a:xfrm>
            <a:off x="1030472" y="1864611"/>
            <a:ext cx="3993246" cy="1938992"/>
          </a:xfrm>
          <a:prstGeom prst="rect">
            <a:avLst/>
          </a:prstGeom>
          <a:noFill/>
        </p:spPr>
        <p:txBody>
          <a:bodyPr wrap="square" rtlCol="0">
            <a:spAutoFit/>
          </a:bodyPr>
          <a:lstStyle/>
          <a:p>
            <a:pPr algn="ctr"/>
            <a:r>
              <a:rPr lang="en-US" sz="6000" b="1" dirty="0">
                <a:solidFill>
                  <a:srgbClr val="42588E"/>
                </a:solidFill>
              </a:rPr>
              <a:t>LET’S PRACTICE</a:t>
            </a:r>
          </a:p>
        </p:txBody>
      </p:sp>
      <p:sp>
        <p:nvSpPr>
          <p:cNvPr id="13" name="TextBox 12">
            <a:extLst>
              <a:ext uri="{FF2B5EF4-FFF2-40B4-BE49-F238E27FC236}">
                <a16:creationId xmlns:a16="http://schemas.microsoft.com/office/drawing/2014/main" id="{C13A48F2-2D4F-4D8F-8694-D1925CF37E44}"/>
              </a:ext>
            </a:extLst>
          </p:cNvPr>
          <p:cNvSpPr txBox="1"/>
          <p:nvPr/>
        </p:nvSpPr>
        <p:spPr>
          <a:xfrm>
            <a:off x="873045" y="5291999"/>
            <a:ext cx="10445910" cy="584775"/>
          </a:xfrm>
          <a:prstGeom prst="rect">
            <a:avLst/>
          </a:prstGeom>
          <a:noFill/>
        </p:spPr>
        <p:txBody>
          <a:bodyPr wrap="square" rtlCol="0">
            <a:spAutoFit/>
          </a:bodyPr>
          <a:lstStyle/>
          <a:p>
            <a:pPr algn="ctr"/>
            <a:r>
              <a:rPr lang="en-US" sz="3200" b="1" dirty="0">
                <a:solidFill>
                  <a:srgbClr val="536EB0"/>
                </a:solidFill>
              </a:rPr>
              <a:t>Total the federal share of app codes 050 and 088 only.</a:t>
            </a:r>
          </a:p>
        </p:txBody>
      </p:sp>
    </p:spTree>
    <p:extLst>
      <p:ext uri="{BB962C8B-B14F-4D97-AF65-F5344CB8AC3E}">
        <p14:creationId xmlns:p14="http://schemas.microsoft.com/office/powerpoint/2010/main" val="4135008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B9451E-5673-4989-93C9-73ED5565A445}"/>
              </a:ext>
            </a:extLst>
          </p:cNvPr>
          <p:cNvSpPr txBox="1"/>
          <p:nvPr/>
        </p:nvSpPr>
        <p:spPr>
          <a:xfrm>
            <a:off x="1921373" y="2531202"/>
            <a:ext cx="8458200" cy="1569660"/>
          </a:xfrm>
          <a:prstGeom prst="rect">
            <a:avLst/>
          </a:prstGeom>
          <a:noFill/>
        </p:spPr>
        <p:txBody>
          <a:bodyPr wrap="square" rtlCol="0">
            <a:spAutoFit/>
          </a:bodyPr>
          <a:lstStyle/>
          <a:p>
            <a:pPr algn="ctr"/>
            <a:r>
              <a:rPr lang="en-US" sz="9600" b="1" dirty="0">
                <a:solidFill>
                  <a:srgbClr val="42588E"/>
                </a:solidFill>
              </a:rPr>
              <a:t>XS337 REPORT</a:t>
            </a:r>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235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B9451E-5673-4989-93C9-73ED5565A445}"/>
              </a:ext>
            </a:extLst>
          </p:cNvPr>
          <p:cNvSpPr txBox="1"/>
          <p:nvPr/>
        </p:nvSpPr>
        <p:spPr>
          <a:xfrm>
            <a:off x="1921373" y="2531202"/>
            <a:ext cx="8458200" cy="1569660"/>
          </a:xfrm>
          <a:prstGeom prst="rect">
            <a:avLst/>
          </a:prstGeom>
          <a:noFill/>
        </p:spPr>
        <p:txBody>
          <a:bodyPr wrap="square" rtlCol="0">
            <a:spAutoFit/>
          </a:bodyPr>
          <a:lstStyle/>
          <a:p>
            <a:pPr algn="ctr"/>
            <a:r>
              <a:rPr lang="en-US" sz="9600" b="1" dirty="0">
                <a:solidFill>
                  <a:srgbClr val="42588E"/>
                </a:solidFill>
              </a:rPr>
              <a:t>XS335 REPORT</a:t>
            </a:r>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5541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A27E-A685-4C93-8320-24F3605C97A0}"/>
              </a:ext>
            </a:extLst>
          </p:cNvPr>
          <p:cNvSpPr>
            <a:spLocks noGrp="1"/>
          </p:cNvSpPr>
          <p:nvPr>
            <p:ph type="title"/>
          </p:nvPr>
        </p:nvSpPr>
        <p:spPr/>
        <p:txBody>
          <a:bodyPr/>
          <a:lstStyle/>
          <a:p>
            <a:r>
              <a:rPr lang="en-US" b="1" dirty="0">
                <a:solidFill>
                  <a:srgbClr val="536EB0"/>
                </a:solidFill>
              </a:rPr>
              <a:t>337 REPORT</a:t>
            </a:r>
          </a:p>
        </p:txBody>
      </p:sp>
      <p:sp>
        <p:nvSpPr>
          <p:cNvPr id="3" name="Content Placeholder 2">
            <a:extLst>
              <a:ext uri="{FF2B5EF4-FFF2-40B4-BE49-F238E27FC236}">
                <a16:creationId xmlns:a16="http://schemas.microsoft.com/office/drawing/2014/main" id="{58B0A817-1FC6-44BE-BEBA-FAE121A22A47}"/>
              </a:ext>
            </a:extLst>
          </p:cNvPr>
          <p:cNvSpPr>
            <a:spLocks noGrp="1"/>
          </p:cNvSpPr>
          <p:nvPr>
            <p:ph idx="1"/>
          </p:nvPr>
        </p:nvSpPr>
        <p:spPr>
          <a:xfrm>
            <a:off x="838200" y="1517275"/>
            <a:ext cx="10515600" cy="5117436"/>
          </a:xfrm>
        </p:spPr>
        <p:txBody>
          <a:bodyPr>
            <a:normAutofit fontScale="92500" lnSpcReduction="10000"/>
          </a:bodyPr>
          <a:lstStyle/>
          <a:p>
            <a:pPr marL="233363" indent="-233363">
              <a:buClr>
                <a:srgbClr val="536EB0"/>
              </a:buClr>
            </a:pPr>
            <a:r>
              <a:rPr lang="en-US" dirty="0">
                <a:solidFill>
                  <a:srgbClr val="595959"/>
                </a:solidFill>
              </a:rPr>
              <a:t>Can be pulled monthly along with other reports in NCXCloud. </a:t>
            </a:r>
          </a:p>
          <a:p>
            <a:pPr marL="509588" indent="-280988">
              <a:buClr>
                <a:srgbClr val="536EB0"/>
              </a:buClr>
              <a:buFont typeface="Courier New" panose="02070309020205020404" pitchFamily="49" charset="0"/>
              <a:buChar char="o"/>
            </a:pPr>
            <a:r>
              <a:rPr lang="en-US" dirty="0">
                <a:solidFill>
                  <a:srgbClr val="595959"/>
                </a:solidFill>
              </a:rPr>
              <a:t>DSS Report Titled: </a:t>
            </a:r>
            <a:r>
              <a:rPr lang="pl-PL" b="1" dirty="0">
                <a:solidFill>
                  <a:srgbClr val="536EB0"/>
                </a:solidFill>
              </a:rPr>
              <a:t>DHRWCA WCA375 XS337 CTY SUM REP</a:t>
            </a:r>
            <a:endParaRPr lang="en-US" b="1" dirty="0">
              <a:solidFill>
                <a:srgbClr val="536EB0"/>
              </a:solidFill>
            </a:endParaRPr>
          </a:p>
          <a:p>
            <a:pPr marL="509588" indent="-280988">
              <a:spcBef>
                <a:spcPts val="600"/>
              </a:spcBef>
              <a:buClr>
                <a:srgbClr val="536EB0"/>
              </a:buClr>
              <a:buFont typeface="Courier New" panose="02070309020205020404" pitchFamily="49" charset="0"/>
              <a:buChar char="o"/>
            </a:pPr>
            <a:r>
              <a:rPr lang="en-US" dirty="0">
                <a:solidFill>
                  <a:srgbClr val="595959"/>
                </a:solidFill>
              </a:rPr>
              <a:t>Stand-alone CSS Report Titled: </a:t>
            </a:r>
            <a:r>
              <a:rPr lang="pl-PL" b="1" dirty="0">
                <a:solidFill>
                  <a:srgbClr val="536EB0"/>
                </a:solidFill>
              </a:rPr>
              <a:t>DHRWCA WCA334 XS337 CTY SUM RPT</a:t>
            </a:r>
            <a:r>
              <a:rPr lang="en-US" b="1" dirty="0">
                <a:solidFill>
                  <a:srgbClr val="536EB0"/>
                </a:solidFill>
              </a:rPr>
              <a:t> </a:t>
            </a:r>
            <a:r>
              <a:rPr lang="en-US" sz="2600" i="1" dirty="0">
                <a:solidFill>
                  <a:srgbClr val="536EB0"/>
                </a:solidFill>
              </a:rPr>
              <a:t>(Note:  Stand-alone CSS XS337 information </a:t>
            </a:r>
            <a:r>
              <a:rPr lang="en-US" sz="2600" i="1" u="sng" dirty="0">
                <a:solidFill>
                  <a:srgbClr val="536EB0"/>
                </a:solidFill>
              </a:rPr>
              <a:t>will also</a:t>
            </a:r>
            <a:r>
              <a:rPr lang="en-US" sz="2600" i="1" dirty="0">
                <a:solidFill>
                  <a:srgbClr val="536EB0"/>
                </a:solidFill>
              </a:rPr>
              <a:t> display on the DSS report.)</a:t>
            </a:r>
            <a:endParaRPr lang="en-US" b="1" dirty="0">
              <a:solidFill>
                <a:srgbClr val="536EB0"/>
              </a:solidFill>
            </a:endParaRPr>
          </a:p>
          <a:p>
            <a:pPr>
              <a:buClr>
                <a:srgbClr val="536EB0"/>
              </a:buClr>
            </a:pPr>
            <a:r>
              <a:rPr lang="en-US" dirty="0">
                <a:solidFill>
                  <a:srgbClr val="595959"/>
                </a:solidFill>
              </a:rPr>
              <a:t>The 337 report is a year-to-date report.  Does not show specific month details, however, it gives a good overview of your county situation.</a:t>
            </a:r>
          </a:p>
          <a:p>
            <a:pPr>
              <a:buClr>
                <a:srgbClr val="536EB0"/>
              </a:buClr>
            </a:pPr>
            <a:r>
              <a:rPr lang="en-US" dirty="0">
                <a:solidFill>
                  <a:srgbClr val="595959"/>
                </a:solidFill>
              </a:rPr>
              <a:t>Updated along with other reports and available on NCXCloud around the end of each month.</a:t>
            </a:r>
          </a:p>
          <a:p>
            <a:pPr>
              <a:buClr>
                <a:srgbClr val="536EB0"/>
              </a:buClr>
            </a:pPr>
            <a:r>
              <a:rPr lang="en-US" dirty="0">
                <a:solidFill>
                  <a:srgbClr val="595959"/>
                </a:solidFill>
              </a:rPr>
              <a:t>Still listed in order by App number, but percentages of reimbursement by line has been removed. </a:t>
            </a:r>
          </a:p>
          <a:p>
            <a:pPr>
              <a:buClr>
                <a:srgbClr val="536EB0"/>
              </a:buClr>
            </a:pPr>
            <a:r>
              <a:rPr lang="en-US" dirty="0">
                <a:solidFill>
                  <a:srgbClr val="595959"/>
                </a:solidFill>
              </a:rPr>
              <a:t>CFDA number has been moved from the end to the beginning of each line.</a:t>
            </a:r>
          </a:p>
          <a:p>
            <a:pPr>
              <a:buClr>
                <a:srgbClr val="536EB0"/>
              </a:buClr>
            </a:pPr>
            <a:r>
              <a:rPr lang="en-US" dirty="0">
                <a:solidFill>
                  <a:srgbClr val="595959"/>
                </a:solidFill>
              </a:rPr>
              <a:t>Can be used when doing reclass letters, however, you may have to look back at the monthly 335’s for more specific details.</a:t>
            </a:r>
          </a:p>
          <a:p>
            <a:endParaRPr lang="en-US" dirty="0"/>
          </a:p>
        </p:txBody>
      </p:sp>
    </p:spTree>
    <p:extLst>
      <p:ext uri="{BB962C8B-B14F-4D97-AF65-F5344CB8AC3E}">
        <p14:creationId xmlns:p14="http://schemas.microsoft.com/office/powerpoint/2010/main" val="10216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AAD2BEA-CE4B-45DE-94A9-054797B770EB}"/>
              </a:ext>
            </a:extLst>
          </p:cNvPr>
          <p:cNvGraphicFramePr>
            <a:graphicFrameLocks noGrp="1"/>
          </p:cNvGraphicFramePr>
          <p:nvPr>
            <p:ph idx="1"/>
            <p:extLst>
              <p:ext uri="{D42A27DB-BD31-4B8C-83A1-F6EECF244321}">
                <p14:modId xmlns:p14="http://schemas.microsoft.com/office/powerpoint/2010/main" val="2893323895"/>
              </p:ext>
            </p:extLst>
          </p:nvPr>
        </p:nvGraphicFramePr>
        <p:xfrm>
          <a:off x="340242" y="1531089"/>
          <a:ext cx="11440631" cy="4735790"/>
        </p:xfrm>
        <a:graphic>
          <a:graphicData uri="http://schemas.openxmlformats.org/drawingml/2006/table">
            <a:tbl>
              <a:tblPr/>
              <a:tblGrid>
                <a:gridCol w="946167">
                  <a:extLst>
                    <a:ext uri="{9D8B030D-6E8A-4147-A177-3AD203B41FA5}">
                      <a16:colId xmlns:a16="http://schemas.microsoft.com/office/drawing/2014/main" val="936575269"/>
                    </a:ext>
                  </a:extLst>
                </a:gridCol>
                <a:gridCol w="946167">
                  <a:extLst>
                    <a:ext uri="{9D8B030D-6E8A-4147-A177-3AD203B41FA5}">
                      <a16:colId xmlns:a16="http://schemas.microsoft.com/office/drawing/2014/main" val="2512274677"/>
                    </a:ext>
                  </a:extLst>
                </a:gridCol>
                <a:gridCol w="1026127">
                  <a:extLst>
                    <a:ext uri="{9D8B030D-6E8A-4147-A177-3AD203B41FA5}">
                      <a16:colId xmlns:a16="http://schemas.microsoft.com/office/drawing/2014/main" val="850388299"/>
                    </a:ext>
                  </a:extLst>
                </a:gridCol>
                <a:gridCol w="2458704">
                  <a:extLst>
                    <a:ext uri="{9D8B030D-6E8A-4147-A177-3AD203B41FA5}">
                      <a16:colId xmlns:a16="http://schemas.microsoft.com/office/drawing/2014/main" val="3916372265"/>
                    </a:ext>
                  </a:extLst>
                </a:gridCol>
                <a:gridCol w="1279324">
                  <a:extLst>
                    <a:ext uri="{9D8B030D-6E8A-4147-A177-3AD203B41FA5}">
                      <a16:colId xmlns:a16="http://schemas.microsoft.com/office/drawing/2014/main" val="3622785488"/>
                    </a:ext>
                  </a:extLst>
                </a:gridCol>
                <a:gridCol w="1229352">
                  <a:extLst>
                    <a:ext uri="{9D8B030D-6E8A-4147-A177-3AD203B41FA5}">
                      <a16:colId xmlns:a16="http://schemas.microsoft.com/office/drawing/2014/main" val="2223666171"/>
                    </a:ext>
                  </a:extLst>
                </a:gridCol>
                <a:gridCol w="939503">
                  <a:extLst>
                    <a:ext uri="{9D8B030D-6E8A-4147-A177-3AD203B41FA5}">
                      <a16:colId xmlns:a16="http://schemas.microsoft.com/office/drawing/2014/main" val="972903419"/>
                    </a:ext>
                  </a:extLst>
                </a:gridCol>
                <a:gridCol w="346484">
                  <a:extLst>
                    <a:ext uri="{9D8B030D-6E8A-4147-A177-3AD203B41FA5}">
                      <a16:colId xmlns:a16="http://schemas.microsoft.com/office/drawing/2014/main" val="414213061"/>
                    </a:ext>
                  </a:extLst>
                </a:gridCol>
                <a:gridCol w="1119409">
                  <a:extLst>
                    <a:ext uri="{9D8B030D-6E8A-4147-A177-3AD203B41FA5}">
                      <a16:colId xmlns:a16="http://schemas.microsoft.com/office/drawing/2014/main" val="820551808"/>
                    </a:ext>
                  </a:extLst>
                </a:gridCol>
                <a:gridCol w="1149394">
                  <a:extLst>
                    <a:ext uri="{9D8B030D-6E8A-4147-A177-3AD203B41FA5}">
                      <a16:colId xmlns:a16="http://schemas.microsoft.com/office/drawing/2014/main" val="1741401053"/>
                    </a:ext>
                  </a:extLst>
                </a:gridCol>
              </a:tblGrid>
              <a:tr h="482690">
                <a:tc>
                  <a:txBody>
                    <a:bodyPr/>
                    <a:lstStyle/>
                    <a:p>
                      <a:pPr algn="ctr" fontAlgn="b"/>
                      <a:endParaRPr dirty="0"/>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gridSpan="4">
                  <a:txBody>
                    <a:bodyPr/>
                    <a:lstStyle/>
                    <a:p>
                      <a:pPr algn="ctr" fontAlgn="b"/>
                      <a:r>
                        <a:rPr lang="en-US" sz="1400" b="0" i="0" u="none" strike="noStrike" dirty="0">
                          <a:solidFill>
                            <a:srgbClr val="000000"/>
                          </a:solidFill>
                          <a:effectLst/>
                          <a:latin typeface="Calibri" panose="020F0502020204030204" pitchFamily="34" charset="0"/>
                        </a:rPr>
                        <a:t>NORTH CAROLINA DEPARTMENT OF HEALTH AND HUMAN SERVICES</a:t>
                      </a:r>
                    </a:p>
                  </a:txBody>
                  <a:tcPr marL="9181" marR="9181" marT="918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1368028206"/>
                  </a:ext>
                </a:extLst>
              </a:tr>
              <a:tr h="263476">
                <a:tc>
                  <a:txBody>
                    <a:bodyPr/>
                    <a:lstStyle/>
                    <a:p>
                      <a:pPr algn="ctr" fontAlgn="b"/>
                      <a:r>
                        <a:rPr lang="en-US" sz="1400" b="0" i="0" u="none" strike="noStrike" dirty="0">
                          <a:solidFill>
                            <a:srgbClr val="000000"/>
                          </a:solidFill>
                          <a:effectLst/>
                          <a:latin typeface="Calibri" panose="020F0502020204030204" pitchFamily="34" charset="0"/>
                        </a:rPr>
                        <a:t>PROGRAM</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ID: </a:t>
                      </a:r>
                      <a:r>
                        <a:rPr lang="en-US" sz="1400" b="0" i="0" u="none" strike="noStrike" dirty="0">
                          <a:solidFill>
                            <a:srgbClr val="000000"/>
                          </a:solidFill>
                          <a:effectLst/>
                          <a:highlight>
                            <a:srgbClr val="FFFF00"/>
                          </a:highlight>
                          <a:latin typeface="Calibri" panose="020F0502020204030204" pitchFamily="34" charset="0"/>
                        </a:rPr>
                        <a:t>XS337</a:t>
                      </a:r>
                      <a:r>
                        <a:rPr lang="en-US" sz="1400" b="0" i="0" u="none" strike="noStrike" dirty="0">
                          <a:solidFill>
                            <a:srgbClr val="000000"/>
                          </a:solidFill>
                          <a:effectLst/>
                          <a:latin typeface="Calibri" panose="020F0502020204030204" pitchFamily="34" charset="0"/>
                        </a:rPr>
                        <a:t>:</a:t>
                      </a:r>
                    </a:p>
                  </a:txBody>
                  <a:tcPr marL="9181" marR="9181" marT="9181" marB="0" anchor="b">
                    <a:lnL>
                      <a:noFill/>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XS337-CTY FROM WCA 375</a:t>
                      </a:r>
                    </a:p>
                  </a:txBody>
                  <a:tcPr marL="9181" marR="9181" marT="9181" marB="0" anchor="b">
                    <a:lnL>
                      <a:noFill/>
                    </a:lnL>
                    <a:lnR>
                      <a:noFill/>
                    </a:lnR>
                    <a:lnT>
                      <a:noFill/>
                    </a:lnT>
                    <a:lnB>
                      <a:noFill/>
                    </a:lnB>
                  </a:tcPr>
                </a:tc>
                <a:tc hMerge="1">
                  <a:txBody>
                    <a:bodyPr/>
                    <a:lstStyle/>
                    <a:p>
                      <a:endParaRPr lang="en-US"/>
                    </a:p>
                  </a:txBody>
                  <a:tcPr/>
                </a:tc>
                <a:tc gridSpan="3">
                  <a:txBody>
                    <a:bodyPr/>
                    <a:lstStyle/>
                    <a:p>
                      <a:pPr algn="l" fontAlgn="b"/>
                      <a:r>
                        <a:rPr lang="en-US" sz="1400" b="0" i="0" u="none" strike="noStrike" dirty="0">
                          <a:solidFill>
                            <a:srgbClr val="000000"/>
                          </a:solidFill>
                          <a:effectLst/>
                          <a:latin typeface="Calibri" panose="020F0502020204030204" pitchFamily="34" charset="0"/>
                        </a:rPr>
                        <a:t>COUNTY ADMINISTRATION SYSTEM</a:t>
                      </a:r>
                    </a:p>
                  </a:txBody>
                  <a:tcPr marL="9181" marR="9181" marT="918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PAGE     1</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41736982"/>
                  </a:ext>
                </a:extLst>
              </a:tr>
              <a:tr h="263476">
                <a:tc>
                  <a:txBody>
                    <a:bodyPr/>
                    <a:lstStyle/>
                    <a:p>
                      <a:pPr algn="ctr" fontAlgn="b"/>
                      <a:r>
                        <a:rPr lang="en-US" sz="1400" b="0" i="0" u="none" strike="noStrike" dirty="0">
                          <a:solidFill>
                            <a:srgbClr val="000000"/>
                          </a:solidFill>
                          <a:effectLst/>
                          <a:latin typeface="Calibri" panose="020F0502020204030204" pitchFamily="34" charset="0"/>
                        </a:rPr>
                        <a:t>RUN DATE:</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7/10/2020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gridSpan="4">
                  <a:txBody>
                    <a:bodyPr/>
                    <a:lstStyle/>
                    <a:p>
                      <a:pPr algn="ctr" fontAlgn="b"/>
                      <a:r>
                        <a:rPr lang="en-US" sz="1400" b="0" i="0" u="none" strike="noStrike" dirty="0">
                          <a:solidFill>
                            <a:srgbClr val="FF0000"/>
                          </a:solidFill>
                          <a:effectLst/>
                          <a:latin typeface="Calibri" panose="020F0502020204030204" pitchFamily="34" charset="0"/>
                        </a:rPr>
                        <a:t>YTD SUMMARY OF REIMBURSEMENT EXPENDITURES</a:t>
                      </a:r>
                    </a:p>
                  </a:txBody>
                  <a:tcPr marL="9181" marR="9181" marT="918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524578637"/>
                  </a:ext>
                </a:extLst>
              </a:tr>
              <a:tr h="263476">
                <a:tc>
                  <a:txBody>
                    <a:bodyPr/>
                    <a:lstStyle/>
                    <a:p>
                      <a:pPr algn="ctr" fontAlgn="b"/>
                      <a:r>
                        <a:rPr lang="en-US" sz="1400" b="0" i="0" u="none" strike="noStrike" dirty="0">
                          <a:solidFill>
                            <a:srgbClr val="FF0000"/>
                          </a:solidFill>
                          <a:effectLst/>
                          <a:latin typeface="Calibri" panose="020F0502020204030204" pitchFamily="34" charset="0"/>
                        </a:rPr>
                        <a:t>COUNTY:</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XXX</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XXXXXXX</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JUNE - MAY</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2020 SERVICES</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JULY - JUNE      </a:t>
                      </a:r>
                    </a:p>
                  </a:txBody>
                  <a:tcPr marL="9181" marR="9181" marT="9181" marB="0" anchor="b">
                    <a:lnL>
                      <a:noFill/>
                    </a:lnL>
                    <a:lnR>
                      <a:noFill/>
                    </a:lnR>
                    <a:lnT>
                      <a:noFill/>
                    </a:lnT>
                    <a:lnB>
                      <a:noFill/>
                    </a:lnB>
                  </a:tcPr>
                </a:tc>
                <a:tc gridSpan="3">
                  <a:txBody>
                    <a:bodyPr/>
                    <a:lstStyle/>
                    <a:p>
                      <a:pPr algn="l" fontAlgn="b"/>
                      <a:r>
                        <a:rPr lang="en-US" sz="1400" b="0" i="0" u="none" strike="noStrike" dirty="0">
                          <a:solidFill>
                            <a:srgbClr val="000000"/>
                          </a:solidFill>
                          <a:effectLst/>
                          <a:latin typeface="Calibri" panose="020F0502020204030204" pitchFamily="34" charset="0"/>
                        </a:rPr>
                        <a:t>2020 PAYMENTS</a:t>
                      </a:r>
                    </a:p>
                  </a:txBody>
                  <a:tcPr marL="9181" marR="9181" marT="9181"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634308195"/>
                  </a:ext>
                </a:extLst>
              </a:tr>
              <a:tr h="26347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103136701"/>
                  </a:ext>
                </a:extLst>
              </a:tr>
              <a:tr h="263476">
                <a:tc>
                  <a:txBody>
                    <a:bodyPr/>
                    <a:lstStyle/>
                    <a:p>
                      <a:pPr algn="ctr" fontAlgn="b"/>
                      <a:r>
                        <a:rPr lang="en-US" sz="1400" b="0" i="0" u="none" strike="noStrike" dirty="0">
                          <a:solidFill>
                            <a:srgbClr val="FF0000"/>
                          </a:solidFill>
                          <a:effectLst/>
                          <a:latin typeface="Calibri" panose="020F0502020204030204" pitchFamily="34" charset="0"/>
                        </a:rPr>
                        <a:t>CTY</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CFDA</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APP</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EXPENDITURE DESCRIPTION</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TOTAL</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FEDERAL</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STATE</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COUNTY</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AMOUNT</a:t>
                      </a:r>
                    </a:p>
                  </a:txBody>
                  <a:tcPr marL="9181" marR="9181" marT="9181" marB="0" anchor="b">
                    <a:lnL>
                      <a:noFill/>
                    </a:lnL>
                    <a:lnR>
                      <a:noFill/>
                    </a:lnR>
                    <a:lnT>
                      <a:noFill/>
                    </a:lnT>
                    <a:lnB>
                      <a:noFill/>
                    </a:lnB>
                  </a:tcPr>
                </a:tc>
                <a:extLst>
                  <a:ext uri="{0D108BD9-81ED-4DB2-BD59-A6C34878D82A}">
                    <a16:rowId xmlns:a16="http://schemas.microsoft.com/office/drawing/2014/main" val="381374286"/>
                  </a:ext>
                </a:extLst>
              </a:tr>
              <a:tr h="263476">
                <a:tc>
                  <a:txBody>
                    <a:bodyPr/>
                    <a:lstStyle/>
                    <a:p>
                      <a:pPr algn="ctr"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NUMBER</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SHARE</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SHARE</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SHARE</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REIMBURSED</a:t>
                      </a:r>
                    </a:p>
                  </a:txBody>
                  <a:tcPr marL="9181" marR="9181" marT="9181" marB="0" anchor="b">
                    <a:lnL>
                      <a:noFill/>
                    </a:lnL>
                    <a:lnR>
                      <a:noFill/>
                    </a:lnR>
                    <a:lnT>
                      <a:noFill/>
                    </a:lnT>
                    <a:lnB>
                      <a:noFill/>
                    </a:lnB>
                  </a:tcPr>
                </a:tc>
                <a:extLst>
                  <a:ext uri="{0D108BD9-81ED-4DB2-BD59-A6C34878D82A}">
                    <a16:rowId xmlns:a16="http://schemas.microsoft.com/office/drawing/2014/main" val="278316603"/>
                  </a:ext>
                </a:extLst>
              </a:tr>
              <a:tr h="300960">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612018739"/>
                  </a:ext>
                </a:extLst>
              </a:tr>
              <a:tr h="26347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SERVICES *******</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815906613"/>
                  </a:ext>
                </a:extLst>
              </a:tr>
              <a:tr h="26347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948951945"/>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031</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 ADM EMP SVC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2,608.66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2,608.66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811604680"/>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039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SVC WFFA</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3,188.39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3,188.39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832493216"/>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046</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SVC-FAM SUP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119.60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119.60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238611728"/>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047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ADM-FAM SUP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559114179"/>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048</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FRST ADMIN WFFA</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11,289.79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11,289.79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299986320"/>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049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WRK FRS SVC EMP SVC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13,336.06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13,336.06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3702741061"/>
                  </a:ext>
                </a:extLst>
              </a:tr>
              <a:tr h="26347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93.667</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050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TANF TO SSBG - FC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48,064.23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36,048.18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12,016.05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36,048.18</a:t>
                      </a:r>
                    </a:p>
                  </a:txBody>
                  <a:tcPr marL="9181" marR="9181" marT="9181" marB="0" anchor="b">
                    <a:lnL>
                      <a:noFill/>
                    </a:lnL>
                    <a:lnR>
                      <a:noFill/>
                    </a:lnR>
                    <a:lnT>
                      <a:noFill/>
                    </a:lnT>
                    <a:lnB>
                      <a:noFill/>
                    </a:lnB>
                  </a:tcPr>
                </a:tc>
                <a:extLst>
                  <a:ext uri="{0D108BD9-81ED-4DB2-BD59-A6C34878D82A}">
                    <a16:rowId xmlns:a16="http://schemas.microsoft.com/office/drawing/2014/main" val="1610837218"/>
                  </a:ext>
                </a:extLst>
              </a:tr>
            </a:tbl>
          </a:graphicData>
        </a:graphic>
      </p:graphicFrame>
      <p:cxnSp>
        <p:nvCxnSpPr>
          <p:cNvPr id="4" name="Straight Arrow Connector 3">
            <a:extLst>
              <a:ext uri="{FF2B5EF4-FFF2-40B4-BE49-F238E27FC236}">
                <a16:creationId xmlns:a16="http://schemas.microsoft.com/office/drawing/2014/main" id="{F365DC7F-3F3A-49AD-946D-216BB4D07F27}"/>
              </a:ext>
            </a:extLst>
          </p:cNvPr>
          <p:cNvCxnSpPr>
            <a:cxnSpLocks/>
          </p:cNvCxnSpPr>
          <p:nvPr/>
        </p:nvCxnSpPr>
        <p:spPr>
          <a:xfrm>
            <a:off x="3763926" y="2446847"/>
            <a:ext cx="456911" cy="0"/>
          </a:xfrm>
          <a:prstGeom prst="straightConnector1">
            <a:avLst/>
          </a:prstGeom>
          <a:ln w="57150">
            <a:solidFill>
              <a:srgbClr val="536EB0"/>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BC1EB1F4-941A-4AD5-BE11-397E0D3DF89B}"/>
              </a:ext>
            </a:extLst>
          </p:cNvPr>
          <p:cNvSpPr/>
          <p:nvPr/>
        </p:nvSpPr>
        <p:spPr>
          <a:xfrm>
            <a:off x="10866469" y="5939077"/>
            <a:ext cx="1063256" cy="418292"/>
          </a:xfrm>
          <a:prstGeom prst="ellipse">
            <a:avLst/>
          </a:prstGeom>
          <a:noFill/>
          <a:ln w="28575">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CDC1431-BA8D-4D6A-B312-AAC2CD7D9706}"/>
              </a:ext>
            </a:extLst>
          </p:cNvPr>
          <p:cNvSpPr>
            <a:spLocks noGrp="1"/>
          </p:cNvSpPr>
          <p:nvPr>
            <p:ph type="title"/>
          </p:nvPr>
        </p:nvSpPr>
        <p:spPr>
          <a:xfrm>
            <a:off x="838200" y="365125"/>
            <a:ext cx="10515600" cy="1325563"/>
          </a:xfrm>
        </p:spPr>
        <p:txBody>
          <a:bodyPr/>
          <a:lstStyle/>
          <a:p>
            <a:r>
              <a:rPr lang="en-US" b="1" i="1" dirty="0">
                <a:solidFill>
                  <a:srgbClr val="536EB0"/>
                </a:solidFill>
              </a:rPr>
              <a:t>Let’s take a look at the XS337 Report…</a:t>
            </a:r>
          </a:p>
        </p:txBody>
      </p:sp>
      <p:cxnSp>
        <p:nvCxnSpPr>
          <p:cNvPr id="9" name="Straight Connector 8">
            <a:extLst>
              <a:ext uri="{FF2B5EF4-FFF2-40B4-BE49-F238E27FC236}">
                <a16:creationId xmlns:a16="http://schemas.microsoft.com/office/drawing/2014/main" id="{211C1FF1-1283-4ED6-BF64-A132FA13573E}"/>
              </a:ext>
            </a:extLst>
          </p:cNvPr>
          <p:cNvCxnSpPr>
            <a:cxnSpLocks/>
          </p:cNvCxnSpPr>
          <p:nvPr/>
        </p:nvCxnSpPr>
        <p:spPr>
          <a:xfrm>
            <a:off x="4152900" y="2814728"/>
            <a:ext cx="2736998" cy="0"/>
          </a:xfrm>
          <a:prstGeom prst="line">
            <a:avLst/>
          </a:prstGeom>
          <a:ln w="19050">
            <a:solidFill>
              <a:srgbClr val="536EB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24DCB4-7150-4E75-A630-0F1DED131917}"/>
              </a:ext>
            </a:extLst>
          </p:cNvPr>
          <p:cNvCxnSpPr>
            <a:cxnSpLocks/>
          </p:cNvCxnSpPr>
          <p:nvPr/>
        </p:nvCxnSpPr>
        <p:spPr>
          <a:xfrm>
            <a:off x="7186723" y="2814728"/>
            <a:ext cx="2254989" cy="0"/>
          </a:xfrm>
          <a:prstGeom prst="line">
            <a:avLst/>
          </a:prstGeom>
          <a:ln w="19050">
            <a:solidFill>
              <a:srgbClr val="536E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E4B79A-3012-4AC5-B486-7B699430B468}"/>
              </a:ext>
            </a:extLst>
          </p:cNvPr>
          <p:cNvCxnSpPr>
            <a:cxnSpLocks/>
          </p:cNvCxnSpPr>
          <p:nvPr/>
        </p:nvCxnSpPr>
        <p:spPr>
          <a:xfrm>
            <a:off x="7510272" y="6232796"/>
            <a:ext cx="70713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3433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2E3B42-F41A-4DEC-9563-3289792C2408}"/>
              </a:ext>
            </a:extLst>
          </p:cNvPr>
          <p:cNvGraphicFramePr>
            <a:graphicFrameLocks noGrp="1"/>
          </p:cNvGraphicFramePr>
          <p:nvPr>
            <p:ph idx="1"/>
            <p:extLst>
              <p:ext uri="{D42A27DB-BD31-4B8C-83A1-F6EECF244321}">
                <p14:modId xmlns:p14="http://schemas.microsoft.com/office/powerpoint/2010/main" val="656016096"/>
              </p:ext>
            </p:extLst>
          </p:nvPr>
        </p:nvGraphicFramePr>
        <p:xfrm>
          <a:off x="365760" y="1690688"/>
          <a:ext cx="11289793" cy="4649148"/>
        </p:xfrm>
        <a:graphic>
          <a:graphicData uri="http://schemas.openxmlformats.org/drawingml/2006/table">
            <a:tbl>
              <a:tblPr/>
              <a:tblGrid>
                <a:gridCol w="932606">
                  <a:extLst>
                    <a:ext uri="{9D8B030D-6E8A-4147-A177-3AD203B41FA5}">
                      <a16:colId xmlns:a16="http://schemas.microsoft.com/office/drawing/2014/main" val="2694349278"/>
                    </a:ext>
                  </a:extLst>
                </a:gridCol>
                <a:gridCol w="932606">
                  <a:extLst>
                    <a:ext uri="{9D8B030D-6E8A-4147-A177-3AD203B41FA5}">
                      <a16:colId xmlns:a16="http://schemas.microsoft.com/office/drawing/2014/main" val="3521928430"/>
                    </a:ext>
                  </a:extLst>
                </a:gridCol>
                <a:gridCol w="1011418">
                  <a:extLst>
                    <a:ext uri="{9D8B030D-6E8A-4147-A177-3AD203B41FA5}">
                      <a16:colId xmlns:a16="http://schemas.microsoft.com/office/drawing/2014/main" val="155479494"/>
                    </a:ext>
                  </a:extLst>
                </a:gridCol>
                <a:gridCol w="2430032">
                  <a:extLst>
                    <a:ext uri="{9D8B030D-6E8A-4147-A177-3AD203B41FA5}">
                      <a16:colId xmlns:a16="http://schemas.microsoft.com/office/drawing/2014/main" val="2179570642"/>
                    </a:ext>
                  </a:extLst>
                </a:gridCol>
                <a:gridCol w="1260990">
                  <a:extLst>
                    <a:ext uri="{9D8B030D-6E8A-4147-A177-3AD203B41FA5}">
                      <a16:colId xmlns:a16="http://schemas.microsoft.com/office/drawing/2014/main" val="1223652933"/>
                    </a:ext>
                  </a:extLst>
                </a:gridCol>
                <a:gridCol w="1211731">
                  <a:extLst>
                    <a:ext uri="{9D8B030D-6E8A-4147-A177-3AD203B41FA5}">
                      <a16:colId xmlns:a16="http://schemas.microsoft.com/office/drawing/2014/main" val="2233850330"/>
                    </a:ext>
                  </a:extLst>
                </a:gridCol>
                <a:gridCol w="932606">
                  <a:extLst>
                    <a:ext uri="{9D8B030D-6E8A-4147-A177-3AD203B41FA5}">
                      <a16:colId xmlns:a16="http://schemas.microsoft.com/office/drawing/2014/main" val="2811560213"/>
                    </a:ext>
                  </a:extLst>
                </a:gridCol>
                <a:gridCol w="341518">
                  <a:extLst>
                    <a:ext uri="{9D8B030D-6E8A-4147-A177-3AD203B41FA5}">
                      <a16:colId xmlns:a16="http://schemas.microsoft.com/office/drawing/2014/main" val="2196303043"/>
                    </a:ext>
                  </a:extLst>
                </a:gridCol>
                <a:gridCol w="1103365">
                  <a:extLst>
                    <a:ext uri="{9D8B030D-6E8A-4147-A177-3AD203B41FA5}">
                      <a16:colId xmlns:a16="http://schemas.microsoft.com/office/drawing/2014/main" val="4127512906"/>
                    </a:ext>
                  </a:extLst>
                </a:gridCol>
                <a:gridCol w="1132921">
                  <a:extLst>
                    <a:ext uri="{9D8B030D-6E8A-4147-A177-3AD203B41FA5}">
                      <a16:colId xmlns:a16="http://schemas.microsoft.com/office/drawing/2014/main" val="3471987030"/>
                    </a:ext>
                  </a:extLst>
                </a:gridCol>
              </a:tblGrid>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051</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SVC 100% FED-CP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103,973.40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103,973.40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103,973.40</a:t>
                      </a:r>
                    </a:p>
                  </a:txBody>
                  <a:tcPr marL="9181" marR="9181" marT="9181" marB="0" anchor="b">
                    <a:lnL>
                      <a:noFill/>
                    </a:lnL>
                    <a:lnR>
                      <a:noFill/>
                    </a:lnR>
                    <a:lnT>
                      <a:noFill/>
                    </a:lnT>
                    <a:lnB>
                      <a:noFill/>
                    </a:lnB>
                  </a:tcPr>
                </a:tc>
                <a:extLst>
                  <a:ext uri="{0D108BD9-81ED-4DB2-BD59-A6C34878D82A}">
                    <a16:rowId xmlns:a16="http://schemas.microsoft.com/office/drawing/2014/main" val="2591570544"/>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052</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ADM 100% FED-CP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16,416.70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16,416.70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16,416.70</a:t>
                      </a:r>
                    </a:p>
                  </a:txBody>
                  <a:tcPr marL="9181" marR="9181" marT="9181" marB="0" anchor="b">
                    <a:lnL>
                      <a:noFill/>
                    </a:lnL>
                    <a:lnR>
                      <a:noFill/>
                    </a:lnR>
                    <a:lnT>
                      <a:noFill/>
                    </a:lnT>
                    <a:lnB>
                      <a:noFill/>
                    </a:lnB>
                  </a:tcPr>
                </a:tc>
                <a:extLst>
                  <a:ext uri="{0D108BD9-81ED-4DB2-BD59-A6C34878D82A}">
                    <a16:rowId xmlns:a16="http://schemas.microsoft.com/office/drawing/2014/main" val="4255443983"/>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FC SVC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132.47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132.47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132.47</a:t>
                      </a:r>
                    </a:p>
                  </a:txBody>
                  <a:tcPr marL="9181" marR="9181" marT="9181" marB="0" anchor="b">
                    <a:lnL>
                      <a:noFill/>
                    </a:lnL>
                    <a:lnR>
                      <a:noFill/>
                    </a:lnR>
                    <a:lnT>
                      <a:noFill/>
                    </a:lnT>
                    <a:lnB>
                      <a:noFill/>
                    </a:lnB>
                  </a:tcPr>
                </a:tc>
                <a:extLst>
                  <a:ext uri="{0D108BD9-81ED-4DB2-BD59-A6C34878D82A}">
                    <a16:rowId xmlns:a16="http://schemas.microsoft.com/office/drawing/2014/main" val="2599618588"/>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056</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FC ADM</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31.79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31.79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31.79</a:t>
                      </a:r>
                    </a:p>
                  </a:txBody>
                  <a:tcPr marL="9181" marR="9181" marT="9181" marB="0" anchor="b">
                    <a:lnL>
                      <a:noFill/>
                    </a:lnL>
                    <a:lnR>
                      <a:noFill/>
                    </a:lnR>
                    <a:lnT>
                      <a:noFill/>
                    </a:lnT>
                    <a:lnB>
                      <a:noFill/>
                    </a:lnB>
                  </a:tcPr>
                </a:tc>
                <a:extLst>
                  <a:ext uri="{0D108BD9-81ED-4DB2-BD59-A6C34878D82A}">
                    <a16:rowId xmlns:a16="http://schemas.microsoft.com/office/drawing/2014/main" val="923300444"/>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058</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SVC 100 FEDFAM</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28,760.33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28,760.33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28,760.33</a:t>
                      </a:r>
                    </a:p>
                  </a:txBody>
                  <a:tcPr marL="9181" marR="9181" marT="9181" marB="0" anchor="b">
                    <a:lnL>
                      <a:noFill/>
                    </a:lnL>
                    <a:lnR>
                      <a:noFill/>
                    </a:lnR>
                    <a:lnT>
                      <a:noFill/>
                    </a:lnT>
                    <a:lnB>
                      <a:noFill/>
                    </a:lnB>
                  </a:tcPr>
                </a:tc>
                <a:extLst>
                  <a:ext uri="{0D108BD9-81ED-4DB2-BD59-A6C34878D82A}">
                    <a16:rowId xmlns:a16="http://schemas.microsoft.com/office/drawing/2014/main" val="327385696"/>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059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ADM 100 FEDFAM</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5,705.57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5,705.57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5,705.57</a:t>
                      </a:r>
                    </a:p>
                  </a:txBody>
                  <a:tcPr marL="9181" marR="9181" marT="9181" marB="0" anchor="b">
                    <a:lnL>
                      <a:noFill/>
                    </a:lnL>
                    <a:lnR>
                      <a:noFill/>
                    </a:lnR>
                    <a:lnT>
                      <a:noFill/>
                    </a:lnT>
                    <a:lnB>
                      <a:noFill/>
                    </a:lnB>
                  </a:tcPr>
                </a:tc>
                <a:extLst>
                  <a:ext uri="{0D108BD9-81ED-4DB2-BD59-A6C34878D82A}">
                    <a16:rowId xmlns:a16="http://schemas.microsoft.com/office/drawing/2014/main" val="3047923663"/>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93.645</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PERM PLN ADOPT ADM</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506.52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379.92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126.60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379.92</a:t>
                      </a:r>
                    </a:p>
                  </a:txBody>
                  <a:tcPr marL="9181" marR="9181" marT="9181" marB="0" anchor="b">
                    <a:lnL>
                      <a:noFill/>
                    </a:lnL>
                    <a:lnR>
                      <a:noFill/>
                    </a:lnR>
                    <a:lnT>
                      <a:noFill/>
                    </a:lnT>
                    <a:lnB>
                      <a:noFill/>
                    </a:lnB>
                  </a:tcPr>
                </a:tc>
                <a:extLst>
                  <a:ext uri="{0D108BD9-81ED-4DB2-BD59-A6C34878D82A}">
                    <a16:rowId xmlns:a16="http://schemas.microsoft.com/office/drawing/2014/main" val="678505155"/>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074</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IV-E / CPS-CO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84,624.66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42,312.33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42,312.33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42,312.33</a:t>
                      </a:r>
                    </a:p>
                  </a:txBody>
                  <a:tcPr marL="9181" marR="9181" marT="9181" marB="0" anchor="b">
                    <a:lnL>
                      <a:noFill/>
                    </a:lnL>
                    <a:lnR>
                      <a:noFill/>
                    </a:lnR>
                    <a:lnT>
                      <a:noFill/>
                    </a:lnT>
                    <a:lnB>
                      <a:noFill/>
                    </a:lnB>
                  </a:tcPr>
                </a:tc>
                <a:extLst>
                  <a:ext uri="{0D108BD9-81ED-4DB2-BD59-A6C34878D82A}">
                    <a16:rowId xmlns:a16="http://schemas.microsoft.com/office/drawing/2014/main" val="3876992355"/>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93.667</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088</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TANF TO SSBG-ADOPTIO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2,357.46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1,768.10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589.36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1,768.10</a:t>
                      </a:r>
                    </a:p>
                  </a:txBody>
                  <a:tcPr marL="9181" marR="9181" marT="9181" marB="0" anchor="b">
                    <a:lnL>
                      <a:noFill/>
                    </a:lnL>
                    <a:lnR>
                      <a:noFill/>
                    </a:lnR>
                    <a:lnT>
                      <a:noFill/>
                    </a:lnT>
                    <a:lnB>
                      <a:noFill/>
                    </a:lnB>
                  </a:tcPr>
                </a:tc>
                <a:extLst>
                  <a:ext uri="{0D108BD9-81ED-4DB2-BD59-A6C34878D82A}">
                    <a16:rowId xmlns:a16="http://schemas.microsoft.com/office/drawing/2014/main" val="696698082"/>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93.645</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PERM PLN 75 ADOPT SV</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3,859.49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2,894.64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964.85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2,894.64</a:t>
                      </a:r>
                    </a:p>
                  </a:txBody>
                  <a:tcPr marL="9181" marR="9181" marT="9181" marB="0" anchor="b">
                    <a:lnL>
                      <a:noFill/>
                    </a:lnL>
                    <a:lnR>
                      <a:noFill/>
                    </a:lnR>
                    <a:lnT>
                      <a:noFill/>
                    </a:lnT>
                    <a:lnB>
                      <a:noFill/>
                    </a:lnB>
                  </a:tcPr>
                </a:tc>
                <a:extLst>
                  <a:ext uri="{0D108BD9-81ED-4DB2-BD59-A6C34878D82A}">
                    <a16:rowId xmlns:a16="http://schemas.microsoft.com/office/drawing/2014/main" val="2259068890"/>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93.659</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IVE ADOPTION TNG</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2,774.02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2,080.53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693.49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2,080.53</a:t>
                      </a:r>
                    </a:p>
                  </a:txBody>
                  <a:tcPr marL="9181" marR="9181" marT="9181" marB="0" anchor="b">
                    <a:lnL>
                      <a:noFill/>
                    </a:lnL>
                    <a:lnR>
                      <a:noFill/>
                    </a:lnR>
                    <a:lnT>
                      <a:noFill/>
                    </a:lnT>
                    <a:lnB>
                      <a:noFill/>
                    </a:lnB>
                  </a:tcPr>
                </a:tc>
                <a:extLst>
                  <a:ext uri="{0D108BD9-81ED-4DB2-BD59-A6C34878D82A}">
                    <a16:rowId xmlns:a16="http://schemas.microsoft.com/office/drawing/2014/main" val="1484720181"/>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93.556</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096</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FC CWKR VISIT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1,850.56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1,850.56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1,850.56</a:t>
                      </a:r>
                    </a:p>
                  </a:txBody>
                  <a:tcPr marL="9181" marR="9181" marT="9181" marB="0" anchor="b">
                    <a:lnL>
                      <a:noFill/>
                    </a:lnL>
                    <a:lnR>
                      <a:noFill/>
                    </a:lnR>
                    <a:lnT>
                      <a:noFill/>
                    </a:lnT>
                    <a:lnB>
                      <a:noFill/>
                    </a:lnB>
                  </a:tcPr>
                </a:tc>
                <a:extLst>
                  <a:ext uri="{0D108BD9-81ED-4DB2-BD59-A6C34878D82A}">
                    <a16:rowId xmlns:a16="http://schemas.microsoft.com/office/drawing/2014/main" val="2824711846"/>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93.658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IVE FOSTER CARE TNG</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950.30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712.74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237.56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712.74</a:t>
                      </a:r>
                    </a:p>
                  </a:txBody>
                  <a:tcPr marL="9181" marR="9181" marT="9181" marB="0" anchor="b">
                    <a:lnL>
                      <a:noFill/>
                    </a:lnL>
                    <a:lnR>
                      <a:noFill/>
                    </a:lnR>
                    <a:lnT>
                      <a:noFill/>
                    </a:lnT>
                    <a:lnB>
                      <a:noFill/>
                    </a:lnB>
                  </a:tcPr>
                </a:tc>
                <a:extLst>
                  <a:ext uri="{0D108BD9-81ED-4DB2-BD59-A6C34878D82A}">
                    <a16:rowId xmlns:a16="http://schemas.microsoft.com/office/drawing/2014/main" val="46736707"/>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APS OVER ALLOCATION</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82,958.07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82,958.07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3413889545"/>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93.667</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101</a:t>
                      </a:r>
                    </a:p>
                  </a:txBody>
                  <a:tcPr marL="9181" marR="9181" marT="9181" marB="0" anchor="b">
                    <a:lnL>
                      <a:noFill/>
                    </a:lnL>
                    <a:lnR>
                      <a:noFill/>
                    </a:lnR>
                    <a:lnT>
                      <a:noFill/>
                    </a:lnT>
                    <a:lnB>
                      <a:noFill/>
                    </a:lnB>
                  </a:tcPr>
                </a:tc>
                <a:tc>
                  <a:txBody>
                    <a:bodyPr/>
                    <a:lstStyle/>
                    <a:p>
                      <a:pPr algn="l" fontAlgn="b"/>
                      <a:r>
                        <a:rPr lang="pt-BR" sz="1400" b="0" i="0" u="none" strike="noStrike">
                          <a:solidFill>
                            <a:srgbClr val="000000"/>
                          </a:solidFill>
                          <a:effectLst/>
                          <a:latin typeface="Calibri" panose="020F0502020204030204" pitchFamily="34" charset="0"/>
                        </a:rPr>
                        <a:t>SSBG FED HM &amp; COM SV</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6,192.40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4,644.31</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1,548.09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4,644.31</a:t>
                      </a:r>
                    </a:p>
                  </a:txBody>
                  <a:tcPr marL="9181" marR="9181" marT="9181" marB="0" anchor="b">
                    <a:lnL>
                      <a:noFill/>
                    </a:lnL>
                    <a:lnR>
                      <a:noFill/>
                    </a:lnR>
                    <a:lnT>
                      <a:noFill/>
                    </a:lnT>
                    <a:lnB>
                      <a:noFill/>
                    </a:lnB>
                  </a:tcPr>
                </a:tc>
                <a:extLst>
                  <a:ext uri="{0D108BD9-81ED-4DB2-BD59-A6C34878D82A}">
                    <a16:rowId xmlns:a16="http://schemas.microsoft.com/office/drawing/2014/main" val="1304368165"/>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FC-CWKR VISIT CNTY</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3,579.83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3,579.83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605413349"/>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CPS STATE</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7,578.42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7,578.42</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7,578.42</a:t>
                      </a:r>
                    </a:p>
                  </a:txBody>
                  <a:tcPr marL="9181" marR="9181" marT="9181" marB="0" anchor="b">
                    <a:lnL>
                      <a:noFill/>
                    </a:lnL>
                    <a:lnR>
                      <a:noFill/>
                    </a:lnR>
                    <a:lnT>
                      <a:noFill/>
                    </a:lnT>
                    <a:lnB>
                      <a:noFill/>
                    </a:lnB>
                  </a:tcPr>
                </a:tc>
                <a:extLst>
                  <a:ext uri="{0D108BD9-81ED-4DB2-BD59-A6C34878D82A}">
                    <a16:rowId xmlns:a16="http://schemas.microsoft.com/office/drawing/2014/main" val="2312739632"/>
                  </a:ext>
                </a:extLst>
              </a:tr>
              <a:tr h="25828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CWS NH EXP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11,234.31</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11,234.31</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11,234.31</a:t>
                      </a:r>
                    </a:p>
                  </a:txBody>
                  <a:tcPr marL="9181" marR="9181" marT="9181" marB="0" anchor="b">
                    <a:lnL>
                      <a:noFill/>
                    </a:lnL>
                    <a:lnR>
                      <a:noFill/>
                    </a:lnR>
                    <a:lnT>
                      <a:noFill/>
                    </a:lnT>
                    <a:lnB>
                      <a:noFill/>
                    </a:lnB>
                  </a:tcPr>
                </a:tc>
                <a:extLst>
                  <a:ext uri="{0D108BD9-81ED-4DB2-BD59-A6C34878D82A}">
                    <a16:rowId xmlns:a16="http://schemas.microsoft.com/office/drawing/2014/main" val="1956292655"/>
                  </a:ext>
                </a:extLst>
              </a:tr>
            </a:tbl>
          </a:graphicData>
        </a:graphic>
      </p:graphicFrame>
      <p:sp>
        <p:nvSpPr>
          <p:cNvPr id="6" name="Title 1">
            <a:extLst>
              <a:ext uri="{FF2B5EF4-FFF2-40B4-BE49-F238E27FC236}">
                <a16:creationId xmlns:a16="http://schemas.microsoft.com/office/drawing/2014/main" id="{ABE779EA-B4D1-444A-9F9B-C7F4B91DC035}"/>
              </a:ext>
            </a:extLst>
          </p:cNvPr>
          <p:cNvSpPr>
            <a:spLocks noGrp="1"/>
          </p:cNvSpPr>
          <p:nvPr>
            <p:ph type="title"/>
          </p:nvPr>
        </p:nvSpPr>
        <p:spPr>
          <a:xfrm>
            <a:off x="838200" y="365125"/>
            <a:ext cx="10515600" cy="1325563"/>
          </a:xfrm>
        </p:spPr>
        <p:txBody>
          <a:bodyPr/>
          <a:lstStyle/>
          <a:p>
            <a:r>
              <a:rPr lang="en-US" b="1" i="1" dirty="0">
                <a:solidFill>
                  <a:srgbClr val="536EB0"/>
                </a:solidFill>
              </a:rPr>
              <a:t>337 Report continued</a:t>
            </a:r>
          </a:p>
        </p:txBody>
      </p:sp>
      <p:cxnSp>
        <p:nvCxnSpPr>
          <p:cNvPr id="7" name="Straight Connector 6">
            <a:extLst>
              <a:ext uri="{FF2B5EF4-FFF2-40B4-BE49-F238E27FC236}">
                <a16:creationId xmlns:a16="http://schemas.microsoft.com/office/drawing/2014/main" id="{95194CDB-F8E7-49AC-AF85-EA7392D40366}"/>
              </a:ext>
            </a:extLst>
          </p:cNvPr>
          <p:cNvCxnSpPr>
            <a:cxnSpLocks/>
          </p:cNvCxnSpPr>
          <p:nvPr/>
        </p:nvCxnSpPr>
        <p:spPr>
          <a:xfrm>
            <a:off x="7461504" y="4026044"/>
            <a:ext cx="707136" cy="0"/>
          </a:xfrm>
          <a:prstGeom prst="line">
            <a:avLst/>
          </a:prstGeom>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F3788C74-45FF-4479-9D9A-B93606900497}"/>
              </a:ext>
            </a:extLst>
          </p:cNvPr>
          <p:cNvPicPr>
            <a:picLocks noChangeAspect="1"/>
          </p:cNvPicPr>
          <p:nvPr/>
        </p:nvPicPr>
        <p:blipFill>
          <a:blip r:embed="rId3"/>
          <a:stretch>
            <a:fillRect/>
          </a:stretch>
        </p:blipFill>
        <p:spPr>
          <a:xfrm>
            <a:off x="643467" y="1566082"/>
            <a:ext cx="11012086" cy="622277"/>
          </a:xfrm>
          <a:prstGeom prst="rect">
            <a:avLst/>
          </a:prstGeom>
        </p:spPr>
      </p:pic>
    </p:spTree>
    <p:extLst>
      <p:ext uri="{BB962C8B-B14F-4D97-AF65-F5344CB8AC3E}">
        <p14:creationId xmlns:p14="http://schemas.microsoft.com/office/powerpoint/2010/main" val="414019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FEA6583-CDD2-4414-ABA9-7B449652E5FD}"/>
              </a:ext>
            </a:extLst>
          </p:cNvPr>
          <p:cNvGraphicFramePr>
            <a:graphicFrameLocks noGrp="1"/>
          </p:cNvGraphicFramePr>
          <p:nvPr>
            <p:ph idx="1"/>
            <p:extLst>
              <p:ext uri="{D42A27DB-BD31-4B8C-83A1-F6EECF244321}">
                <p14:modId xmlns:p14="http://schemas.microsoft.com/office/powerpoint/2010/main" val="3952874070"/>
              </p:ext>
            </p:extLst>
          </p:nvPr>
        </p:nvGraphicFramePr>
        <p:xfrm>
          <a:off x="429430" y="1946503"/>
          <a:ext cx="11119103" cy="4546372"/>
        </p:xfrm>
        <a:graphic>
          <a:graphicData uri="http://schemas.openxmlformats.org/drawingml/2006/table">
            <a:tbl>
              <a:tblPr/>
              <a:tblGrid>
                <a:gridCol w="918506">
                  <a:extLst>
                    <a:ext uri="{9D8B030D-6E8A-4147-A177-3AD203B41FA5}">
                      <a16:colId xmlns:a16="http://schemas.microsoft.com/office/drawing/2014/main" val="3998693343"/>
                    </a:ext>
                  </a:extLst>
                </a:gridCol>
                <a:gridCol w="918506">
                  <a:extLst>
                    <a:ext uri="{9D8B030D-6E8A-4147-A177-3AD203B41FA5}">
                      <a16:colId xmlns:a16="http://schemas.microsoft.com/office/drawing/2014/main" val="1717007522"/>
                    </a:ext>
                  </a:extLst>
                </a:gridCol>
                <a:gridCol w="996127">
                  <a:extLst>
                    <a:ext uri="{9D8B030D-6E8A-4147-A177-3AD203B41FA5}">
                      <a16:colId xmlns:a16="http://schemas.microsoft.com/office/drawing/2014/main" val="3898707001"/>
                    </a:ext>
                  </a:extLst>
                </a:gridCol>
                <a:gridCol w="2393292">
                  <a:extLst>
                    <a:ext uri="{9D8B030D-6E8A-4147-A177-3AD203B41FA5}">
                      <a16:colId xmlns:a16="http://schemas.microsoft.com/office/drawing/2014/main" val="2813651789"/>
                    </a:ext>
                  </a:extLst>
                </a:gridCol>
                <a:gridCol w="1241925">
                  <a:extLst>
                    <a:ext uri="{9D8B030D-6E8A-4147-A177-3AD203B41FA5}">
                      <a16:colId xmlns:a16="http://schemas.microsoft.com/office/drawing/2014/main" val="909377238"/>
                    </a:ext>
                  </a:extLst>
                </a:gridCol>
                <a:gridCol w="1193411">
                  <a:extLst>
                    <a:ext uri="{9D8B030D-6E8A-4147-A177-3AD203B41FA5}">
                      <a16:colId xmlns:a16="http://schemas.microsoft.com/office/drawing/2014/main" val="486152604"/>
                    </a:ext>
                  </a:extLst>
                </a:gridCol>
                <a:gridCol w="918506">
                  <a:extLst>
                    <a:ext uri="{9D8B030D-6E8A-4147-A177-3AD203B41FA5}">
                      <a16:colId xmlns:a16="http://schemas.microsoft.com/office/drawing/2014/main" val="4076410948"/>
                    </a:ext>
                  </a:extLst>
                </a:gridCol>
                <a:gridCol w="336355">
                  <a:extLst>
                    <a:ext uri="{9D8B030D-6E8A-4147-A177-3AD203B41FA5}">
                      <a16:colId xmlns:a16="http://schemas.microsoft.com/office/drawing/2014/main" val="2614284846"/>
                    </a:ext>
                  </a:extLst>
                </a:gridCol>
                <a:gridCol w="1086683">
                  <a:extLst>
                    <a:ext uri="{9D8B030D-6E8A-4147-A177-3AD203B41FA5}">
                      <a16:colId xmlns:a16="http://schemas.microsoft.com/office/drawing/2014/main" val="1091570518"/>
                    </a:ext>
                  </a:extLst>
                </a:gridCol>
                <a:gridCol w="1115792">
                  <a:extLst>
                    <a:ext uri="{9D8B030D-6E8A-4147-A177-3AD203B41FA5}">
                      <a16:colId xmlns:a16="http://schemas.microsoft.com/office/drawing/2014/main" val="1447822375"/>
                    </a:ext>
                  </a:extLst>
                </a:gridCol>
              </a:tblGrid>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93.667</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387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 GUARDIANSHP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21,993.77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16,495.37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5,498.40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16,495.37</a:t>
                      </a:r>
                    </a:p>
                  </a:txBody>
                  <a:tcPr marL="9181" marR="9181" marT="9181" marB="0" anchor="b">
                    <a:lnL>
                      <a:noFill/>
                    </a:lnL>
                    <a:lnR>
                      <a:noFill/>
                    </a:lnR>
                    <a:lnT>
                      <a:noFill/>
                    </a:lnT>
                    <a:lnB>
                      <a:noFill/>
                    </a:lnB>
                  </a:tcPr>
                </a:tc>
                <a:extLst>
                  <a:ext uri="{0D108BD9-81ED-4DB2-BD59-A6C34878D82A}">
                    <a16:rowId xmlns:a16="http://schemas.microsoft.com/office/drawing/2014/main" val="633618969"/>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93.667</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FEDERAL-APS</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210.36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157.78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52.58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157.78</a:t>
                      </a:r>
                    </a:p>
                  </a:txBody>
                  <a:tcPr marL="9181" marR="9181" marT="9181" marB="0" anchor="b">
                    <a:lnL>
                      <a:noFill/>
                    </a:lnL>
                    <a:lnR>
                      <a:noFill/>
                    </a:lnR>
                    <a:lnT>
                      <a:noFill/>
                    </a:lnT>
                    <a:lnB>
                      <a:noFill/>
                    </a:lnB>
                  </a:tcPr>
                </a:tc>
                <a:extLst>
                  <a:ext uri="{0D108BD9-81ED-4DB2-BD59-A6C34878D82A}">
                    <a16:rowId xmlns:a16="http://schemas.microsoft.com/office/drawing/2014/main" val="312729940"/>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93.667</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FED-CM &amp; COUNSL</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38,312.55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28,734.43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9,578.12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28,734.43</a:t>
                      </a:r>
                    </a:p>
                  </a:txBody>
                  <a:tcPr marL="9181" marR="9181" marT="9181" marB="0" anchor="b">
                    <a:lnL>
                      <a:noFill/>
                    </a:lnL>
                    <a:lnR>
                      <a:noFill/>
                    </a:lnR>
                    <a:lnT>
                      <a:noFill/>
                    </a:lnT>
                    <a:lnB>
                      <a:noFill/>
                    </a:lnB>
                  </a:tcPr>
                </a:tc>
                <a:extLst>
                  <a:ext uri="{0D108BD9-81ED-4DB2-BD59-A6C34878D82A}">
                    <a16:rowId xmlns:a16="http://schemas.microsoft.com/office/drawing/2014/main" val="4011750654"/>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463</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N-IV-E ADOPT/FC CNTY</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8,452.84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8,452.84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628410937"/>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464</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 PLAN CNTY ADMIN</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1,216.97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1,216.97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3423314316"/>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 PLAN 100% CNTY-SVC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5,511.68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5,511.68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4257502861"/>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SSBG-FED FC 100%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3,471.36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3,471.36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105191671"/>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471</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TANF TO SSBG COUNTY</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82,333.88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82,333.88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942237440"/>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93.778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478</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MAC CORD/TRANSP</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57,868.38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28,934.21</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28,934.17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28,934.21</a:t>
                      </a:r>
                    </a:p>
                  </a:txBody>
                  <a:tcPr marL="9181" marR="9181" marT="9181" marB="0" anchor="b">
                    <a:lnL>
                      <a:noFill/>
                    </a:lnL>
                    <a:lnR>
                      <a:noFill/>
                    </a:lnR>
                    <a:lnT>
                      <a:noFill/>
                    </a:lnT>
                    <a:lnB>
                      <a:noFill/>
                    </a:lnB>
                  </a:tcPr>
                </a:tc>
                <a:extLst>
                  <a:ext uri="{0D108BD9-81ED-4DB2-BD59-A6C34878D82A}">
                    <a16:rowId xmlns:a16="http://schemas.microsoft.com/office/drawing/2014/main" val="1802998625"/>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505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NON-ELG-CASE MNGT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108.55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108.55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068205695"/>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507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NON-ELIG FC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3,267.85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3,267.85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138422499"/>
                  </a:ext>
                </a:extLst>
              </a:tr>
              <a:tr h="211248">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508</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NON-ELIG HOME &amp; COMM</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264.84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264.84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423136069"/>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509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NON-ELIG FAM SUP SVC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1,361.32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1,361.32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4078476516"/>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517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MEDICAL TRA NON-REIM</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7,712.29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7,712.29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626845487"/>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601</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FC ADM-CO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78705124"/>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604</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TANF FC SVC-CO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320121935"/>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607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FED-HM&amp;CM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15,948.23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15,948.23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99624615"/>
                  </a:ext>
                </a:extLst>
              </a:tr>
              <a:tr h="25434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608</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FED-CM&amp;CUNS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106,739.40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106,739.40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133831308"/>
                  </a:ext>
                </a:extLst>
              </a:tr>
            </a:tbl>
          </a:graphicData>
        </a:graphic>
      </p:graphicFrame>
      <p:sp>
        <p:nvSpPr>
          <p:cNvPr id="6" name="Title 1">
            <a:extLst>
              <a:ext uri="{FF2B5EF4-FFF2-40B4-BE49-F238E27FC236}">
                <a16:creationId xmlns:a16="http://schemas.microsoft.com/office/drawing/2014/main" id="{E8E01F8C-D864-4434-8B2E-A3E88EA2CD6B}"/>
              </a:ext>
            </a:extLst>
          </p:cNvPr>
          <p:cNvSpPr>
            <a:spLocks noGrp="1"/>
          </p:cNvSpPr>
          <p:nvPr>
            <p:ph type="title"/>
          </p:nvPr>
        </p:nvSpPr>
        <p:spPr>
          <a:xfrm>
            <a:off x="838200" y="365125"/>
            <a:ext cx="10515600" cy="1325563"/>
          </a:xfrm>
        </p:spPr>
        <p:txBody>
          <a:bodyPr/>
          <a:lstStyle/>
          <a:p>
            <a:r>
              <a:rPr lang="en-US" b="1" i="1" dirty="0">
                <a:solidFill>
                  <a:srgbClr val="536EB0"/>
                </a:solidFill>
              </a:rPr>
              <a:t>337 Report continued</a:t>
            </a:r>
          </a:p>
        </p:txBody>
      </p:sp>
      <p:pic>
        <p:nvPicPr>
          <p:cNvPr id="5" name="Picture 4">
            <a:extLst>
              <a:ext uri="{FF2B5EF4-FFF2-40B4-BE49-F238E27FC236}">
                <a16:creationId xmlns:a16="http://schemas.microsoft.com/office/drawing/2014/main" id="{2CEDC760-0B47-40CA-9B0A-44EB907E6A32}"/>
              </a:ext>
            </a:extLst>
          </p:cNvPr>
          <p:cNvPicPr>
            <a:picLocks noChangeAspect="1"/>
          </p:cNvPicPr>
          <p:nvPr/>
        </p:nvPicPr>
        <p:blipFill>
          <a:blip r:embed="rId3"/>
          <a:stretch>
            <a:fillRect/>
          </a:stretch>
        </p:blipFill>
        <p:spPr>
          <a:xfrm>
            <a:off x="632178" y="1599949"/>
            <a:ext cx="11012086" cy="622277"/>
          </a:xfrm>
          <a:prstGeom prst="rect">
            <a:avLst/>
          </a:prstGeom>
        </p:spPr>
      </p:pic>
    </p:spTree>
    <p:extLst>
      <p:ext uri="{BB962C8B-B14F-4D97-AF65-F5344CB8AC3E}">
        <p14:creationId xmlns:p14="http://schemas.microsoft.com/office/powerpoint/2010/main" val="119309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E38D6E9-00A4-4103-A88F-D00B4B803C71}"/>
              </a:ext>
            </a:extLst>
          </p:cNvPr>
          <p:cNvGraphicFramePr>
            <a:graphicFrameLocks noGrp="1"/>
          </p:cNvGraphicFramePr>
          <p:nvPr>
            <p:ph idx="1"/>
            <p:extLst>
              <p:ext uri="{D42A27DB-BD31-4B8C-83A1-F6EECF244321}">
                <p14:modId xmlns:p14="http://schemas.microsoft.com/office/powerpoint/2010/main" val="3216133615"/>
              </p:ext>
            </p:extLst>
          </p:nvPr>
        </p:nvGraphicFramePr>
        <p:xfrm>
          <a:off x="589957" y="1925987"/>
          <a:ext cx="10857088" cy="4566888"/>
        </p:xfrm>
        <a:graphic>
          <a:graphicData uri="http://schemas.openxmlformats.org/drawingml/2006/table">
            <a:tbl>
              <a:tblPr/>
              <a:tblGrid>
                <a:gridCol w="896862">
                  <a:extLst>
                    <a:ext uri="{9D8B030D-6E8A-4147-A177-3AD203B41FA5}">
                      <a16:colId xmlns:a16="http://schemas.microsoft.com/office/drawing/2014/main" val="2500030717"/>
                    </a:ext>
                  </a:extLst>
                </a:gridCol>
                <a:gridCol w="896862">
                  <a:extLst>
                    <a:ext uri="{9D8B030D-6E8A-4147-A177-3AD203B41FA5}">
                      <a16:colId xmlns:a16="http://schemas.microsoft.com/office/drawing/2014/main" val="843417975"/>
                    </a:ext>
                  </a:extLst>
                </a:gridCol>
                <a:gridCol w="972654">
                  <a:extLst>
                    <a:ext uri="{9D8B030D-6E8A-4147-A177-3AD203B41FA5}">
                      <a16:colId xmlns:a16="http://schemas.microsoft.com/office/drawing/2014/main" val="3621283922"/>
                    </a:ext>
                  </a:extLst>
                </a:gridCol>
                <a:gridCol w="2336895">
                  <a:extLst>
                    <a:ext uri="{9D8B030D-6E8A-4147-A177-3AD203B41FA5}">
                      <a16:colId xmlns:a16="http://schemas.microsoft.com/office/drawing/2014/main" val="1446998466"/>
                    </a:ext>
                  </a:extLst>
                </a:gridCol>
                <a:gridCol w="1212660">
                  <a:extLst>
                    <a:ext uri="{9D8B030D-6E8A-4147-A177-3AD203B41FA5}">
                      <a16:colId xmlns:a16="http://schemas.microsoft.com/office/drawing/2014/main" val="3602657321"/>
                    </a:ext>
                  </a:extLst>
                </a:gridCol>
                <a:gridCol w="1165289">
                  <a:extLst>
                    <a:ext uri="{9D8B030D-6E8A-4147-A177-3AD203B41FA5}">
                      <a16:colId xmlns:a16="http://schemas.microsoft.com/office/drawing/2014/main" val="1887702854"/>
                    </a:ext>
                  </a:extLst>
                </a:gridCol>
                <a:gridCol w="896862">
                  <a:extLst>
                    <a:ext uri="{9D8B030D-6E8A-4147-A177-3AD203B41FA5}">
                      <a16:colId xmlns:a16="http://schemas.microsoft.com/office/drawing/2014/main" val="1339353028"/>
                    </a:ext>
                  </a:extLst>
                </a:gridCol>
                <a:gridCol w="328429">
                  <a:extLst>
                    <a:ext uri="{9D8B030D-6E8A-4147-A177-3AD203B41FA5}">
                      <a16:colId xmlns:a16="http://schemas.microsoft.com/office/drawing/2014/main" val="635983895"/>
                    </a:ext>
                  </a:extLst>
                </a:gridCol>
                <a:gridCol w="1061076">
                  <a:extLst>
                    <a:ext uri="{9D8B030D-6E8A-4147-A177-3AD203B41FA5}">
                      <a16:colId xmlns:a16="http://schemas.microsoft.com/office/drawing/2014/main" val="937437370"/>
                    </a:ext>
                  </a:extLst>
                </a:gridCol>
                <a:gridCol w="1089499">
                  <a:extLst>
                    <a:ext uri="{9D8B030D-6E8A-4147-A177-3AD203B41FA5}">
                      <a16:colId xmlns:a16="http://schemas.microsoft.com/office/drawing/2014/main" val="635755510"/>
                    </a:ext>
                  </a:extLst>
                </a:gridCol>
              </a:tblGrid>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609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FED-APS 100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502.80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502.80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187350876"/>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612</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FED-ATRSK CM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3,599.37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3,599.37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689966118"/>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617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FED-GUARD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54,155.55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54,155.55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3419071408"/>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632</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CWS NH EXP-CO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53,282.66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53,282.66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197999562"/>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633</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CPS STATE - CO</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43,488.35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43,488.35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2198649568"/>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781</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781 OTHER NON DSS</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17,673.22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17,673.22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338064642"/>
                  </a:ext>
                </a:extLst>
              </a:tr>
              <a:tr h="25371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733418766"/>
                  </a:ext>
                </a:extLst>
              </a:tr>
              <a:tr h="25371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 TOTAL</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1,831,179.28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588,813.33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61,914.00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1,180,451.95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650,727.33</a:t>
                      </a:r>
                    </a:p>
                  </a:txBody>
                  <a:tcPr marL="9181" marR="9181" marT="9181" marB="0" anchor="b">
                    <a:lnL>
                      <a:noFill/>
                    </a:lnL>
                    <a:lnR>
                      <a:noFill/>
                    </a:lnR>
                    <a:lnT>
                      <a:noFill/>
                    </a:lnT>
                    <a:lnB>
                      <a:noFill/>
                    </a:lnB>
                  </a:tcPr>
                </a:tc>
                <a:extLst>
                  <a:ext uri="{0D108BD9-81ED-4DB2-BD59-A6C34878D82A}">
                    <a16:rowId xmlns:a16="http://schemas.microsoft.com/office/drawing/2014/main" val="927465491"/>
                  </a:ext>
                </a:extLst>
              </a:tr>
              <a:tr h="25371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45563459"/>
                  </a:ext>
                </a:extLst>
              </a:tr>
              <a:tr h="25371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INCOME MAINT *****</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603262661"/>
                  </a:ext>
                </a:extLst>
              </a:tr>
              <a:tr h="253716">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766189406"/>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352</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LIHEAP PYMTS</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125,977.00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125,977.00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125,977.00</a:t>
                      </a:r>
                    </a:p>
                  </a:txBody>
                  <a:tcPr marL="9181" marR="9181" marT="9181" marB="0" anchor="b">
                    <a:lnL>
                      <a:noFill/>
                    </a:lnL>
                    <a:lnR>
                      <a:noFill/>
                    </a:lnR>
                    <a:lnT>
                      <a:noFill/>
                    </a:lnT>
                    <a:lnB>
                      <a:noFill/>
                    </a:lnB>
                  </a:tcPr>
                </a:tc>
                <a:extLst>
                  <a:ext uri="{0D108BD9-81ED-4DB2-BD59-A6C34878D82A}">
                    <a16:rowId xmlns:a16="http://schemas.microsoft.com/office/drawing/2014/main" val="1269091132"/>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360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LIHEAP PRIOR</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-268.34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-268.34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-268.34</a:t>
                      </a:r>
                    </a:p>
                  </a:txBody>
                  <a:tcPr marL="9181" marR="9181" marT="9181" marB="0" anchor="b">
                    <a:lnL>
                      <a:noFill/>
                    </a:lnL>
                    <a:lnR>
                      <a:noFill/>
                    </a:lnR>
                    <a:lnT>
                      <a:noFill/>
                    </a:lnT>
                    <a:lnB>
                      <a:noFill/>
                    </a:lnB>
                  </a:tcPr>
                </a:tc>
                <a:extLst>
                  <a:ext uri="{0D108BD9-81ED-4DB2-BD59-A6C34878D82A}">
                    <a16:rowId xmlns:a16="http://schemas.microsoft.com/office/drawing/2014/main" val="3010131944"/>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372</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CRISIS INTERVENTION</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102,415.62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102,415.62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102,415.62</a:t>
                      </a:r>
                    </a:p>
                  </a:txBody>
                  <a:tcPr marL="9181" marR="9181" marT="9181" marB="0" anchor="b">
                    <a:lnL>
                      <a:noFill/>
                    </a:lnL>
                    <a:lnR>
                      <a:noFill/>
                    </a:lnR>
                    <a:lnT>
                      <a:noFill/>
                    </a:lnT>
                    <a:lnB>
                      <a:noFill/>
                    </a:lnB>
                  </a:tcPr>
                </a:tc>
                <a:extLst>
                  <a:ext uri="{0D108BD9-81ED-4DB2-BD59-A6C34878D82A}">
                    <a16:rowId xmlns:a16="http://schemas.microsoft.com/office/drawing/2014/main" val="4234999935"/>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373</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ENERGY NEIGHBORS</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64.00</a:t>
                      </a:r>
                    </a:p>
                  </a:txBody>
                  <a:tcPr marL="9181" marR="9181" marT="9181" marB="0" anchor="b">
                    <a:lnL>
                      <a:noFill/>
                    </a:lnL>
                    <a:lnR>
                      <a:noFill/>
                    </a:lnR>
                    <a:lnT>
                      <a:noFill/>
                    </a:lnT>
                    <a:lnB>
                      <a:noFill/>
                    </a:lnB>
                  </a:tcPr>
                </a:tc>
                <a:extLst>
                  <a:ext uri="{0D108BD9-81ED-4DB2-BD59-A6C34878D82A}">
                    <a16:rowId xmlns:a16="http://schemas.microsoft.com/office/drawing/2014/main" val="3257458500"/>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10.561</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404</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FOOD STAMP NON-FRAUD</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66,374.96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33,187.52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33,187.44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33,187.52</a:t>
                      </a:r>
                    </a:p>
                  </a:txBody>
                  <a:tcPr marL="9181" marR="9181" marT="9181" marB="0" anchor="b">
                    <a:lnL>
                      <a:noFill/>
                    </a:lnL>
                    <a:lnR>
                      <a:noFill/>
                    </a:lnR>
                    <a:lnT>
                      <a:noFill/>
                    </a:lnT>
                    <a:lnB>
                      <a:noFill/>
                    </a:lnB>
                  </a:tcPr>
                </a:tc>
                <a:extLst>
                  <a:ext uri="{0D108BD9-81ED-4DB2-BD59-A6C34878D82A}">
                    <a16:rowId xmlns:a16="http://schemas.microsoft.com/office/drawing/2014/main" val="452447773"/>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10.561</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405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 S. FRAUD</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3,897.38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1,948.72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1,948.66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1,948.72</a:t>
                      </a:r>
                    </a:p>
                  </a:txBody>
                  <a:tcPr marL="9181" marR="9181" marT="9181" marB="0" anchor="b">
                    <a:lnL>
                      <a:noFill/>
                    </a:lnL>
                    <a:lnR>
                      <a:noFill/>
                    </a:lnR>
                    <a:lnT>
                      <a:noFill/>
                    </a:lnT>
                    <a:lnB>
                      <a:noFill/>
                    </a:lnB>
                  </a:tcPr>
                </a:tc>
                <a:extLst>
                  <a:ext uri="{0D108BD9-81ED-4DB2-BD59-A6C34878D82A}">
                    <a16:rowId xmlns:a16="http://schemas.microsoft.com/office/drawing/2014/main" val="3803006884"/>
                  </a:ext>
                </a:extLst>
              </a:tr>
              <a:tr h="253716">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93.568</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406</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ENERGY ASST.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13,841.00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13,841.00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13,841.00</a:t>
                      </a:r>
                    </a:p>
                  </a:txBody>
                  <a:tcPr marL="9181" marR="9181" marT="9181" marB="0" anchor="b">
                    <a:lnL>
                      <a:noFill/>
                    </a:lnL>
                    <a:lnR>
                      <a:noFill/>
                    </a:lnR>
                    <a:lnT>
                      <a:noFill/>
                    </a:lnT>
                    <a:lnB>
                      <a:noFill/>
                    </a:lnB>
                  </a:tcPr>
                </a:tc>
                <a:extLst>
                  <a:ext uri="{0D108BD9-81ED-4DB2-BD59-A6C34878D82A}">
                    <a16:rowId xmlns:a16="http://schemas.microsoft.com/office/drawing/2014/main" val="1053684467"/>
                  </a:ext>
                </a:extLst>
              </a:tr>
            </a:tbl>
          </a:graphicData>
        </a:graphic>
      </p:graphicFrame>
      <p:sp>
        <p:nvSpPr>
          <p:cNvPr id="6" name="Title 1">
            <a:extLst>
              <a:ext uri="{FF2B5EF4-FFF2-40B4-BE49-F238E27FC236}">
                <a16:creationId xmlns:a16="http://schemas.microsoft.com/office/drawing/2014/main" id="{8A20FD15-0BA1-49C8-AB66-47BA2C1453E7}"/>
              </a:ext>
            </a:extLst>
          </p:cNvPr>
          <p:cNvSpPr>
            <a:spLocks noGrp="1"/>
          </p:cNvSpPr>
          <p:nvPr>
            <p:ph type="title"/>
          </p:nvPr>
        </p:nvSpPr>
        <p:spPr>
          <a:xfrm>
            <a:off x="838200" y="365125"/>
            <a:ext cx="10515600" cy="1325563"/>
          </a:xfrm>
        </p:spPr>
        <p:txBody>
          <a:bodyPr/>
          <a:lstStyle/>
          <a:p>
            <a:r>
              <a:rPr lang="en-US" b="1" i="1" dirty="0">
                <a:solidFill>
                  <a:srgbClr val="536EB0"/>
                </a:solidFill>
              </a:rPr>
              <a:t>337 Report continued</a:t>
            </a:r>
          </a:p>
        </p:txBody>
      </p:sp>
      <p:pic>
        <p:nvPicPr>
          <p:cNvPr id="5" name="Picture 4">
            <a:extLst>
              <a:ext uri="{FF2B5EF4-FFF2-40B4-BE49-F238E27FC236}">
                <a16:creationId xmlns:a16="http://schemas.microsoft.com/office/drawing/2014/main" id="{C9AB9699-1AAB-4AE8-AB12-177E119EEB73}"/>
              </a:ext>
            </a:extLst>
          </p:cNvPr>
          <p:cNvPicPr>
            <a:picLocks noChangeAspect="1"/>
          </p:cNvPicPr>
          <p:nvPr/>
        </p:nvPicPr>
        <p:blipFill>
          <a:blip r:embed="rId3"/>
          <a:stretch>
            <a:fillRect/>
          </a:stretch>
        </p:blipFill>
        <p:spPr>
          <a:xfrm>
            <a:off x="759176" y="1592270"/>
            <a:ext cx="10763843" cy="608249"/>
          </a:xfrm>
          <a:prstGeom prst="rect">
            <a:avLst/>
          </a:prstGeom>
        </p:spPr>
      </p:pic>
    </p:spTree>
    <p:extLst>
      <p:ext uri="{BB962C8B-B14F-4D97-AF65-F5344CB8AC3E}">
        <p14:creationId xmlns:p14="http://schemas.microsoft.com/office/powerpoint/2010/main" val="48889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5886CE9-8580-41C7-8CDA-C2C93984C3B3}"/>
              </a:ext>
            </a:extLst>
          </p:cNvPr>
          <p:cNvGraphicFramePr>
            <a:graphicFrameLocks noGrp="1"/>
          </p:cNvGraphicFramePr>
          <p:nvPr>
            <p:ph idx="1"/>
            <p:extLst>
              <p:ext uri="{D42A27DB-BD31-4B8C-83A1-F6EECF244321}">
                <p14:modId xmlns:p14="http://schemas.microsoft.com/office/powerpoint/2010/main" val="291480965"/>
              </p:ext>
            </p:extLst>
          </p:nvPr>
        </p:nvGraphicFramePr>
        <p:xfrm>
          <a:off x="643467" y="2072741"/>
          <a:ext cx="10817355" cy="4420134"/>
        </p:xfrm>
        <a:graphic>
          <a:graphicData uri="http://schemas.openxmlformats.org/drawingml/2006/table">
            <a:tbl>
              <a:tblPr/>
              <a:tblGrid>
                <a:gridCol w="893580">
                  <a:extLst>
                    <a:ext uri="{9D8B030D-6E8A-4147-A177-3AD203B41FA5}">
                      <a16:colId xmlns:a16="http://schemas.microsoft.com/office/drawing/2014/main" val="3061318682"/>
                    </a:ext>
                  </a:extLst>
                </a:gridCol>
                <a:gridCol w="893580">
                  <a:extLst>
                    <a:ext uri="{9D8B030D-6E8A-4147-A177-3AD203B41FA5}">
                      <a16:colId xmlns:a16="http://schemas.microsoft.com/office/drawing/2014/main" val="4221861723"/>
                    </a:ext>
                  </a:extLst>
                </a:gridCol>
                <a:gridCol w="969094">
                  <a:extLst>
                    <a:ext uri="{9D8B030D-6E8A-4147-A177-3AD203B41FA5}">
                      <a16:colId xmlns:a16="http://schemas.microsoft.com/office/drawing/2014/main" val="1799150575"/>
                    </a:ext>
                  </a:extLst>
                </a:gridCol>
                <a:gridCol w="2328343">
                  <a:extLst>
                    <a:ext uri="{9D8B030D-6E8A-4147-A177-3AD203B41FA5}">
                      <a16:colId xmlns:a16="http://schemas.microsoft.com/office/drawing/2014/main" val="2904692558"/>
                    </a:ext>
                  </a:extLst>
                </a:gridCol>
                <a:gridCol w="1208222">
                  <a:extLst>
                    <a:ext uri="{9D8B030D-6E8A-4147-A177-3AD203B41FA5}">
                      <a16:colId xmlns:a16="http://schemas.microsoft.com/office/drawing/2014/main" val="943029478"/>
                    </a:ext>
                  </a:extLst>
                </a:gridCol>
                <a:gridCol w="1161024">
                  <a:extLst>
                    <a:ext uri="{9D8B030D-6E8A-4147-A177-3AD203B41FA5}">
                      <a16:colId xmlns:a16="http://schemas.microsoft.com/office/drawing/2014/main" val="2040624891"/>
                    </a:ext>
                  </a:extLst>
                </a:gridCol>
                <a:gridCol w="893580">
                  <a:extLst>
                    <a:ext uri="{9D8B030D-6E8A-4147-A177-3AD203B41FA5}">
                      <a16:colId xmlns:a16="http://schemas.microsoft.com/office/drawing/2014/main" val="2724542984"/>
                    </a:ext>
                  </a:extLst>
                </a:gridCol>
                <a:gridCol w="327227">
                  <a:extLst>
                    <a:ext uri="{9D8B030D-6E8A-4147-A177-3AD203B41FA5}">
                      <a16:colId xmlns:a16="http://schemas.microsoft.com/office/drawing/2014/main" val="2510907030"/>
                    </a:ext>
                  </a:extLst>
                </a:gridCol>
                <a:gridCol w="1057193">
                  <a:extLst>
                    <a:ext uri="{9D8B030D-6E8A-4147-A177-3AD203B41FA5}">
                      <a16:colId xmlns:a16="http://schemas.microsoft.com/office/drawing/2014/main" val="2604252222"/>
                    </a:ext>
                  </a:extLst>
                </a:gridCol>
                <a:gridCol w="1085512">
                  <a:extLst>
                    <a:ext uri="{9D8B030D-6E8A-4147-A177-3AD203B41FA5}">
                      <a16:colId xmlns:a16="http://schemas.microsoft.com/office/drawing/2014/main" val="384720857"/>
                    </a:ext>
                  </a:extLst>
                </a:gridCol>
              </a:tblGrid>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IV-D *********</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678980238"/>
                  </a:ext>
                </a:extLst>
              </a:tr>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364357372"/>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123</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NONREIMB INCENT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11,454.00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11,454.00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extLst>
                  <a:ext uri="{0D108BD9-81ED-4DB2-BD59-A6C34878D82A}">
                    <a16:rowId xmlns:a16="http://schemas.microsoft.com/office/drawing/2014/main" val="1721898575"/>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423</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GOV SRV CONTR</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9,871.83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6,515.42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3,356.41</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6,515.42</a:t>
                      </a:r>
                    </a:p>
                  </a:txBody>
                  <a:tcPr marL="9181" marR="9181" marT="9181" marB="0" anchor="b">
                    <a:lnL>
                      <a:noFill/>
                    </a:lnL>
                    <a:lnR>
                      <a:noFill/>
                    </a:lnR>
                    <a:lnT>
                      <a:noFill/>
                    </a:lnT>
                    <a:lnB>
                      <a:noFill/>
                    </a:lnB>
                  </a:tcPr>
                </a:tc>
                <a:extLst>
                  <a:ext uri="{0D108BD9-81ED-4DB2-BD59-A6C34878D82A}">
                    <a16:rowId xmlns:a16="http://schemas.microsoft.com/office/drawing/2014/main" val="3595362593"/>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AFDC/NON-AFDC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73,951.45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48,808.01</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25,143.44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48,808.01</a:t>
                      </a:r>
                    </a:p>
                  </a:txBody>
                  <a:tcPr marL="9181" marR="9181" marT="9181" marB="0" anchor="b">
                    <a:lnL>
                      <a:noFill/>
                    </a:lnL>
                    <a:lnR>
                      <a:noFill/>
                    </a:lnR>
                    <a:lnT>
                      <a:noFill/>
                    </a:lnT>
                    <a:lnB>
                      <a:noFill/>
                    </a:lnB>
                  </a:tcPr>
                </a:tc>
                <a:extLst>
                  <a:ext uri="{0D108BD9-81ED-4DB2-BD59-A6C34878D82A}">
                    <a16:rowId xmlns:a16="http://schemas.microsoft.com/office/drawing/2014/main" val="2113810293"/>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432</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BLOOD TEST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439.50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290.07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149.43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290.07</a:t>
                      </a:r>
                    </a:p>
                  </a:txBody>
                  <a:tcPr marL="9181" marR="9181" marT="9181" marB="0" anchor="b">
                    <a:lnL>
                      <a:noFill/>
                    </a:lnL>
                    <a:lnR>
                      <a:noFill/>
                    </a:lnR>
                    <a:lnT>
                      <a:noFill/>
                    </a:lnT>
                    <a:lnB>
                      <a:noFill/>
                    </a:lnB>
                  </a:tcPr>
                </a:tc>
                <a:extLst>
                  <a:ext uri="{0D108BD9-81ED-4DB2-BD59-A6C34878D82A}">
                    <a16:rowId xmlns:a16="http://schemas.microsoft.com/office/drawing/2014/main" val="1735189829"/>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NON-AFDC</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-138.60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-71.40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-138.60</a:t>
                      </a:r>
                    </a:p>
                  </a:txBody>
                  <a:tcPr marL="9181" marR="9181" marT="9181" marB="0" anchor="b">
                    <a:lnL>
                      <a:noFill/>
                    </a:lnL>
                    <a:lnR>
                      <a:noFill/>
                    </a:lnR>
                    <a:lnT>
                      <a:noFill/>
                    </a:lnT>
                    <a:lnB>
                      <a:noFill/>
                    </a:lnB>
                  </a:tcPr>
                </a:tc>
                <a:extLst>
                  <a:ext uri="{0D108BD9-81ED-4DB2-BD59-A6C34878D82A}">
                    <a16:rowId xmlns:a16="http://schemas.microsoft.com/office/drawing/2014/main" val="2700945603"/>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449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PVT SRV CONTR</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3,416.00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2,254.56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1,161.44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2,254.56</a:t>
                      </a:r>
                    </a:p>
                  </a:txBody>
                  <a:tcPr marL="9181" marR="9181" marT="9181" marB="0" anchor="b">
                    <a:lnL>
                      <a:noFill/>
                    </a:lnL>
                    <a:lnR>
                      <a:noFill/>
                    </a:lnR>
                    <a:lnT>
                      <a:noFill/>
                    </a:lnT>
                    <a:lnB>
                      <a:noFill/>
                    </a:lnB>
                  </a:tcPr>
                </a:tc>
                <a:extLst>
                  <a:ext uri="{0D108BD9-81ED-4DB2-BD59-A6C34878D82A}">
                    <a16:rowId xmlns:a16="http://schemas.microsoft.com/office/drawing/2014/main" val="1151821968"/>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450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COOP AGREEMENTS</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1,126.00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743.16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382.84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743.16</a:t>
                      </a:r>
                    </a:p>
                  </a:txBody>
                  <a:tcPr marL="9181" marR="9181" marT="9181" marB="0" anchor="b">
                    <a:lnL>
                      <a:noFill/>
                    </a:lnL>
                    <a:lnR>
                      <a:noFill/>
                    </a:lnR>
                    <a:lnT>
                      <a:noFill/>
                    </a:lnT>
                    <a:lnB>
                      <a:noFill/>
                    </a:lnB>
                  </a:tcPr>
                </a:tc>
                <a:extLst>
                  <a:ext uri="{0D108BD9-81ED-4DB2-BD59-A6C34878D82A}">
                    <a16:rowId xmlns:a16="http://schemas.microsoft.com/office/drawing/2014/main" val="2418856535"/>
                  </a:ext>
                </a:extLst>
              </a:tr>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169853351"/>
                  </a:ext>
                </a:extLst>
              </a:tr>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 TOTAL</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100,048.78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58,472.62</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41,576.16</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58,472.62</a:t>
                      </a:r>
                    </a:p>
                  </a:txBody>
                  <a:tcPr marL="9181" marR="9181" marT="9181" marB="0" anchor="b">
                    <a:lnL>
                      <a:noFill/>
                    </a:lnL>
                    <a:lnR>
                      <a:noFill/>
                    </a:lnR>
                    <a:lnT>
                      <a:noFill/>
                    </a:lnT>
                    <a:lnB>
                      <a:noFill/>
                    </a:lnB>
                  </a:tcPr>
                </a:tc>
                <a:extLst>
                  <a:ext uri="{0D108BD9-81ED-4DB2-BD59-A6C34878D82A}">
                    <a16:rowId xmlns:a16="http://schemas.microsoft.com/office/drawing/2014/main" val="506957319"/>
                  </a:ext>
                </a:extLst>
              </a:tr>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1922714897"/>
                  </a:ext>
                </a:extLst>
              </a:tr>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ADJUSTMENTS ******</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616699187"/>
                  </a:ext>
                </a:extLst>
              </a:tr>
              <a:tr h="245563">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765383555"/>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269</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DOR INCENTIVE RENT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118.80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118.80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118.80</a:t>
                      </a:r>
                    </a:p>
                  </a:txBody>
                  <a:tcPr marL="9181" marR="9181" marT="9181" marB="0" anchor="b">
                    <a:lnL>
                      <a:noFill/>
                    </a:lnL>
                    <a:lnR>
                      <a:noFill/>
                    </a:lnR>
                    <a:lnT>
                      <a:noFill/>
                    </a:lnT>
                    <a:lnB>
                      <a:noFill/>
                    </a:lnB>
                  </a:tcPr>
                </a:tc>
                <a:extLst>
                  <a:ext uri="{0D108BD9-81ED-4DB2-BD59-A6C34878D82A}">
                    <a16:rowId xmlns:a16="http://schemas.microsoft.com/office/drawing/2014/main" val="2595546059"/>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270</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TOP INCENTIVE RENT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3,590.08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3,590.08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3,590.08</a:t>
                      </a:r>
                    </a:p>
                  </a:txBody>
                  <a:tcPr marL="9181" marR="9181" marT="9181" marB="0" anchor="b">
                    <a:lnL>
                      <a:noFill/>
                    </a:lnL>
                    <a:lnR>
                      <a:noFill/>
                    </a:lnR>
                    <a:lnT>
                      <a:noFill/>
                    </a:lnT>
                    <a:lnB>
                      <a:noFill/>
                    </a:lnB>
                  </a:tcPr>
                </a:tc>
                <a:extLst>
                  <a:ext uri="{0D108BD9-81ED-4DB2-BD59-A6C34878D82A}">
                    <a16:rowId xmlns:a16="http://schemas.microsoft.com/office/drawing/2014/main" val="1487209269"/>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436</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IV-D COST RECOV FEES</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-321.74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-212.39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-109.35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-212.39</a:t>
                      </a:r>
                    </a:p>
                  </a:txBody>
                  <a:tcPr marL="9181" marR="9181" marT="9181" marB="0" anchor="b">
                    <a:lnL>
                      <a:noFill/>
                    </a:lnL>
                    <a:lnR>
                      <a:noFill/>
                    </a:lnR>
                    <a:lnT>
                      <a:noFill/>
                    </a:lnT>
                    <a:lnB>
                      <a:noFill/>
                    </a:lnB>
                  </a:tcPr>
                </a:tc>
                <a:extLst>
                  <a:ext uri="{0D108BD9-81ED-4DB2-BD59-A6C34878D82A}">
                    <a16:rowId xmlns:a16="http://schemas.microsoft.com/office/drawing/2014/main" val="1972946886"/>
                  </a:ext>
                </a:extLst>
              </a:tr>
              <a:tr h="245563">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437</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IV-D ESC OFFSET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0.20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0.13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-0.07</a:t>
                      </a:r>
                    </a:p>
                  </a:txBody>
                  <a:tcPr marL="9181" marR="9181" marT="9181" marB="0" anchor="b">
                    <a:lnL>
                      <a:noFill/>
                    </a:lnL>
                    <a:lnR>
                      <a:noFill/>
                    </a:lnR>
                    <a:lnT>
                      <a:noFill/>
                    </a:lnT>
                    <a:lnB>
                      <a:noFill/>
                    </a:lnB>
                  </a:tcPr>
                </a:tc>
                <a:extLst>
                  <a:ext uri="{0D108BD9-81ED-4DB2-BD59-A6C34878D82A}">
                    <a16:rowId xmlns:a16="http://schemas.microsoft.com/office/drawing/2014/main" val="3524111952"/>
                  </a:ext>
                </a:extLst>
              </a:tr>
            </a:tbl>
          </a:graphicData>
        </a:graphic>
      </p:graphicFrame>
      <p:sp>
        <p:nvSpPr>
          <p:cNvPr id="6" name="Title 1">
            <a:extLst>
              <a:ext uri="{FF2B5EF4-FFF2-40B4-BE49-F238E27FC236}">
                <a16:creationId xmlns:a16="http://schemas.microsoft.com/office/drawing/2014/main" id="{49054061-FAFD-4E52-80DC-E0E355F88672}"/>
              </a:ext>
            </a:extLst>
          </p:cNvPr>
          <p:cNvSpPr>
            <a:spLocks noGrp="1"/>
          </p:cNvSpPr>
          <p:nvPr>
            <p:ph type="title"/>
          </p:nvPr>
        </p:nvSpPr>
        <p:spPr>
          <a:xfrm>
            <a:off x="838200" y="365125"/>
            <a:ext cx="10515600" cy="1325563"/>
          </a:xfrm>
        </p:spPr>
        <p:txBody>
          <a:bodyPr/>
          <a:lstStyle/>
          <a:p>
            <a:r>
              <a:rPr lang="en-US" b="1" i="1" dirty="0">
                <a:solidFill>
                  <a:srgbClr val="536EB0"/>
                </a:solidFill>
              </a:rPr>
              <a:t>337 Report continued</a:t>
            </a:r>
          </a:p>
        </p:txBody>
      </p:sp>
      <p:pic>
        <p:nvPicPr>
          <p:cNvPr id="5" name="Picture 4">
            <a:extLst>
              <a:ext uri="{FF2B5EF4-FFF2-40B4-BE49-F238E27FC236}">
                <a16:creationId xmlns:a16="http://schemas.microsoft.com/office/drawing/2014/main" id="{64FD82DB-A4FF-415C-ADF2-7323856DFF0B}"/>
              </a:ext>
            </a:extLst>
          </p:cNvPr>
          <p:cNvPicPr>
            <a:picLocks noChangeAspect="1"/>
          </p:cNvPicPr>
          <p:nvPr/>
        </p:nvPicPr>
        <p:blipFill>
          <a:blip r:embed="rId3"/>
          <a:stretch>
            <a:fillRect/>
          </a:stretch>
        </p:blipFill>
        <p:spPr>
          <a:xfrm>
            <a:off x="731178" y="1450464"/>
            <a:ext cx="11012086" cy="622277"/>
          </a:xfrm>
          <a:prstGeom prst="rect">
            <a:avLst/>
          </a:prstGeom>
        </p:spPr>
      </p:pic>
    </p:spTree>
    <p:extLst>
      <p:ext uri="{BB962C8B-B14F-4D97-AF65-F5344CB8AC3E}">
        <p14:creationId xmlns:p14="http://schemas.microsoft.com/office/powerpoint/2010/main" val="4007164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A51A687-2B4E-4C09-8C4E-B092AD189463}"/>
              </a:ext>
            </a:extLst>
          </p:cNvPr>
          <p:cNvGraphicFramePr>
            <a:graphicFrameLocks noGrp="1"/>
          </p:cNvGraphicFramePr>
          <p:nvPr>
            <p:ph idx="1"/>
            <p:extLst>
              <p:ext uri="{D42A27DB-BD31-4B8C-83A1-F6EECF244321}">
                <p14:modId xmlns:p14="http://schemas.microsoft.com/office/powerpoint/2010/main" val="2413859331"/>
              </p:ext>
            </p:extLst>
          </p:nvPr>
        </p:nvGraphicFramePr>
        <p:xfrm>
          <a:off x="536071" y="2714807"/>
          <a:ext cx="11119482" cy="3639582"/>
        </p:xfrm>
        <a:graphic>
          <a:graphicData uri="http://schemas.openxmlformats.org/drawingml/2006/table">
            <a:tbl>
              <a:tblPr/>
              <a:tblGrid>
                <a:gridCol w="918537">
                  <a:extLst>
                    <a:ext uri="{9D8B030D-6E8A-4147-A177-3AD203B41FA5}">
                      <a16:colId xmlns:a16="http://schemas.microsoft.com/office/drawing/2014/main" val="458310909"/>
                    </a:ext>
                  </a:extLst>
                </a:gridCol>
                <a:gridCol w="918537">
                  <a:extLst>
                    <a:ext uri="{9D8B030D-6E8A-4147-A177-3AD203B41FA5}">
                      <a16:colId xmlns:a16="http://schemas.microsoft.com/office/drawing/2014/main" val="1525986047"/>
                    </a:ext>
                  </a:extLst>
                </a:gridCol>
                <a:gridCol w="996161">
                  <a:extLst>
                    <a:ext uri="{9D8B030D-6E8A-4147-A177-3AD203B41FA5}">
                      <a16:colId xmlns:a16="http://schemas.microsoft.com/office/drawing/2014/main" val="23001780"/>
                    </a:ext>
                  </a:extLst>
                </a:gridCol>
                <a:gridCol w="2393374">
                  <a:extLst>
                    <a:ext uri="{9D8B030D-6E8A-4147-A177-3AD203B41FA5}">
                      <a16:colId xmlns:a16="http://schemas.microsoft.com/office/drawing/2014/main" val="2208475600"/>
                    </a:ext>
                  </a:extLst>
                </a:gridCol>
                <a:gridCol w="1241967">
                  <a:extLst>
                    <a:ext uri="{9D8B030D-6E8A-4147-A177-3AD203B41FA5}">
                      <a16:colId xmlns:a16="http://schemas.microsoft.com/office/drawing/2014/main" val="222077680"/>
                    </a:ext>
                  </a:extLst>
                </a:gridCol>
                <a:gridCol w="1193452">
                  <a:extLst>
                    <a:ext uri="{9D8B030D-6E8A-4147-A177-3AD203B41FA5}">
                      <a16:colId xmlns:a16="http://schemas.microsoft.com/office/drawing/2014/main" val="1010538249"/>
                    </a:ext>
                  </a:extLst>
                </a:gridCol>
                <a:gridCol w="918537">
                  <a:extLst>
                    <a:ext uri="{9D8B030D-6E8A-4147-A177-3AD203B41FA5}">
                      <a16:colId xmlns:a16="http://schemas.microsoft.com/office/drawing/2014/main" val="149318378"/>
                    </a:ext>
                  </a:extLst>
                </a:gridCol>
                <a:gridCol w="336367">
                  <a:extLst>
                    <a:ext uri="{9D8B030D-6E8A-4147-A177-3AD203B41FA5}">
                      <a16:colId xmlns:a16="http://schemas.microsoft.com/office/drawing/2014/main" val="213685848"/>
                    </a:ext>
                  </a:extLst>
                </a:gridCol>
                <a:gridCol w="1086720">
                  <a:extLst>
                    <a:ext uri="{9D8B030D-6E8A-4147-A177-3AD203B41FA5}">
                      <a16:colId xmlns:a16="http://schemas.microsoft.com/office/drawing/2014/main" val="126146024"/>
                    </a:ext>
                  </a:extLst>
                </a:gridCol>
                <a:gridCol w="1115830">
                  <a:extLst>
                    <a:ext uri="{9D8B030D-6E8A-4147-A177-3AD203B41FA5}">
                      <a16:colId xmlns:a16="http://schemas.microsoft.com/office/drawing/2014/main" val="3611408062"/>
                    </a:ext>
                  </a:extLst>
                </a:gridCol>
              </a:tblGrid>
              <a:tr h="282158">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93.563</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443</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IV-D OFFSET - FED</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1,084.25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715.60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368.65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-368.65</a:t>
                      </a:r>
                    </a:p>
                  </a:txBody>
                  <a:tcPr marL="9181" marR="9181" marT="9181" marB="0" anchor="b">
                    <a:lnL>
                      <a:noFill/>
                    </a:lnL>
                    <a:lnR>
                      <a:noFill/>
                    </a:lnR>
                    <a:lnT>
                      <a:noFill/>
                    </a:lnT>
                    <a:lnB>
                      <a:noFill/>
                    </a:lnB>
                  </a:tcPr>
                </a:tc>
                <a:extLst>
                  <a:ext uri="{0D108BD9-81ED-4DB2-BD59-A6C34878D82A}">
                    <a16:rowId xmlns:a16="http://schemas.microsoft.com/office/drawing/2014/main" val="2467651102"/>
                  </a:ext>
                </a:extLst>
              </a:tr>
              <a:tr h="282158">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10.561</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454</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FS RECIP.CLAIMS COLL</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-3,243.00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-3,243.00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-3,243.00</a:t>
                      </a:r>
                    </a:p>
                  </a:txBody>
                  <a:tcPr marL="9181" marR="9181" marT="9181" marB="0" anchor="b">
                    <a:lnL>
                      <a:noFill/>
                    </a:lnL>
                    <a:lnR>
                      <a:noFill/>
                    </a:lnR>
                    <a:lnT>
                      <a:noFill/>
                    </a:lnT>
                    <a:lnB>
                      <a:noFill/>
                    </a:lnB>
                  </a:tcPr>
                </a:tc>
                <a:extLst>
                  <a:ext uri="{0D108BD9-81ED-4DB2-BD59-A6C34878D82A}">
                    <a16:rowId xmlns:a16="http://schemas.microsoft.com/office/drawing/2014/main" val="75459847"/>
                  </a:ext>
                </a:extLst>
              </a:tr>
              <a:tr h="282158">
                <a:tc>
                  <a:txBody>
                    <a:bodyPr/>
                    <a:lstStyle/>
                    <a:p>
                      <a:pPr algn="ctr" fontAlgn="b"/>
                      <a:r>
                        <a:rPr lang="en-US" sz="1400" b="0" i="0" u="none" strike="noStrike" dirty="0">
                          <a:solidFill>
                            <a:srgbClr val="000000"/>
                          </a:solidFill>
                          <a:effectLst/>
                          <a:latin typeface="Calibri" panose="020F0502020204030204" pitchFamily="34" charset="0"/>
                        </a:rPr>
                        <a:t>0</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10.561</a:t>
                      </a:r>
                    </a:p>
                  </a:txBody>
                  <a:tcPr marL="9181" marR="9181" marT="9181"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455</a:t>
                      </a: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FS INCENTIVE RETENT</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1,744.87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1,744.87</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1,744.87</a:t>
                      </a:r>
                    </a:p>
                  </a:txBody>
                  <a:tcPr marL="9181" marR="9181" marT="9181" marB="0" anchor="b">
                    <a:lnL>
                      <a:noFill/>
                    </a:lnL>
                    <a:lnR>
                      <a:noFill/>
                    </a:lnR>
                    <a:lnT>
                      <a:noFill/>
                    </a:lnT>
                    <a:lnB>
                      <a:noFill/>
                    </a:lnB>
                  </a:tcPr>
                </a:tc>
                <a:extLst>
                  <a:ext uri="{0D108BD9-81ED-4DB2-BD59-A6C34878D82A}">
                    <a16:rowId xmlns:a16="http://schemas.microsoft.com/office/drawing/2014/main" val="1606161588"/>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4265153324"/>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 TOTAL</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-321.74</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-212.39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-109.35</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1,629.64</a:t>
                      </a:r>
                    </a:p>
                  </a:txBody>
                  <a:tcPr marL="9181" marR="9181" marT="9181" marB="0" anchor="b">
                    <a:lnL>
                      <a:noFill/>
                    </a:lnL>
                    <a:lnR>
                      <a:noFill/>
                    </a:lnR>
                    <a:lnT>
                      <a:noFill/>
                    </a:lnT>
                    <a:lnB>
                      <a:noFill/>
                    </a:lnB>
                  </a:tcPr>
                </a:tc>
                <a:extLst>
                  <a:ext uri="{0D108BD9-81ED-4DB2-BD59-A6C34878D82A}">
                    <a16:rowId xmlns:a16="http://schemas.microsoft.com/office/drawing/2014/main" val="1499327894"/>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417800027"/>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GRAND TOTAL</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3,483,483.28</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1,758,769.30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61,377.85</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1,663,336.13</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1,821,989.18</a:t>
                      </a:r>
                    </a:p>
                  </a:txBody>
                  <a:tcPr marL="9181" marR="9181" marT="9181" marB="0" anchor="b">
                    <a:lnL>
                      <a:noFill/>
                    </a:lnL>
                    <a:lnR>
                      <a:noFill/>
                    </a:lnR>
                    <a:lnT>
                      <a:noFill/>
                    </a:lnT>
                    <a:lnB>
                      <a:noFill/>
                    </a:lnB>
                  </a:tcPr>
                </a:tc>
                <a:extLst>
                  <a:ext uri="{0D108BD9-81ED-4DB2-BD59-A6C34878D82A}">
                    <a16:rowId xmlns:a16="http://schemas.microsoft.com/office/drawing/2014/main" val="1781532831"/>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828415628"/>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100.00%</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50.49%</a:t>
                      </a:r>
                    </a:p>
                  </a:txBody>
                  <a:tcPr marL="9181" marR="9181" marT="9181"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1.76%</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47.75%</a:t>
                      </a: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3432567661"/>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1873889794"/>
                  </a:ext>
                </a:extLst>
              </a:tr>
              <a:tr h="535844">
                <a:tc gridSpan="10">
                  <a:txBody>
                    <a:bodyPr/>
                    <a:lstStyle/>
                    <a:p>
                      <a:pPr algn="ctr" fontAlgn="b"/>
                      <a:r>
                        <a:rPr lang="en-US" sz="1600" b="0" i="0" u="none" strike="noStrike" dirty="0">
                          <a:solidFill>
                            <a:srgbClr val="000000"/>
                          </a:solidFill>
                          <a:effectLst/>
                          <a:latin typeface="Calibri" panose="020F0502020204030204" pitchFamily="34" charset="0"/>
                        </a:rPr>
                        <a:t>*THESE ARE MEMO FIGURES AND THEY ARE NOT INCLUDED IN THE SUB TOTAL FIGURE OR THE GRAND TOTAL</a:t>
                      </a:r>
                    </a:p>
                  </a:txBody>
                  <a:tcPr marL="9181" marR="9181" marT="9181" marB="0" anchor="b">
                    <a:lnL>
                      <a:noFill/>
                    </a:lnL>
                    <a:lnR>
                      <a:noFill/>
                    </a:lnR>
                    <a:lnT>
                      <a:noFill/>
                    </a:lnT>
                    <a:lnB>
                      <a:noFill/>
                    </a:lnB>
                  </a:tcPr>
                </a:tc>
                <a:tc hMerge="1">
                  <a:txBody>
                    <a:bodyPr/>
                    <a:lstStyle/>
                    <a:p>
                      <a:pPr algn="ctr" fontAlgn="b"/>
                      <a:r>
                        <a:rPr lang="en-US" sz="1400" b="0" i="0" u="none" strike="noStrike" dirty="0">
                          <a:solidFill>
                            <a:srgbClr val="000000"/>
                          </a:solidFill>
                          <a:effectLst/>
                          <a:latin typeface="Calibri" panose="020F0502020204030204" pitchFamily="34" charset="0"/>
                        </a:rPr>
                        <a:t>*THESE ARE MEMO FIGURES AND THEY ARE NOT INCLUDED IN THE SUB TOTAL FIGURE OR THE GRAND TOTAL</a:t>
                      </a:r>
                    </a:p>
                  </a:txBody>
                  <a:tcPr marL="9181" marR="9181" marT="918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1106477119"/>
                  </a:ext>
                </a:extLst>
              </a:tr>
              <a:tr h="282158">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181" marR="9181" marT="9181" marB="0" anchor="b">
                    <a:lnL>
                      <a:noFill/>
                    </a:lnL>
                    <a:lnR>
                      <a:noFill/>
                    </a:lnR>
                    <a:lnT>
                      <a:noFill/>
                    </a:lnT>
                    <a:lnB>
                      <a:noFill/>
                    </a:lnB>
                  </a:tcPr>
                </a:tc>
                <a:extLst>
                  <a:ext uri="{0D108BD9-81ED-4DB2-BD59-A6C34878D82A}">
                    <a16:rowId xmlns:a16="http://schemas.microsoft.com/office/drawing/2014/main" val="2964751980"/>
                  </a:ext>
                </a:extLst>
              </a:tr>
            </a:tbl>
          </a:graphicData>
        </a:graphic>
      </p:graphicFrame>
      <p:sp>
        <p:nvSpPr>
          <p:cNvPr id="6" name="Title 1">
            <a:extLst>
              <a:ext uri="{FF2B5EF4-FFF2-40B4-BE49-F238E27FC236}">
                <a16:creationId xmlns:a16="http://schemas.microsoft.com/office/drawing/2014/main" id="{793140F6-0FA8-46E3-9693-68E7EE7766B8}"/>
              </a:ext>
            </a:extLst>
          </p:cNvPr>
          <p:cNvSpPr>
            <a:spLocks noGrp="1"/>
          </p:cNvSpPr>
          <p:nvPr>
            <p:ph type="title"/>
          </p:nvPr>
        </p:nvSpPr>
        <p:spPr>
          <a:xfrm>
            <a:off x="838200" y="365125"/>
            <a:ext cx="10515600" cy="1325563"/>
          </a:xfrm>
        </p:spPr>
        <p:txBody>
          <a:bodyPr/>
          <a:lstStyle/>
          <a:p>
            <a:r>
              <a:rPr lang="en-US" b="1" i="1" dirty="0">
                <a:solidFill>
                  <a:srgbClr val="536EB0"/>
                </a:solidFill>
              </a:rPr>
              <a:t>337 Report continued</a:t>
            </a:r>
          </a:p>
        </p:txBody>
      </p:sp>
      <p:pic>
        <p:nvPicPr>
          <p:cNvPr id="7" name="Picture 6">
            <a:extLst>
              <a:ext uri="{FF2B5EF4-FFF2-40B4-BE49-F238E27FC236}">
                <a16:creationId xmlns:a16="http://schemas.microsoft.com/office/drawing/2014/main" id="{C96957B7-6302-4D96-B249-0825EC2ED829}"/>
              </a:ext>
            </a:extLst>
          </p:cNvPr>
          <p:cNvPicPr>
            <a:picLocks noChangeAspect="1"/>
          </p:cNvPicPr>
          <p:nvPr/>
        </p:nvPicPr>
        <p:blipFill>
          <a:blip r:embed="rId3"/>
          <a:stretch>
            <a:fillRect/>
          </a:stretch>
        </p:blipFill>
        <p:spPr>
          <a:xfrm>
            <a:off x="657406" y="1887763"/>
            <a:ext cx="11091505" cy="674815"/>
          </a:xfrm>
          <a:prstGeom prst="rect">
            <a:avLst/>
          </a:prstGeom>
        </p:spPr>
      </p:pic>
    </p:spTree>
    <p:extLst>
      <p:ext uri="{BB962C8B-B14F-4D97-AF65-F5344CB8AC3E}">
        <p14:creationId xmlns:p14="http://schemas.microsoft.com/office/powerpoint/2010/main" val="186278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978BD55-A707-4186-AED6-29E1E4827AA7}"/>
              </a:ext>
            </a:extLst>
          </p:cNvPr>
          <p:cNvSpPr txBox="1"/>
          <p:nvPr/>
        </p:nvSpPr>
        <p:spPr>
          <a:xfrm>
            <a:off x="4922975" y="1956944"/>
            <a:ext cx="6166803" cy="1754326"/>
          </a:xfrm>
          <a:prstGeom prst="rect">
            <a:avLst/>
          </a:prstGeom>
          <a:noFill/>
        </p:spPr>
        <p:txBody>
          <a:bodyPr wrap="square" rtlCol="0">
            <a:spAutoFit/>
          </a:bodyPr>
          <a:lstStyle/>
          <a:p>
            <a:pPr algn="ctr"/>
            <a:r>
              <a:rPr lang="en-US" sz="3600" b="1" dirty="0">
                <a:solidFill>
                  <a:srgbClr val="595959"/>
                </a:solidFill>
              </a:rPr>
              <a:t>Find app codes</a:t>
            </a:r>
          </a:p>
          <a:p>
            <a:pPr algn="ctr"/>
            <a:r>
              <a:rPr lang="en-US" sz="3600" b="1" dirty="0">
                <a:solidFill>
                  <a:srgbClr val="595959"/>
                </a:solidFill>
              </a:rPr>
              <a:t>050, 088, and 471 on</a:t>
            </a:r>
          </a:p>
          <a:p>
            <a:pPr algn="ctr"/>
            <a:r>
              <a:rPr lang="en-US" sz="3600" b="1" dirty="0">
                <a:solidFill>
                  <a:srgbClr val="595959"/>
                </a:solidFill>
              </a:rPr>
              <a:t>YOUR COUNTY’s XS337 Report</a:t>
            </a:r>
          </a:p>
        </p:txBody>
      </p:sp>
      <p:pic>
        <p:nvPicPr>
          <p:cNvPr id="6" name="Picture 5" descr="A yellow rectangle with a black background&#10;&#10;Description automatically generated with low confidence">
            <a:extLst>
              <a:ext uri="{FF2B5EF4-FFF2-40B4-BE49-F238E27FC236}">
                <a16:creationId xmlns:a16="http://schemas.microsoft.com/office/drawing/2014/main" id="{948F4AA9-5732-41EE-9E9F-8F2686F75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30" y="1013942"/>
            <a:ext cx="3640331" cy="3640331"/>
          </a:xfrm>
          <a:prstGeom prst="rect">
            <a:avLst/>
          </a:prstGeom>
        </p:spPr>
      </p:pic>
      <p:sp>
        <p:nvSpPr>
          <p:cNvPr id="11" name="TextBox 10">
            <a:extLst>
              <a:ext uri="{FF2B5EF4-FFF2-40B4-BE49-F238E27FC236}">
                <a16:creationId xmlns:a16="http://schemas.microsoft.com/office/drawing/2014/main" id="{97B9451E-5673-4989-93C9-73ED5565A445}"/>
              </a:ext>
            </a:extLst>
          </p:cNvPr>
          <p:cNvSpPr txBox="1"/>
          <p:nvPr/>
        </p:nvSpPr>
        <p:spPr>
          <a:xfrm>
            <a:off x="1030472" y="1864611"/>
            <a:ext cx="3993246" cy="1938992"/>
          </a:xfrm>
          <a:prstGeom prst="rect">
            <a:avLst/>
          </a:prstGeom>
          <a:noFill/>
        </p:spPr>
        <p:txBody>
          <a:bodyPr wrap="square" rtlCol="0">
            <a:spAutoFit/>
          </a:bodyPr>
          <a:lstStyle/>
          <a:p>
            <a:pPr algn="ctr"/>
            <a:r>
              <a:rPr lang="en-US" sz="6000" b="1" dirty="0">
                <a:solidFill>
                  <a:srgbClr val="42588E"/>
                </a:solidFill>
              </a:rPr>
              <a:t>LET’S PRACTICE</a:t>
            </a:r>
          </a:p>
        </p:txBody>
      </p:sp>
      <p:sp>
        <p:nvSpPr>
          <p:cNvPr id="13" name="TextBox 12">
            <a:extLst>
              <a:ext uri="{FF2B5EF4-FFF2-40B4-BE49-F238E27FC236}">
                <a16:creationId xmlns:a16="http://schemas.microsoft.com/office/drawing/2014/main" id="{C13A48F2-2D4F-4D8F-8694-D1925CF37E44}"/>
              </a:ext>
            </a:extLst>
          </p:cNvPr>
          <p:cNvSpPr txBox="1"/>
          <p:nvPr/>
        </p:nvSpPr>
        <p:spPr>
          <a:xfrm>
            <a:off x="873045" y="5291999"/>
            <a:ext cx="10445910" cy="584775"/>
          </a:xfrm>
          <a:prstGeom prst="rect">
            <a:avLst/>
          </a:prstGeom>
          <a:noFill/>
        </p:spPr>
        <p:txBody>
          <a:bodyPr wrap="square" rtlCol="0">
            <a:spAutoFit/>
          </a:bodyPr>
          <a:lstStyle/>
          <a:p>
            <a:pPr algn="ctr"/>
            <a:r>
              <a:rPr lang="en-US" sz="3200" b="1" dirty="0">
                <a:solidFill>
                  <a:srgbClr val="536EB0"/>
                </a:solidFill>
              </a:rPr>
              <a:t>Total the federal share of app codes 050 and 088 only.</a:t>
            </a:r>
          </a:p>
        </p:txBody>
      </p:sp>
    </p:spTree>
    <p:extLst>
      <p:ext uri="{BB962C8B-B14F-4D97-AF65-F5344CB8AC3E}">
        <p14:creationId xmlns:p14="http://schemas.microsoft.com/office/powerpoint/2010/main" val="355691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B9451E-5673-4989-93C9-73ED5565A445}"/>
              </a:ext>
            </a:extLst>
          </p:cNvPr>
          <p:cNvSpPr txBox="1"/>
          <p:nvPr/>
        </p:nvSpPr>
        <p:spPr>
          <a:xfrm>
            <a:off x="1921373" y="2531202"/>
            <a:ext cx="8458200" cy="1569660"/>
          </a:xfrm>
          <a:prstGeom prst="rect">
            <a:avLst/>
          </a:prstGeom>
          <a:noFill/>
        </p:spPr>
        <p:txBody>
          <a:bodyPr wrap="square" rtlCol="0">
            <a:spAutoFit/>
          </a:bodyPr>
          <a:lstStyle/>
          <a:p>
            <a:pPr algn="ctr"/>
            <a:r>
              <a:rPr lang="en-US" sz="9600" b="1" dirty="0">
                <a:solidFill>
                  <a:srgbClr val="42588E"/>
                </a:solidFill>
              </a:rPr>
              <a:t>XS411 REPORT</a:t>
            </a:r>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4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36D3-2255-4E1F-A9C4-57E82B97B6FC}"/>
              </a:ext>
            </a:extLst>
          </p:cNvPr>
          <p:cNvSpPr>
            <a:spLocks noGrp="1"/>
          </p:cNvSpPr>
          <p:nvPr>
            <p:ph type="title"/>
          </p:nvPr>
        </p:nvSpPr>
        <p:spPr/>
        <p:txBody>
          <a:bodyPr/>
          <a:lstStyle/>
          <a:p>
            <a:r>
              <a:rPr lang="en-US" b="1" dirty="0">
                <a:solidFill>
                  <a:srgbClr val="536EB0"/>
                </a:solidFill>
              </a:rPr>
              <a:t>411 Report – Funding at a Glance</a:t>
            </a:r>
          </a:p>
        </p:txBody>
      </p:sp>
      <p:sp>
        <p:nvSpPr>
          <p:cNvPr id="3" name="Content Placeholder 2">
            <a:extLst>
              <a:ext uri="{FF2B5EF4-FFF2-40B4-BE49-F238E27FC236}">
                <a16:creationId xmlns:a16="http://schemas.microsoft.com/office/drawing/2014/main" id="{4A996BC2-6414-485C-BC68-DFFD9F34E464}"/>
              </a:ext>
            </a:extLst>
          </p:cNvPr>
          <p:cNvSpPr>
            <a:spLocks noGrp="1"/>
          </p:cNvSpPr>
          <p:nvPr>
            <p:ph idx="1"/>
          </p:nvPr>
        </p:nvSpPr>
        <p:spPr>
          <a:xfrm>
            <a:off x="838200" y="1761941"/>
            <a:ext cx="10515600" cy="4730934"/>
          </a:xfrm>
        </p:spPr>
        <p:txBody>
          <a:bodyPr>
            <a:normAutofit lnSpcReduction="10000"/>
          </a:bodyPr>
          <a:lstStyle/>
          <a:p>
            <a:pPr>
              <a:buClr>
                <a:srgbClr val="536EB0"/>
              </a:buClr>
            </a:pPr>
            <a:r>
              <a:rPr lang="en-US" sz="2600" dirty="0">
                <a:solidFill>
                  <a:srgbClr val="595959"/>
                </a:solidFill>
              </a:rPr>
              <a:t>Monthly report that can be pulled along with other reports in NCXCloud. Titled: </a:t>
            </a:r>
            <a:r>
              <a:rPr lang="en-US" sz="2600" dirty="0"/>
              <a:t> </a:t>
            </a:r>
            <a:r>
              <a:rPr lang="en-US" sz="2600" b="1" dirty="0">
                <a:solidFill>
                  <a:srgbClr val="536EB0"/>
                </a:solidFill>
              </a:rPr>
              <a:t>DHRWCA WCA410 XS411C CTY MTH ALL </a:t>
            </a:r>
          </a:p>
          <a:p>
            <a:pPr marL="233363" indent="0">
              <a:spcBef>
                <a:spcPts val="0"/>
              </a:spcBef>
              <a:buClr>
                <a:srgbClr val="536EB0"/>
              </a:buClr>
              <a:buNone/>
            </a:pPr>
            <a:r>
              <a:rPr lang="en-US" sz="2400" i="1" dirty="0">
                <a:solidFill>
                  <a:srgbClr val="536EB0"/>
                </a:solidFill>
              </a:rPr>
              <a:t>(Note:  Stand-alone CSS does not have a State XS411 report.  All child support funding is 66% federal and 34% county…there is no capped funding in child support.)</a:t>
            </a:r>
            <a:endParaRPr lang="en-US" sz="2400" b="1" dirty="0">
              <a:solidFill>
                <a:srgbClr val="536EB0"/>
              </a:solidFill>
            </a:endParaRPr>
          </a:p>
          <a:p>
            <a:pPr>
              <a:buClr>
                <a:srgbClr val="536EB0"/>
              </a:buClr>
            </a:pPr>
            <a:r>
              <a:rPr lang="en-US" sz="2600" dirty="0">
                <a:solidFill>
                  <a:srgbClr val="595959"/>
                </a:solidFill>
              </a:rPr>
              <a:t>Shows all capped funding sources submitted by 1571</a:t>
            </a:r>
          </a:p>
          <a:p>
            <a:pPr>
              <a:buClr>
                <a:srgbClr val="536EB0"/>
              </a:buClr>
            </a:pPr>
            <a:r>
              <a:rPr lang="en-US" sz="2600" dirty="0">
                <a:solidFill>
                  <a:srgbClr val="595959"/>
                </a:solidFill>
              </a:rPr>
              <a:t>In order of the month submitted (July is for June expenses)</a:t>
            </a:r>
          </a:p>
          <a:p>
            <a:pPr>
              <a:buClr>
                <a:srgbClr val="536EB0"/>
              </a:buClr>
            </a:pPr>
            <a:r>
              <a:rPr lang="en-US" sz="2600" dirty="0">
                <a:solidFill>
                  <a:srgbClr val="595959"/>
                </a:solidFill>
              </a:rPr>
              <a:t>Report grows monthly to show full state year – (June 1 – May 30)</a:t>
            </a:r>
          </a:p>
          <a:p>
            <a:pPr>
              <a:buClr>
                <a:srgbClr val="536EB0"/>
              </a:buClr>
            </a:pPr>
            <a:r>
              <a:rPr lang="en-US" sz="2600" dirty="0">
                <a:solidFill>
                  <a:srgbClr val="595959"/>
                </a:solidFill>
              </a:rPr>
              <a:t>Great tool to use when talking with the agency to ensure maximization of  funding</a:t>
            </a:r>
          </a:p>
          <a:p>
            <a:pPr>
              <a:buClr>
                <a:srgbClr val="536EB0"/>
              </a:buClr>
            </a:pPr>
            <a:r>
              <a:rPr lang="en-US" sz="2600" dirty="0">
                <a:solidFill>
                  <a:srgbClr val="595959"/>
                </a:solidFill>
              </a:rPr>
              <a:t>Does not track county MOE situation</a:t>
            </a:r>
          </a:p>
          <a:p>
            <a:pPr>
              <a:buClr>
                <a:srgbClr val="536EB0"/>
              </a:buClr>
            </a:pPr>
            <a:r>
              <a:rPr lang="en-US" sz="2600" dirty="0">
                <a:solidFill>
                  <a:srgbClr val="595959"/>
                </a:solidFill>
              </a:rPr>
              <a:t>Does not show how much money was not reimbursed to the county</a:t>
            </a:r>
          </a:p>
        </p:txBody>
      </p:sp>
    </p:spTree>
    <p:extLst>
      <p:ext uri="{BB962C8B-B14F-4D97-AF65-F5344CB8AC3E}">
        <p14:creationId xmlns:p14="http://schemas.microsoft.com/office/powerpoint/2010/main" val="387727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F197-6E36-4331-9F1B-C71C53AA157D}"/>
              </a:ext>
            </a:extLst>
          </p:cNvPr>
          <p:cNvSpPr>
            <a:spLocks noGrp="1"/>
          </p:cNvSpPr>
          <p:nvPr>
            <p:ph type="title"/>
          </p:nvPr>
        </p:nvSpPr>
        <p:spPr/>
        <p:txBody>
          <a:bodyPr/>
          <a:lstStyle/>
          <a:p>
            <a:r>
              <a:rPr lang="en-US" b="1" dirty="0">
                <a:solidFill>
                  <a:srgbClr val="536EB0"/>
                </a:solidFill>
              </a:rPr>
              <a:t>XS335 REPORT</a:t>
            </a:r>
          </a:p>
        </p:txBody>
      </p:sp>
      <p:sp>
        <p:nvSpPr>
          <p:cNvPr id="3" name="Content Placeholder 2">
            <a:extLst>
              <a:ext uri="{FF2B5EF4-FFF2-40B4-BE49-F238E27FC236}">
                <a16:creationId xmlns:a16="http://schemas.microsoft.com/office/drawing/2014/main" id="{2454B391-AE16-4C7D-88DC-46D0BF6C526A}"/>
              </a:ext>
            </a:extLst>
          </p:cNvPr>
          <p:cNvSpPr>
            <a:spLocks noGrp="1"/>
          </p:cNvSpPr>
          <p:nvPr>
            <p:ph idx="1"/>
          </p:nvPr>
        </p:nvSpPr>
        <p:spPr>
          <a:xfrm>
            <a:off x="838200" y="1546453"/>
            <a:ext cx="10515600" cy="5203251"/>
          </a:xfrm>
        </p:spPr>
        <p:txBody>
          <a:bodyPr>
            <a:normAutofit fontScale="85000" lnSpcReduction="20000"/>
          </a:bodyPr>
          <a:lstStyle/>
          <a:p>
            <a:pPr>
              <a:lnSpc>
                <a:spcPct val="100000"/>
              </a:lnSpc>
              <a:buClr>
                <a:srgbClr val="536EB0"/>
              </a:buClr>
            </a:pPr>
            <a:r>
              <a:rPr lang="en-US" sz="3100" dirty="0">
                <a:solidFill>
                  <a:srgbClr val="595959"/>
                </a:solidFill>
              </a:rPr>
              <a:t>This report can be pulled monthly.  It is found in NCXCloud.  	</a:t>
            </a:r>
          </a:p>
          <a:p>
            <a:pPr marL="509588" indent="-280988">
              <a:lnSpc>
                <a:spcPct val="100000"/>
              </a:lnSpc>
              <a:buClr>
                <a:srgbClr val="536EB0"/>
              </a:buClr>
              <a:buFont typeface="Courier New" panose="02070309020205020404" pitchFamily="49" charset="0"/>
              <a:buChar char="o"/>
            </a:pPr>
            <a:r>
              <a:rPr lang="en-US" sz="3100" dirty="0">
                <a:solidFill>
                  <a:srgbClr val="595959"/>
                </a:solidFill>
              </a:rPr>
              <a:t>DSS Report Titled: </a:t>
            </a:r>
            <a:r>
              <a:rPr lang="pl-PL" sz="3100" b="1" dirty="0">
                <a:solidFill>
                  <a:srgbClr val="536EB0"/>
                </a:solidFill>
              </a:rPr>
              <a:t>DHRWCA WCA335 XS335 REM. CO. WEL </a:t>
            </a:r>
            <a:endParaRPr lang="en-US" sz="3100" b="1" dirty="0">
              <a:solidFill>
                <a:srgbClr val="536EB0"/>
              </a:solidFill>
            </a:endParaRPr>
          </a:p>
          <a:p>
            <a:pPr marL="509588" indent="-280988">
              <a:lnSpc>
                <a:spcPct val="100000"/>
              </a:lnSpc>
              <a:buClr>
                <a:srgbClr val="536EB0"/>
              </a:buClr>
              <a:buFont typeface="Courier New" panose="02070309020205020404" pitchFamily="49" charset="0"/>
              <a:buChar char="o"/>
            </a:pPr>
            <a:r>
              <a:rPr lang="en-US" sz="3100" dirty="0">
                <a:solidFill>
                  <a:srgbClr val="595959"/>
                </a:solidFill>
              </a:rPr>
              <a:t>Stand-alone CSS Report Titled: </a:t>
            </a:r>
            <a:r>
              <a:rPr lang="pl-PL" sz="3100" b="1" dirty="0">
                <a:solidFill>
                  <a:srgbClr val="536EB0"/>
                </a:solidFill>
              </a:rPr>
              <a:t>DHRWCA WCA334 XS335 REM CO. WEL. </a:t>
            </a:r>
            <a:r>
              <a:rPr lang="en-US" sz="3100" b="1" dirty="0">
                <a:solidFill>
                  <a:srgbClr val="536EB0"/>
                </a:solidFill>
              </a:rPr>
              <a:t> </a:t>
            </a:r>
            <a:r>
              <a:rPr lang="en-US" sz="2600" i="1" dirty="0">
                <a:solidFill>
                  <a:srgbClr val="536EB0"/>
                </a:solidFill>
              </a:rPr>
              <a:t>(Note:  Stand-alone CSS XS335 information </a:t>
            </a:r>
            <a:r>
              <a:rPr lang="en-US" sz="2600" i="1" u="sng" dirty="0">
                <a:solidFill>
                  <a:srgbClr val="536EB0"/>
                </a:solidFill>
              </a:rPr>
              <a:t>will not </a:t>
            </a:r>
            <a:r>
              <a:rPr lang="en-US" sz="2600" i="1" dirty="0">
                <a:solidFill>
                  <a:srgbClr val="536EB0"/>
                </a:solidFill>
              </a:rPr>
              <a:t>display on the DSS report.)</a:t>
            </a:r>
            <a:endParaRPr lang="en-US" sz="2600" b="1" i="1" dirty="0">
              <a:solidFill>
                <a:srgbClr val="536EB0"/>
              </a:solidFill>
            </a:endParaRPr>
          </a:p>
          <a:p>
            <a:pPr>
              <a:lnSpc>
                <a:spcPct val="100000"/>
              </a:lnSpc>
              <a:buClr>
                <a:srgbClr val="536EB0"/>
              </a:buClr>
            </a:pPr>
            <a:r>
              <a:rPr lang="en-US" sz="3100" dirty="0">
                <a:solidFill>
                  <a:srgbClr val="595959"/>
                </a:solidFill>
              </a:rPr>
              <a:t>The XS325 totals from the 4</a:t>
            </a:r>
            <a:r>
              <a:rPr lang="en-US" sz="3100" baseline="30000" dirty="0">
                <a:solidFill>
                  <a:srgbClr val="595959"/>
                </a:solidFill>
              </a:rPr>
              <a:t>th</a:t>
            </a:r>
            <a:r>
              <a:rPr lang="en-US" sz="3100" dirty="0">
                <a:solidFill>
                  <a:srgbClr val="595959"/>
                </a:solidFill>
              </a:rPr>
              <a:t> (last) version/pass are the totals that you see on the XS335 report in the Total expenditure column. </a:t>
            </a:r>
          </a:p>
          <a:p>
            <a:pPr marL="519113" indent="0">
              <a:lnSpc>
                <a:spcPct val="100000"/>
              </a:lnSpc>
              <a:spcBef>
                <a:spcPts val="0"/>
              </a:spcBef>
              <a:buClr>
                <a:srgbClr val="536EB0"/>
              </a:buClr>
              <a:buNone/>
            </a:pPr>
            <a:r>
              <a:rPr lang="en-US" sz="2600" i="1" dirty="0">
                <a:solidFill>
                  <a:srgbClr val="536EB0"/>
                </a:solidFill>
              </a:rPr>
              <a:t>(Note:  Stand-alone CSS XS325 information </a:t>
            </a:r>
            <a:r>
              <a:rPr lang="en-US" sz="2600" i="1" u="sng" dirty="0">
                <a:solidFill>
                  <a:srgbClr val="536EB0"/>
                </a:solidFill>
              </a:rPr>
              <a:t>will not </a:t>
            </a:r>
            <a:r>
              <a:rPr lang="en-US" sz="2600" i="1" dirty="0">
                <a:solidFill>
                  <a:srgbClr val="536EB0"/>
                </a:solidFill>
              </a:rPr>
              <a:t>display on the DSS report.)</a:t>
            </a:r>
            <a:endParaRPr lang="en-US" sz="2600" dirty="0">
              <a:solidFill>
                <a:srgbClr val="595959"/>
              </a:solidFill>
            </a:endParaRPr>
          </a:p>
          <a:p>
            <a:pPr>
              <a:lnSpc>
                <a:spcPct val="100000"/>
              </a:lnSpc>
              <a:buClr>
                <a:srgbClr val="536EB0"/>
              </a:buClr>
            </a:pPr>
            <a:r>
              <a:rPr lang="en-US" sz="3100" dirty="0">
                <a:solidFill>
                  <a:srgbClr val="595959"/>
                </a:solidFill>
              </a:rPr>
              <a:t>The XS335 report is by App code order.</a:t>
            </a:r>
          </a:p>
          <a:p>
            <a:pPr>
              <a:lnSpc>
                <a:spcPct val="100000"/>
              </a:lnSpc>
              <a:buClr>
                <a:srgbClr val="536EB0"/>
              </a:buClr>
            </a:pPr>
            <a:r>
              <a:rPr lang="en-US" sz="3100" dirty="0">
                <a:solidFill>
                  <a:srgbClr val="595959"/>
                </a:solidFill>
              </a:rPr>
              <a:t>This report will give you percentages of reimbursement – Federal, State and shows your county share.</a:t>
            </a:r>
          </a:p>
          <a:p>
            <a:pPr>
              <a:lnSpc>
                <a:spcPct val="100000"/>
              </a:lnSpc>
              <a:buClr>
                <a:srgbClr val="536EB0"/>
              </a:buClr>
            </a:pPr>
            <a:r>
              <a:rPr lang="en-US" sz="3100" dirty="0">
                <a:solidFill>
                  <a:srgbClr val="595959"/>
                </a:solidFill>
              </a:rPr>
              <a:t>It shows the CFDA (Catalog of Federal Domestic Assistance) number for each fund.</a:t>
            </a:r>
          </a:p>
          <a:p>
            <a:pPr>
              <a:lnSpc>
                <a:spcPct val="100000"/>
              </a:lnSpc>
              <a:buClr>
                <a:srgbClr val="536EB0"/>
              </a:buClr>
            </a:pPr>
            <a:r>
              <a:rPr lang="en-US" sz="3100" dirty="0">
                <a:solidFill>
                  <a:srgbClr val="595959"/>
                </a:solidFill>
              </a:rPr>
              <a:t>Part IVs show on this report – 1</a:t>
            </a:r>
            <a:r>
              <a:rPr lang="en-US" sz="3100" baseline="30000" dirty="0">
                <a:solidFill>
                  <a:srgbClr val="595959"/>
                </a:solidFill>
              </a:rPr>
              <a:t>st</a:t>
            </a:r>
            <a:r>
              <a:rPr lang="en-US" sz="3100" dirty="0">
                <a:solidFill>
                  <a:srgbClr val="595959"/>
                </a:solidFill>
              </a:rPr>
              <a:t> time – as noted by an asterisk (*)</a:t>
            </a:r>
          </a:p>
          <a:p>
            <a:endParaRPr lang="en-US" dirty="0"/>
          </a:p>
        </p:txBody>
      </p:sp>
    </p:spTree>
    <p:extLst>
      <p:ext uri="{BB962C8B-B14F-4D97-AF65-F5344CB8AC3E}">
        <p14:creationId xmlns:p14="http://schemas.microsoft.com/office/powerpoint/2010/main" val="3860467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5149-D37D-4EA0-87A0-E7809ADF5C94}"/>
              </a:ext>
            </a:extLst>
          </p:cNvPr>
          <p:cNvSpPr>
            <a:spLocks noGrp="1"/>
          </p:cNvSpPr>
          <p:nvPr>
            <p:ph type="title"/>
          </p:nvPr>
        </p:nvSpPr>
        <p:spPr>
          <a:xfrm>
            <a:off x="838200" y="109933"/>
            <a:ext cx="10515600" cy="1260475"/>
          </a:xfrm>
        </p:spPr>
        <p:txBody>
          <a:bodyPr/>
          <a:lstStyle/>
          <a:p>
            <a:pPr algn="ctr"/>
            <a:r>
              <a:rPr lang="en-US" b="1" dirty="0">
                <a:solidFill>
                  <a:srgbClr val="536EB0"/>
                </a:solidFill>
              </a:rPr>
              <a:t>411 REPORT – OFFICIAL FORMAT</a:t>
            </a:r>
          </a:p>
        </p:txBody>
      </p:sp>
      <p:pic>
        <p:nvPicPr>
          <p:cNvPr id="6" name="Content Placeholder 5">
            <a:extLst>
              <a:ext uri="{FF2B5EF4-FFF2-40B4-BE49-F238E27FC236}">
                <a16:creationId xmlns:a16="http://schemas.microsoft.com/office/drawing/2014/main" id="{BCB12865-6D44-4434-BAF1-DA0AEF2A8156}"/>
              </a:ext>
            </a:extLst>
          </p:cNvPr>
          <p:cNvPicPr>
            <a:picLocks noGrp="1" noChangeAspect="1"/>
          </p:cNvPicPr>
          <p:nvPr>
            <p:ph idx="1"/>
          </p:nvPr>
        </p:nvPicPr>
        <p:blipFill>
          <a:blip r:embed="rId3"/>
          <a:stretch>
            <a:fillRect/>
          </a:stretch>
        </p:blipFill>
        <p:spPr>
          <a:xfrm>
            <a:off x="557955" y="1127052"/>
            <a:ext cx="11288750" cy="5730948"/>
          </a:xfrm>
          <a:prstGeom prst="rect">
            <a:avLst/>
          </a:prstGeom>
        </p:spPr>
      </p:pic>
    </p:spTree>
    <p:extLst>
      <p:ext uri="{BB962C8B-B14F-4D97-AF65-F5344CB8AC3E}">
        <p14:creationId xmlns:p14="http://schemas.microsoft.com/office/powerpoint/2010/main" val="284683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7ACF-FE0B-49DA-9078-B0F271DFAE70}"/>
              </a:ext>
            </a:extLst>
          </p:cNvPr>
          <p:cNvSpPr>
            <a:spLocks noGrp="1"/>
          </p:cNvSpPr>
          <p:nvPr>
            <p:ph type="title"/>
          </p:nvPr>
        </p:nvSpPr>
        <p:spPr/>
        <p:txBody>
          <a:bodyPr/>
          <a:lstStyle/>
          <a:p>
            <a:r>
              <a:rPr lang="en-US" b="1" dirty="0">
                <a:solidFill>
                  <a:srgbClr val="536EB0"/>
                </a:solidFill>
              </a:rPr>
              <a:t>411 REPORT… A CLOSER LOOK - Header </a:t>
            </a:r>
          </a:p>
        </p:txBody>
      </p:sp>
      <p:graphicFrame>
        <p:nvGraphicFramePr>
          <p:cNvPr id="4" name="Content Placeholder 3">
            <a:extLst>
              <a:ext uri="{FF2B5EF4-FFF2-40B4-BE49-F238E27FC236}">
                <a16:creationId xmlns:a16="http://schemas.microsoft.com/office/drawing/2014/main" id="{0657D6B8-AF6E-4F3E-B632-092B06523FC8}"/>
              </a:ext>
            </a:extLst>
          </p:cNvPr>
          <p:cNvGraphicFramePr>
            <a:graphicFrameLocks noGrp="1"/>
          </p:cNvGraphicFramePr>
          <p:nvPr>
            <p:ph idx="1"/>
            <p:extLst>
              <p:ext uri="{D42A27DB-BD31-4B8C-83A1-F6EECF244321}">
                <p14:modId xmlns:p14="http://schemas.microsoft.com/office/powerpoint/2010/main" val="718311325"/>
              </p:ext>
            </p:extLst>
          </p:nvPr>
        </p:nvGraphicFramePr>
        <p:xfrm>
          <a:off x="838200" y="2705100"/>
          <a:ext cx="10515600" cy="2154575"/>
        </p:xfrm>
        <a:graphic>
          <a:graphicData uri="http://schemas.openxmlformats.org/drawingml/2006/table">
            <a:tbl>
              <a:tblPr/>
              <a:tblGrid>
                <a:gridCol w="1325362">
                  <a:extLst>
                    <a:ext uri="{9D8B030D-6E8A-4147-A177-3AD203B41FA5}">
                      <a16:colId xmlns:a16="http://schemas.microsoft.com/office/drawing/2014/main" val="3104133495"/>
                    </a:ext>
                  </a:extLst>
                </a:gridCol>
                <a:gridCol w="285707">
                  <a:extLst>
                    <a:ext uri="{9D8B030D-6E8A-4147-A177-3AD203B41FA5}">
                      <a16:colId xmlns:a16="http://schemas.microsoft.com/office/drawing/2014/main" val="2459212010"/>
                    </a:ext>
                  </a:extLst>
                </a:gridCol>
                <a:gridCol w="761885">
                  <a:extLst>
                    <a:ext uri="{9D8B030D-6E8A-4147-A177-3AD203B41FA5}">
                      <a16:colId xmlns:a16="http://schemas.microsoft.com/office/drawing/2014/main" val="992802900"/>
                    </a:ext>
                  </a:extLst>
                </a:gridCol>
                <a:gridCol w="642840">
                  <a:extLst>
                    <a:ext uri="{9D8B030D-6E8A-4147-A177-3AD203B41FA5}">
                      <a16:colId xmlns:a16="http://schemas.microsoft.com/office/drawing/2014/main" val="1880029994"/>
                    </a:ext>
                  </a:extLst>
                </a:gridCol>
                <a:gridCol w="277771">
                  <a:extLst>
                    <a:ext uri="{9D8B030D-6E8A-4147-A177-3AD203B41FA5}">
                      <a16:colId xmlns:a16="http://schemas.microsoft.com/office/drawing/2014/main" val="3024274062"/>
                    </a:ext>
                  </a:extLst>
                </a:gridCol>
                <a:gridCol w="698395">
                  <a:extLst>
                    <a:ext uri="{9D8B030D-6E8A-4147-A177-3AD203B41FA5}">
                      <a16:colId xmlns:a16="http://schemas.microsoft.com/office/drawing/2014/main" val="1478763322"/>
                    </a:ext>
                  </a:extLst>
                </a:gridCol>
                <a:gridCol w="666649">
                  <a:extLst>
                    <a:ext uri="{9D8B030D-6E8A-4147-A177-3AD203B41FA5}">
                      <a16:colId xmlns:a16="http://schemas.microsoft.com/office/drawing/2014/main" val="1901180167"/>
                    </a:ext>
                  </a:extLst>
                </a:gridCol>
                <a:gridCol w="285707">
                  <a:extLst>
                    <a:ext uri="{9D8B030D-6E8A-4147-A177-3AD203B41FA5}">
                      <a16:colId xmlns:a16="http://schemas.microsoft.com/office/drawing/2014/main" val="90692267"/>
                    </a:ext>
                  </a:extLst>
                </a:gridCol>
                <a:gridCol w="1055528">
                  <a:extLst>
                    <a:ext uri="{9D8B030D-6E8A-4147-A177-3AD203B41FA5}">
                      <a16:colId xmlns:a16="http://schemas.microsoft.com/office/drawing/2014/main" val="312943191"/>
                    </a:ext>
                  </a:extLst>
                </a:gridCol>
                <a:gridCol w="642840">
                  <a:extLst>
                    <a:ext uri="{9D8B030D-6E8A-4147-A177-3AD203B41FA5}">
                      <a16:colId xmlns:a16="http://schemas.microsoft.com/office/drawing/2014/main" val="1397088401"/>
                    </a:ext>
                  </a:extLst>
                </a:gridCol>
                <a:gridCol w="317452">
                  <a:extLst>
                    <a:ext uri="{9D8B030D-6E8A-4147-A177-3AD203B41FA5}">
                      <a16:colId xmlns:a16="http://schemas.microsoft.com/office/drawing/2014/main" val="3961400992"/>
                    </a:ext>
                  </a:extLst>
                </a:gridCol>
                <a:gridCol w="1005265">
                  <a:extLst>
                    <a:ext uri="{9D8B030D-6E8A-4147-A177-3AD203B41FA5}">
                      <a16:colId xmlns:a16="http://schemas.microsoft.com/office/drawing/2014/main" val="4270023763"/>
                    </a:ext>
                  </a:extLst>
                </a:gridCol>
                <a:gridCol w="645486">
                  <a:extLst>
                    <a:ext uri="{9D8B030D-6E8A-4147-A177-3AD203B41FA5}">
                      <a16:colId xmlns:a16="http://schemas.microsoft.com/office/drawing/2014/main" val="3662813598"/>
                    </a:ext>
                  </a:extLst>
                </a:gridCol>
                <a:gridCol w="328034">
                  <a:extLst>
                    <a:ext uri="{9D8B030D-6E8A-4147-A177-3AD203B41FA5}">
                      <a16:colId xmlns:a16="http://schemas.microsoft.com/office/drawing/2014/main" val="3666221912"/>
                    </a:ext>
                  </a:extLst>
                </a:gridCol>
                <a:gridCol w="931193">
                  <a:extLst>
                    <a:ext uri="{9D8B030D-6E8A-4147-A177-3AD203B41FA5}">
                      <a16:colId xmlns:a16="http://schemas.microsoft.com/office/drawing/2014/main" val="2155415951"/>
                    </a:ext>
                  </a:extLst>
                </a:gridCol>
                <a:gridCol w="645486">
                  <a:extLst>
                    <a:ext uri="{9D8B030D-6E8A-4147-A177-3AD203B41FA5}">
                      <a16:colId xmlns:a16="http://schemas.microsoft.com/office/drawing/2014/main" val="1617824645"/>
                    </a:ext>
                  </a:extLst>
                </a:gridCol>
              </a:tblGrid>
              <a:tr h="607670">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7">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3433584242"/>
                  </a:ext>
                </a:extLst>
              </a:tr>
              <a:tr h="309381">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3771048744"/>
                  </a:ext>
                </a:extLst>
              </a:tr>
              <a:tr h="309381">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1486054174"/>
                  </a:ext>
                </a:extLst>
              </a:tr>
              <a:tr h="309381">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2654261805"/>
                  </a:ext>
                </a:extLst>
              </a:tr>
              <a:tr h="309381">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613723834"/>
                  </a:ext>
                </a:extLst>
              </a:tr>
              <a:tr h="309381">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408717539"/>
                  </a:ext>
                </a:extLst>
              </a:tr>
            </a:tbl>
          </a:graphicData>
        </a:graphic>
      </p:graphicFrame>
      <p:graphicFrame>
        <p:nvGraphicFramePr>
          <p:cNvPr id="5" name="Table 4">
            <a:extLst>
              <a:ext uri="{FF2B5EF4-FFF2-40B4-BE49-F238E27FC236}">
                <a16:creationId xmlns:a16="http://schemas.microsoft.com/office/drawing/2014/main" id="{8D24B01D-0C22-4035-B1D5-D7B57F1A161C}"/>
              </a:ext>
            </a:extLst>
          </p:cNvPr>
          <p:cNvGraphicFramePr>
            <a:graphicFrameLocks noGrp="1"/>
          </p:cNvGraphicFramePr>
          <p:nvPr>
            <p:extLst>
              <p:ext uri="{D42A27DB-BD31-4B8C-83A1-F6EECF244321}">
                <p14:modId xmlns:p14="http://schemas.microsoft.com/office/powerpoint/2010/main" val="293234998"/>
              </p:ext>
            </p:extLst>
          </p:nvPr>
        </p:nvGraphicFramePr>
        <p:xfrm>
          <a:off x="561753" y="1541721"/>
          <a:ext cx="11353799" cy="4714061"/>
        </p:xfrm>
        <a:graphic>
          <a:graphicData uri="http://schemas.openxmlformats.org/drawingml/2006/table">
            <a:tbl>
              <a:tblPr/>
              <a:tblGrid>
                <a:gridCol w="1431007">
                  <a:extLst>
                    <a:ext uri="{9D8B030D-6E8A-4147-A177-3AD203B41FA5}">
                      <a16:colId xmlns:a16="http://schemas.microsoft.com/office/drawing/2014/main" val="3274084615"/>
                    </a:ext>
                  </a:extLst>
                </a:gridCol>
                <a:gridCol w="308481">
                  <a:extLst>
                    <a:ext uri="{9D8B030D-6E8A-4147-A177-3AD203B41FA5}">
                      <a16:colId xmlns:a16="http://schemas.microsoft.com/office/drawing/2014/main" val="1271317747"/>
                    </a:ext>
                  </a:extLst>
                </a:gridCol>
                <a:gridCol w="822615">
                  <a:extLst>
                    <a:ext uri="{9D8B030D-6E8A-4147-A177-3AD203B41FA5}">
                      <a16:colId xmlns:a16="http://schemas.microsoft.com/office/drawing/2014/main" val="1525845902"/>
                    </a:ext>
                  </a:extLst>
                </a:gridCol>
                <a:gridCol w="694081">
                  <a:extLst>
                    <a:ext uri="{9D8B030D-6E8A-4147-A177-3AD203B41FA5}">
                      <a16:colId xmlns:a16="http://schemas.microsoft.com/office/drawing/2014/main" val="314475876"/>
                    </a:ext>
                  </a:extLst>
                </a:gridCol>
                <a:gridCol w="299912">
                  <a:extLst>
                    <a:ext uri="{9D8B030D-6E8A-4147-A177-3AD203B41FA5}">
                      <a16:colId xmlns:a16="http://schemas.microsoft.com/office/drawing/2014/main" val="4226688948"/>
                    </a:ext>
                  </a:extLst>
                </a:gridCol>
                <a:gridCol w="754064">
                  <a:extLst>
                    <a:ext uri="{9D8B030D-6E8A-4147-A177-3AD203B41FA5}">
                      <a16:colId xmlns:a16="http://schemas.microsoft.com/office/drawing/2014/main" val="1165870191"/>
                    </a:ext>
                  </a:extLst>
                </a:gridCol>
                <a:gridCol w="719787">
                  <a:extLst>
                    <a:ext uri="{9D8B030D-6E8A-4147-A177-3AD203B41FA5}">
                      <a16:colId xmlns:a16="http://schemas.microsoft.com/office/drawing/2014/main" val="2109463206"/>
                    </a:ext>
                  </a:extLst>
                </a:gridCol>
                <a:gridCol w="308481">
                  <a:extLst>
                    <a:ext uri="{9D8B030D-6E8A-4147-A177-3AD203B41FA5}">
                      <a16:colId xmlns:a16="http://schemas.microsoft.com/office/drawing/2014/main" val="171882638"/>
                    </a:ext>
                  </a:extLst>
                </a:gridCol>
                <a:gridCol w="1139664">
                  <a:extLst>
                    <a:ext uri="{9D8B030D-6E8A-4147-A177-3AD203B41FA5}">
                      <a16:colId xmlns:a16="http://schemas.microsoft.com/office/drawing/2014/main" val="2758033492"/>
                    </a:ext>
                  </a:extLst>
                </a:gridCol>
                <a:gridCol w="694081">
                  <a:extLst>
                    <a:ext uri="{9D8B030D-6E8A-4147-A177-3AD203B41FA5}">
                      <a16:colId xmlns:a16="http://schemas.microsoft.com/office/drawing/2014/main" val="1204173311"/>
                    </a:ext>
                  </a:extLst>
                </a:gridCol>
                <a:gridCol w="904383">
                  <a:extLst>
                    <a:ext uri="{9D8B030D-6E8A-4147-A177-3AD203B41FA5}">
                      <a16:colId xmlns:a16="http://schemas.microsoft.com/office/drawing/2014/main" val="140981137"/>
                    </a:ext>
                  </a:extLst>
                </a:gridCol>
                <a:gridCol w="523769">
                  <a:extLst>
                    <a:ext uri="{9D8B030D-6E8A-4147-A177-3AD203B41FA5}">
                      <a16:colId xmlns:a16="http://schemas.microsoft.com/office/drawing/2014/main" val="4150232170"/>
                    </a:ext>
                  </a:extLst>
                </a:gridCol>
                <a:gridCol w="696937">
                  <a:extLst>
                    <a:ext uri="{9D8B030D-6E8A-4147-A177-3AD203B41FA5}">
                      <a16:colId xmlns:a16="http://schemas.microsoft.com/office/drawing/2014/main" val="618107819"/>
                    </a:ext>
                  </a:extLst>
                </a:gridCol>
                <a:gridCol w="354182">
                  <a:extLst>
                    <a:ext uri="{9D8B030D-6E8A-4147-A177-3AD203B41FA5}">
                      <a16:colId xmlns:a16="http://schemas.microsoft.com/office/drawing/2014/main" val="1821466475"/>
                    </a:ext>
                  </a:extLst>
                </a:gridCol>
                <a:gridCol w="1005418">
                  <a:extLst>
                    <a:ext uri="{9D8B030D-6E8A-4147-A177-3AD203B41FA5}">
                      <a16:colId xmlns:a16="http://schemas.microsoft.com/office/drawing/2014/main" val="3077599917"/>
                    </a:ext>
                  </a:extLst>
                </a:gridCol>
                <a:gridCol w="696937">
                  <a:extLst>
                    <a:ext uri="{9D8B030D-6E8A-4147-A177-3AD203B41FA5}">
                      <a16:colId xmlns:a16="http://schemas.microsoft.com/office/drawing/2014/main" val="2442747964"/>
                    </a:ext>
                  </a:extLst>
                </a:gridCol>
              </a:tblGrid>
              <a:tr h="1552461">
                <a:tc>
                  <a:txBody>
                    <a:bodyPr/>
                    <a:lstStyle/>
                    <a:p>
                      <a:pPr algn="l" fontAlgn="b"/>
                      <a:r>
                        <a:rPr lang="en-US" sz="1500" b="0" i="0" u="none" strike="noStrike" dirty="0">
                          <a:solidFill>
                            <a:srgbClr val="000000"/>
                          </a:solidFill>
                          <a:effectLst/>
                          <a:latin typeface="Calibri" panose="020F0502020204030204" pitchFamily="34" charset="0"/>
                        </a:rPr>
                        <a:t>XS411-CTY SEQ</a:t>
                      </a: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r>
                        <a:rPr lang="en-US" sz="1500" b="0" i="0" u="none" strike="noStrike" dirty="0">
                          <a:solidFill>
                            <a:srgbClr val="000000"/>
                          </a:solidFill>
                          <a:effectLst/>
                          <a:latin typeface="Calibri" panose="020F0502020204030204" pitchFamily="34" charset="0"/>
                        </a:rPr>
                        <a:t>NORTH CAROLINA DEPARTMENT OF HEALTH AND HUMAN SERVICES</a:t>
                      </a: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RUN ON</a:t>
                      </a: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7/10/2020</a:t>
                      </a:r>
                    </a:p>
                  </a:txBody>
                  <a:tcPr marL="7934" marR="7934" marT="7934" marB="0" anchor="b">
                    <a:lnL>
                      <a:noFill/>
                    </a:lnL>
                    <a:lnR>
                      <a:noFill/>
                    </a:lnR>
                    <a:lnT>
                      <a:noFill/>
                    </a:lnT>
                    <a:lnB>
                      <a:noFill/>
                    </a:lnB>
                  </a:tcPr>
                </a:tc>
                <a:tc>
                  <a:txBody>
                    <a:bodyPr/>
                    <a:lstStyle/>
                    <a:p>
                      <a:pPr algn="l" fontAlgn="b"/>
                      <a:r>
                        <a:rPr lang="en-US" sz="1500" b="0" i="0" u="none" strike="noStrike" dirty="0">
                          <a:solidFill>
                            <a:srgbClr val="000000"/>
                          </a:solidFill>
                          <a:effectLst/>
                          <a:latin typeface="Calibri" panose="020F0502020204030204" pitchFamily="34" charset="0"/>
                        </a:rPr>
                        <a:t>PAGE XXX</a:t>
                      </a:r>
                    </a:p>
                  </a:txBody>
                  <a:tcPr marL="7934" marR="7934" marT="7934" marB="0" anchor="b">
                    <a:lnL>
                      <a:noFill/>
                    </a:lnL>
                    <a:lnR>
                      <a:noFill/>
                    </a:lnR>
                    <a:lnT>
                      <a:noFill/>
                    </a:lnT>
                    <a:lnB>
                      <a:noFill/>
                    </a:lnB>
                  </a:tcPr>
                </a:tc>
                <a:extLst>
                  <a:ext uri="{0D108BD9-81ED-4DB2-BD59-A6C34878D82A}">
                    <a16:rowId xmlns:a16="http://schemas.microsoft.com/office/drawing/2014/main" val="4216126396"/>
                  </a:ext>
                </a:extLst>
              </a:tr>
              <a:tr h="790400">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r>
                        <a:rPr lang="en-US" sz="1500" b="0" i="0" u="none" strike="noStrike" dirty="0">
                          <a:solidFill>
                            <a:srgbClr val="000000"/>
                          </a:solidFill>
                          <a:effectLst/>
                          <a:latin typeface="Calibri" panose="020F0502020204030204" pitchFamily="34" charset="0"/>
                        </a:rPr>
                        <a:t>DIVISION OF SOCIAL SERVICES</a:t>
                      </a: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1103075926"/>
                  </a:ext>
                </a:extLst>
              </a:tr>
              <a:tr h="790400">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r>
                        <a:rPr lang="en-US" sz="1500" b="1" i="0" u="none" strike="noStrike" dirty="0">
                          <a:solidFill>
                            <a:srgbClr val="FF0000"/>
                          </a:solidFill>
                          <a:effectLst/>
                          <a:latin typeface="Calibri" panose="020F0502020204030204" pitchFamily="34" charset="0"/>
                        </a:rPr>
                        <a:t>YEAR-TO-DATE</a:t>
                      </a:r>
                      <a:r>
                        <a:rPr lang="en-US" sz="1500" b="0" i="0" u="none" strike="noStrike" dirty="0">
                          <a:solidFill>
                            <a:srgbClr val="000000"/>
                          </a:solidFill>
                          <a:effectLst/>
                          <a:latin typeface="Calibri" panose="020F0502020204030204" pitchFamily="34" charset="0"/>
                        </a:rPr>
                        <a:t> ALLOCATION EXPENDITURES</a:t>
                      </a: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4101535409"/>
                  </a:ext>
                </a:extLst>
              </a:tr>
              <a:tr h="790400">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gridSpan="8">
                  <a:txBody>
                    <a:bodyPr/>
                    <a:lstStyle/>
                    <a:p>
                      <a:pPr algn="ctr" fontAlgn="b"/>
                      <a:r>
                        <a:rPr lang="en-US" sz="1500" b="0" i="0" u="none" strike="noStrike" dirty="0">
                          <a:solidFill>
                            <a:srgbClr val="000000"/>
                          </a:solidFill>
                          <a:effectLst/>
                          <a:latin typeface="Calibri" panose="020F0502020204030204" pitchFamily="34" charset="0"/>
                        </a:rPr>
                        <a:t>F.Y. 07/01/2019 - 06/30/2020</a:t>
                      </a:r>
                    </a:p>
                  </a:txBody>
                  <a:tcPr marL="7934" marR="7934" marT="79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2588648060"/>
                  </a:ext>
                </a:extLst>
              </a:tr>
              <a:tr h="790400">
                <a:tc>
                  <a:txBody>
                    <a:bodyPr/>
                    <a:lstStyle/>
                    <a:p>
                      <a:pPr algn="l" fontAlgn="b"/>
                      <a:r>
                        <a:rPr lang="en-US" sz="1500" b="0" i="0" u="none" strike="noStrike" dirty="0">
                          <a:solidFill>
                            <a:srgbClr val="000000"/>
                          </a:solidFill>
                          <a:effectLst/>
                          <a:latin typeface="Calibri" panose="020F0502020204030204" pitchFamily="34" charset="0"/>
                        </a:rPr>
                        <a:t>     COUNTY</a:t>
                      </a: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ctr" fontAlgn="b"/>
                      <a:r>
                        <a:rPr lang="en-US" sz="1500" b="1" i="0" u="none" strike="noStrike" dirty="0">
                          <a:solidFill>
                            <a:srgbClr val="FF0000"/>
                          </a:solidFill>
                          <a:effectLst/>
                          <a:latin typeface="Calibri" panose="020F0502020204030204" pitchFamily="34" charset="0"/>
                        </a:rPr>
                        <a:t>XX</a:t>
                      </a:r>
                    </a:p>
                  </a:txBody>
                  <a:tcPr marL="7934" marR="7934" marT="7934" marB="0" anchor="b">
                    <a:lnL>
                      <a:noFill/>
                    </a:lnL>
                    <a:lnR>
                      <a:noFill/>
                    </a:lnR>
                    <a:lnT>
                      <a:noFill/>
                    </a:lnT>
                    <a:lnB>
                      <a:noFill/>
                    </a:lnB>
                  </a:tcPr>
                </a:tc>
                <a:tc>
                  <a:txBody>
                    <a:bodyPr/>
                    <a:lstStyle/>
                    <a:p>
                      <a:pPr algn="ctr" fontAlgn="b"/>
                      <a:r>
                        <a:rPr lang="en-US" sz="1500" b="1" i="0" u="none" strike="noStrike" dirty="0">
                          <a:solidFill>
                            <a:srgbClr val="FF0000"/>
                          </a:solidFill>
                          <a:effectLst/>
                          <a:latin typeface="Calibri" panose="020F0502020204030204" pitchFamily="34" charset="0"/>
                        </a:rPr>
                        <a:t>XXXXXX</a:t>
                      </a: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934" marR="7934" marT="7934" marB="0" anchor="b">
                    <a:lnL>
                      <a:noFill/>
                    </a:lnL>
                    <a:lnR>
                      <a:noFill/>
                    </a:lnR>
                    <a:lnT>
                      <a:noFill/>
                    </a:lnT>
                    <a:lnB>
                      <a:noFill/>
                    </a:lnB>
                  </a:tcPr>
                </a:tc>
                <a:extLst>
                  <a:ext uri="{0D108BD9-81ED-4DB2-BD59-A6C34878D82A}">
                    <a16:rowId xmlns:a16="http://schemas.microsoft.com/office/drawing/2014/main" val="327480798"/>
                  </a:ext>
                </a:extLst>
              </a:tr>
            </a:tbl>
          </a:graphicData>
        </a:graphic>
      </p:graphicFrame>
    </p:spTree>
    <p:extLst>
      <p:ext uri="{BB962C8B-B14F-4D97-AF65-F5344CB8AC3E}">
        <p14:creationId xmlns:p14="http://schemas.microsoft.com/office/powerpoint/2010/main" val="3461557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19CF-6442-473B-BD96-4FF544757684}"/>
              </a:ext>
            </a:extLst>
          </p:cNvPr>
          <p:cNvSpPr>
            <a:spLocks noGrp="1"/>
          </p:cNvSpPr>
          <p:nvPr>
            <p:ph type="title"/>
          </p:nvPr>
        </p:nvSpPr>
        <p:spPr/>
        <p:txBody>
          <a:bodyPr/>
          <a:lstStyle/>
          <a:p>
            <a:r>
              <a:rPr lang="en-US" b="1" dirty="0">
                <a:solidFill>
                  <a:srgbClr val="536EB0"/>
                </a:solidFill>
              </a:rPr>
              <a:t>411- CLOSER LOOK AT POTS OF MONEY</a:t>
            </a:r>
          </a:p>
        </p:txBody>
      </p:sp>
      <p:graphicFrame>
        <p:nvGraphicFramePr>
          <p:cNvPr id="4" name="Content Placeholder 3">
            <a:extLst>
              <a:ext uri="{FF2B5EF4-FFF2-40B4-BE49-F238E27FC236}">
                <a16:creationId xmlns:a16="http://schemas.microsoft.com/office/drawing/2014/main" id="{72E59E66-791F-48A8-82DE-2B4203E37557}"/>
              </a:ext>
            </a:extLst>
          </p:cNvPr>
          <p:cNvGraphicFramePr>
            <a:graphicFrameLocks noGrp="1"/>
          </p:cNvGraphicFramePr>
          <p:nvPr>
            <p:ph idx="1"/>
            <p:extLst>
              <p:ext uri="{D42A27DB-BD31-4B8C-83A1-F6EECF244321}">
                <p14:modId xmlns:p14="http://schemas.microsoft.com/office/powerpoint/2010/main" val="1055927485"/>
              </p:ext>
            </p:extLst>
          </p:nvPr>
        </p:nvGraphicFramePr>
        <p:xfrm>
          <a:off x="838200" y="1690688"/>
          <a:ext cx="10515600" cy="4653980"/>
        </p:xfrm>
        <a:graphic>
          <a:graphicData uri="http://schemas.openxmlformats.org/drawingml/2006/table">
            <a:tbl>
              <a:tblPr/>
              <a:tblGrid>
                <a:gridCol w="1855894">
                  <a:extLst>
                    <a:ext uri="{9D8B030D-6E8A-4147-A177-3AD203B41FA5}">
                      <a16:colId xmlns:a16="http://schemas.microsoft.com/office/drawing/2014/main" val="704790208"/>
                    </a:ext>
                  </a:extLst>
                </a:gridCol>
                <a:gridCol w="843279">
                  <a:extLst>
                    <a:ext uri="{9D8B030D-6E8A-4147-A177-3AD203B41FA5}">
                      <a16:colId xmlns:a16="http://schemas.microsoft.com/office/drawing/2014/main" val="116763614"/>
                    </a:ext>
                  </a:extLst>
                </a:gridCol>
                <a:gridCol w="365760">
                  <a:extLst>
                    <a:ext uri="{9D8B030D-6E8A-4147-A177-3AD203B41FA5}">
                      <a16:colId xmlns:a16="http://schemas.microsoft.com/office/drawing/2014/main" val="889639474"/>
                    </a:ext>
                  </a:extLst>
                </a:gridCol>
                <a:gridCol w="975360">
                  <a:extLst>
                    <a:ext uri="{9D8B030D-6E8A-4147-A177-3AD203B41FA5}">
                      <a16:colId xmlns:a16="http://schemas.microsoft.com/office/drawing/2014/main" val="437447948"/>
                    </a:ext>
                  </a:extLst>
                </a:gridCol>
                <a:gridCol w="1029547">
                  <a:extLst>
                    <a:ext uri="{9D8B030D-6E8A-4147-A177-3AD203B41FA5}">
                      <a16:colId xmlns:a16="http://schemas.microsoft.com/office/drawing/2014/main" val="2971392743"/>
                    </a:ext>
                  </a:extLst>
                </a:gridCol>
                <a:gridCol w="365760">
                  <a:extLst>
                    <a:ext uri="{9D8B030D-6E8A-4147-A177-3AD203B41FA5}">
                      <a16:colId xmlns:a16="http://schemas.microsoft.com/office/drawing/2014/main" val="464027310"/>
                    </a:ext>
                  </a:extLst>
                </a:gridCol>
                <a:gridCol w="985520">
                  <a:extLst>
                    <a:ext uri="{9D8B030D-6E8A-4147-A177-3AD203B41FA5}">
                      <a16:colId xmlns:a16="http://schemas.microsoft.com/office/drawing/2014/main" val="4251071803"/>
                    </a:ext>
                  </a:extLst>
                </a:gridCol>
                <a:gridCol w="1127759">
                  <a:extLst>
                    <a:ext uri="{9D8B030D-6E8A-4147-A177-3AD203B41FA5}">
                      <a16:colId xmlns:a16="http://schemas.microsoft.com/office/drawing/2014/main" val="2930024984"/>
                    </a:ext>
                  </a:extLst>
                </a:gridCol>
                <a:gridCol w="365760">
                  <a:extLst>
                    <a:ext uri="{9D8B030D-6E8A-4147-A177-3AD203B41FA5}">
                      <a16:colId xmlns:a16="http://schemas.microsoft.com/office/drawing/2014/main" val="195614610"/>
                    </a:ext>
                  </a:extLst>
                </a:gridCol>
                <a:gridCol w="1351281">
                  <a:extLst>
                    <a:ext uri="{9D8B030D-6E8A-4147-A177-3AD203B41FA5}">
                      <a16:colId xmlns:a16="http://schemas.microsoft.com/office/drawing/2014/main" val="919304884"/>
                    </a:ext>
                  </a:extLst>
                </a:gridCol>
                <a:gridCol w="1249680">
                  <a:extLst>
                    <a:ext uri="{9D8B030D-6E8A-4147-A177-3AD203B41FA5}">
                      <a16:colId xmlns:a16="http://schemas.microsoft.com/office/drawing/2014/main" val="3363905554"/>
                    </a:ext>
                  </a:extLst>
                </a:gridCol>
              </a:tblGrid>
              <a:tr h="216786">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SSBG FEDERAL</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STATE IN HOME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ADOPT /FC STATE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5955779"/>
                  </a:ext>
                </a:extLst>
              </a:tr>
              <a:tr h="161289">
                <a:tc gridSpan="2">
                  <a:txBody>
                    <a:bodyPr/>
                    <a:lstStyle/>
                    <a:p>
                      <a:pPr algn="ctr" fontAlgn="b"/>
                      <a:r>
                        <a:rPr lang="en-US" sz="1400" b="1" i="0" u="none" strike="noStrike" dirty="0">
                          <a:solidFill>
                            <a:srgbClr val="FF0000"/>
                          </a:solidFill>
                          <a:effectLst/>
                          <a:latin typeface="Calibri" panose="020F0502020204030204" pitchFamily="34" charset="0"/>
                        </a:rPr>
                        <a:t>                                PROGRAM CODES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X</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B,C,I</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FISCAL OFFICER CODES TO IT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931317783"/>
                  </a:ext>
                </a:extLst>
              </a:tr>
              <a:tr h="161289">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Change - 38/09 to 38/10 or 38/11</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922652238"/>
                  </a:ext>
                </a:extLst>
              </a:tr>
              <a:tr h="398887">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69629115"/>
                  </a:ext>
                </a:extLst>
              </a:tr>
              <a:tr h="20291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52,222.00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408.70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28,359.87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2348097"/>
                  </a:ext>
                </a:extLst>
              </a:tr>
              <a:tr h="202912">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5406260"/>
                  </a:ext>
                </a:extLst>
              </a:tr>
              <a:tr h="216786">
                <a:tc gridSpan="2">
                  <a:txBody>
                    <a:bodyPr/>
                    <a:lstStyle/>
                    <a:p>
                      <a:pPr algn="r" fontAlgn="b">
                        <a:tabLst>
                          <a:tab pos="2690813" algn="r"/>
                        </a:tabLst>
                      </a:pP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r>
                        <a:rPr lang="en-US" sz="1400" b="0" i="0" u="none" strike="noStrike" dirty="0">
                          <a:solidFill>
                            <a:srgbClr val="FF0000"/>
                          </a:solidFill>
                          <a:effectLst/>
                          <a:latin typeface="Calibri" panose="020F0502020204030204" pitchFamily="34" charset="0"/>
                        </a:rPr>
                        <a:t> </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13,550.33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135.16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49351100"/>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JULY</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16,106.46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425.67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86593500"/>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AUG</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-16,600.80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-329.58</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2117420"/>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SEPT</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9,670.86</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13,860.00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48</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98723136"/>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OCT</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3,385.13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4193568"/>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NOV</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2567643"/>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DEC</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13,055.99</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6398696"/>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JAN</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6,930.00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9040941"/>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FEB</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45491251"/>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MAR</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10,783.79</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2846106"/>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APRIL</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2,270.20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4,234.74</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7000583"/>
                  </a:ext>
                </a:extLst>
              </a:tr>
              <a:tr h="216786">
                <a:tc>
                  <a:txBody>
                    <a:bodyPr/>
                    <a:lstStyle/>
                    <a:p>
                      <a:pPr algn="r" fontAlgn="b"/>
                      <a:endParaRPr lang="en-US" sz="1400" b="1"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1" i="0" u="none" strike="noStrike" dirty="0">
                          <a:solidFill>
                            <a:srgbClr val="FF0000"/>
                          </a:solidFill>
                          <a:effectLst/>
                          <a:latin typeface="Calibri" panose="020F0502020204030204" pitchFamily="34" charset="0"/>
                        </a:rPr>
                        <a:t>MAY</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177.45</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43</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3,335.13</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7400777"/>
                  </a:ext>
                </a:extLst>
              </a:tr>
              <a:tr h="20291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52,222.00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408.70</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28,359.87</a:t>
                      </a:r>
                    </a:p>
                  </a:txBody>
                  <a:tcPr marL="8671" marR="8671" marT="86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671" marR="8671" marT="86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7397792"/>
                  </a:ext>
                </a:extLst>
              </a:tr>
              <a:tr h="20291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671" marR="8671" marT="86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671" marR="8671" marT="86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671" marR="8671" marT="867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7627333"/>
                  </a:ext>
                </a:extLst>
              </a:tr>
            </a:tbl>
          </a:graphicData>
        </a:graphic>
      </p:graphicFrame>
      <p:sp>
        <p:nvSpPr>
          <p:cNvPr id="3" name="TextBox 2">
            <a:extLst>
              <a:ext uri="{FF2B5EF4-FFF2-40B4-BE49-F238E27FC236}">
                <a16:creationId xmlns:a16="http://schemas.microsoft.com/office/drawing/2014/main" id="{9E9146C1-D3E9-428F-B14B-640E715DD0E6}"/>
              </a:ext>
            </a:extLst>
          </p:cNvPr>
          <p:cNvSpPr txBox="1"/>
          <p:nvPr/>
        </p:nvSpPr>
        <p:spPr>
          <a:xfrm>
            <a:off x="435934" y="3678865"/>
            <a:ext cx="2434855" cy="2031325"/>
          </a:xfrm>
          <a:prstGeom prst="rect">
            <a:avLst/>
          </a:prstGeom>
          <a:solidFill>
            <a:schemeClr val="bg1">
              <a:lumMod val="95000"/>
            </a:schemeClr>
          </a:solidFill>
        </p:spPr>
        <p:txBody>
          <a:bodyPr wrap="square" rtlCol="0">
            <a:spAutoFit/>
          </a:bodyPr>
          <a:lstStyle/>
          <a:p>
            <a:r>
              <a:rPr lang="en-US" i="1" dirty="0">
                <a:solidFill>
                  <a:srgbClr val="536EB0"/>
                </a:solidFill>
              </a:rPr>
              <a:t>Note that for training purposes, month has been changed to service month. State XS411 displays reimbursement month, but NC-CoReLS displays service month. </a:t>
            </a:r>
          </a:p>
        </p:txBody>
      </p:sp>
    </p:spTree>
    <p:extLst>
      <p:ext uri="{BB962C8B-B14F-4D97-AF65-F5344CB8AC3E}">
        <p14:creationId xmlns:p14="http://schemas.microsoft.com/office/powerpoint/2010/main" val="135748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E90D-6C07-4C2D-B342-463C3AD6AE12}"/>
              </a:ext>
            </a:extLst>
          </p:cNvPr>
          <p:cNvSpPr>
            <a:spLocks noGrp="1"/>
          </p:cNvSpPr>
          <p:nvPr>
            <p:ph type="title"/>
          </p:nvPr>
        </p:nvSpPr>
        <p:spPr/>
        <p:txBody>
          <a:bodyPr/>
          <a:lstStyle/>
          <a:p>
            <a:r>
              <a:rPr lang="en-US" b="1" i="1" dirty="0">
                <a:solidFill>
                  <a:srgbClr val="536EB0"/>
                </a:solidFill>
              </a:rPr>
              <a:t>411- CLOSER LOOK AT POTS OF MONEY cont.</a:t>
            </a:r>
          </a:p>
        </p:txBody>
      </p:sp>
      <p:graphicFrame>
        <p:nvGraphicFramePr>
          <p:cNvPr id="5" name="Content Placeholder 4">
            <a:extLst>
              <a:ext uri="{FF2B5EF4-FFF2-40B4-BE49-F238E27FC236}">
                <a16:creationId xmlns:a16="http://schemas.microsoft.com/office/drawing/2014/main" id="{CFA5BBBA-2BB0-4565-8D60-F8166E79EAAE}"/>
              </a:ext>
            </a:extLst>
          </p:cNvPr>
          <p:cNvGraphicFramePr>
            <a:graphicFrameLocks noGrp="1"/>
          </p:cNvGraphicFramePr>
          <p:nvPr>
            <p:ph idx="1"/>
            <p:extLst>
              <p:ext uri="{D42A27DB-BD31-4B8C-83A1-F6EECF244321}">
                <p14:modId xmlns:p14="http://schemas.microsoft.com/office/powerpoint/2010/main" val="2481024764"/>
              </p:ext>
            </p:extLst>
          </p:nvPr>
        </p:nvGraphicFramePr>
        <p:xfrm>
          <a:off x="721833" y="1598178"/>
          <a:ext cx="10515600" cy="4735411"/>
        </p:xfrm>
        <a:graphic>
          <a:graphicData uri="http://schemas.openxmlformats.org/drawingml/2006/table">
            <a:tbl>
              <a:tblPr/>
              <a:tblGrid>
                <a:gridCol w="1924699">
                  <a:extLst>
                    <a:ext uri="{9D8B030D-6E8A-4147-A177-3AD203B41FA5}">
                      <a16:colId xmlns:a16="http://schemas.microsoft.com/office/drawing/2014/main" val="504952872"/>
                    </a:ext>
                  </a:extLst>
                </a:gridCol>
                <a:gridCol w="874543">
                  <a:extLst>
                    <a:ext uri="{9D8B030D-6E8A-4147-A177-3AD203B41FA5}">
                      <a16:colId xmlns:a16="http://schemas.microsoft.com/office/drawing/2014/main" val="928860250"/>
                    </a:ext>
                  </a:extLst>
                </a:gridCol>
                <a:gridCol w="274158">
                  <a:extLst>
                    <a:ext uri="{9D8B030D-6E8A-4147-A177-3AD203B41FA5}">
                      <a16:colId xmlns:a16="http://schemas.microsoft.com/office/drawing/2014/main" val="3775040666"/>
                    </a:ext>
                  </a:extLst>
                </a:gridCol>
                <a:gridCol w="1439808">
                  <a:extLst>
                    <a:ext uri="{9D8B030D-6E8A-4147-A177-3AD203B41FA5}">
                      <a16:colId xmlns:a16="http://schemas.microsoft.com/office/drawing/2014/main" val="1012811585"/>
                    </a:ext>
                  </a:extLst>
                </a:gridCol>
                <a:gridCol w="1053668">
                  <a:extLst>
                    <a:ext uri="{9D8B030D-6E8A-4147-A177-3AD203B41FA5}">
                      <a16:colId xmlns:a16="http://schemas.microsoft.com/office/drawing/2014/main" val="2077558470"/>
                    </a:ext>
                  </a:extLst>
                </a:gridCol>
                <a:gridCol w="300524">
                  <a:extLst>
                    <a:ext uri="{9D8B030D-6E8A-4147-A177-3AD203B41FA5}">
                      <a16:colId xmlns:a16="http://schemas.microsoft.com/office/drawing/2014/main" val="3488988432"/>
                    </a:ext>
                  </a:extLst>
                </a:gridCol>
                <a:gridCol w="1367783">
                  <a:extLst>
                    <a:ext uri="{9D8B030D-6E8A-4147-A177-3AD203B41FA5}">
                      <a16:colId xmlns:a16="http://schemas.microsoft.com/office/drawing/2014/main" val="1033928800"/>
                    </a:ext>
                  </a:extLst>
                </a:gridCol>
                <a:gridCol w="1085277">
                  <a:extLst>
                    <a:ext uri="{9D8B030D-6E8A-4147-A177-3AD203B41FA5}">
                      <a16:colId xmlns:a16="http://schemas.microsoft.com/office/drawing/2014/main" val="2947558905"/>
                    </a:ext>
                  </a:extLst>
                </a:gridCol>
                <a:gridCol w="309075">
                  <a:extLst>
                    <a:ext uri="{9D8B030D-6E8A-4147-A177-3AD203B41FA5}">
                      <a16:colId xmlns:a16="http://schemas.microsoft.com/office/drawing/2014/main" val="2838740662"/>
                    </a:ext>
                  </a:extLst>
                </a:gridCol>
                <a:gridCol w="842934">
                  <a:extLst>
                    <a:ext uri="{9D8B030D-6E8A-4147-A177-3AD203B41FA5}">
                      <a16:colId xmlns:a16="http://schemas.microsoft.com/office/drawing/2014/main" val="12831984"/>
                    </a:ext>
                  </a:extLst>
                </a:gridCol>
                <a:gridCol w="1043131">
                  <a:extLst>
                    <a:ext uri="{9D8B030D-6E8A-4147-A177-3AD203B41FA5}">
                      <a16:colId xmlns:a16="http://schemas.microsoft.com/office/drawing/2014/main" val="3230709686"/>
                    </a:ext>
                  </a:extLst>
                </a:gridCol>
              </a:tblGrid>
              <a:tr h="212054">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PERM PLAN ADM</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PERM PLAN SVC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FED ADC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33784134"/>
                  </a:ext>
                </a:extLst>
              </a:tr>
              <a:tr h="157768">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 - split at state level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714531319"/>
                  </a:ext>
                </a:extLst>
              </a:tr>
              <a:tr h="157768">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98142721"/>
                  </a:ext>
                </a:extLst>
              </a:tr>
              <a:tr h="390178">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3016646"/>
                  </a:ext>
                </a:extLst>
              </a:tr>
              <a:tr h="19848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454.99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4,133.62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7423811"/>
                  </a:ext>
                </a:extLst>
              </a:tr>
              <a:tr h="198482">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157631"/>
                  </a:ext>
                </a:extLst>
              </a:tr>
              <a:tr h="307053">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159.41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907.08</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9671656"/>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67.09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394.84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4582472"/>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133.37</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867.23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16500730"/>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95.12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941.24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3903498"/>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695.96</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26392625"/>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292.65</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08737627"/>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6995225"/>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26064999"/>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20241575"/>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3847714"/>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2576566"/>
                  </a:ext>
                </a:extLst>
              </a:tr>
              <a:tr h="212054">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9994738"/>
                  </a:ext>
                </a:extLst>
              </a:tr>
              <a:tr h="19848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454.99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4,133.62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43213627"/>
                  </a:ext>
                </a:extLst>
              </a:tr>
              <a:tr h="19848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68538"/>
                  </a:ext>
                </a:extLst>
              </a:tr>
            </a:tbl>
          </a:graphicData>
        </a:graphic>
      </p:graphicFrame>
    </p:spTree>
    <p:extLst>
      <p:ext uri="{BB962C8B-B14F-4D97-AF65-F5344CB8AC3E}">
        <p14:creationId xmlns:p14="http://schemas.microsoft.com/office/powerpoint/2010/main" val="2783554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2AFD00-B265-46F7-AFE5-3EDCA29D4186}"/>
              </a:ext>
            </a:extLst>
          </p:cNvPr>
          <p:cNvGraphicFramePr>
            <a:graphicFrameLocks noGrp="1"/>
          </p:cNvGraphicFramePr>
          <p:nvPr>
            <p:ph idx="1"/>
            <p:extLst>
              <p:ext uri="{D42A27DB-BD31-4B8C-83A1-F6EECF244321}">
                <p14:modId xmlns:p14="http://schemas.microsoft.com/office/powerpoint/2010/main" val="2238965948"/>
              </p:ext>
            </p:extLst>
          </p:nvPr>
        </p:nvGraphicFramePr>
        <p:xfrm>
          <a:off x="838201" y="1648269"/>
          <a:ext cx="10515599" cy="4735411"/>
        </p:xfrm>
        <a:graphic>
          <a:graphicData uri="http://schemas.openxmlformats.org/drawingml/2006/table">
            <a:tbl>
              <a:tblPr/>
              <a:tblGrid>
                <a:gridCol w="1904344">
                  <a:extLst>
                    <a:ext uri="{9D8B030D-6E8A-4147-A177-3AD203B41FA5}">
                      <a16:colId xmlns:a16="http://schemas.microsoft.com/office/drawing/2014/main" val="1306793861"/>
                    </a:ext>
                  </a:extLst>
                </a:gridCol>
                <a:gridCol w="865296">
                  <a:extLst>
                    <a:ext uri="{9D8B030D-6E8A-4147-A177-3AD203B41FA5}">
                      <a16:colId xmlns:a16="http://schemas.microsoft.com/office/drawing/2014/main" val="256817686"/>
                    </a:ext>
                  </a:extLst>
                </a:gridCol>
                <a:gridCol w="375309">
                  <a:extLst>
                    <a:ext uri="{9D8B030D-6E8A-4147-A177-3AD203B41FA5}">
                      <a16:colId xmlns:a16="http://schemas.microsoft.com/office/drawing/2014/main" val="256892213"/>
                    </a:ext>
                  </a:extLst>
                </a:gridCol>
                <a:gridCol w="1000824">
                  <a:extLst>
                    <a:ext uri="{9D8B030D-6E8A-4147-A177-3AD203B41FA5}">
                      <a16:colId xmlns:a16="http://schemas.microsoft.com/office/drawing/2014/main" val="2284505543"/>
                    </a:ext>
                  </a:extLst>
                </a:gridCol>
                <a:gridCol w="1198903">
                  <a:extLst>
                    <a:ext uri="{9D8B030D-6E8A-4147-A177-3AD203B41FA5}">
                      <a16:colId xmlns:a16="http://schemas.microsoft.com/office/drawing/2014/main" val="1829785274"/>
                    </a:ext>
                  </a:extLst>
                </a:gridCol>
                <a:gridCol w="319707">
                  <a:extLst>
                    <a:ext uri="{9D8B030D-6E8A-4147-A177-3AD203B41FA5}">
                      <a16:colId xmlns:a16="http://schemas.microsoft.com/office/drawing/2014/main" val="502814351"/>
                    </a:ext>
                  </a:extLst>
                </a:gridCol>
                <a:gridCol w="1178053">
                  <a:extLst>
                    <a:ext uri="{9D8B030D-6E8A-4147-A177-3AD203B41FA5}">
                      <a16:colId xmlns:a16="http://schemas.microsoft.com/office/drawing/2014/main" val="2222467212"/>
                    </a:ext>
                  </a:extLst>
                </a:gridCol>
                <a:gridCol w="1157203">
                  <a:extLst>
                    <a:ext uri="{9D8B030D-6E8A-4147-A177-3AD203B41FA5}">
                      <a16:colId xmlns:a16="http://schemas.microsoft.com/office/drawing/2014/main" val="547966398"/>
                    </a:ext>
                  </a:extLst>
                </a:gridCol>
                <a:gridCol w="305807">
                  <a:extLst>
                    <a:ext uri="{9D8B030D-6E8A-4147-A177-3AD203B41FA5}">
                      <a16:colId xmlns:a16="http://schemas.microsoft.com/office/drawing/2014/main" val="3219851021"/>
                    </a:ext>
                  </a:extLst>
                </a:gridCol>
                <a:gridCol w="1167628">
                  <a:extLst>
                    <a:ext uri="{9D8B030D-6E8A-4147-A177-3AD203B41FA5}">
                      <a16:colId xmlns:a16="http://schemas.microsoft.com/office/drawing/2014/main" val="2820588303"/>
                    </a:ext>
                  </a:extLst>
                </a:gridCol>
                <a:gridCol w="1042525">
                  <a:extLst>
                    <a:ext uri="{9D8B030D-6E8A-4147-A177-3AD203B41FA5}">
                      <a16:colId xmlns:a16="http://schemas.microsoft.com/office/drawing/2014/main" val="2077750798"/>
                    </a:ext>
                  </a:extLst>
                </a:gridCol>
              </a:tblGrid>
              <a:tr h="212053">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ENERGY ADMIN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CRISIS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ENERGY NEIGHBORS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60653263"/>
                  </a:ext>
                </a:extLst>
              </a:tr>
              <a:tr h="157768">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 </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 Payments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 Payments</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246278688"/>
                  </a:ext>
                </a:extLst>
              </a:tr>
              <a:tr h="157768">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FF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6574837"/>
                  </a:ext>
                </a:extLst>
              </a:tr>
              <a:tr h="390178">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9117685"/>
                  </a:ext>
                </a:extLst>
              </a:tr>
              <a:tr h="198482">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13,841.00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104,506.00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1,535.00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5627273"/>
                  </a:ext>
                </a:extLst>
              </a:tr>
              <a:tr h="198482">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6314983"/>
                  </a:ext>
                </a:extLst>
              </a:tr>
              <a:tr h="307053">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5286139"/>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7634805"/>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99.60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419.71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8910617"/>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54.30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1,171.13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88808564"/>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8,078.39</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17,561.55</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5553975"/>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199.30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73,260.81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07119375"/>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5,409.41</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1,376.37</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29548456"/>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3,134.66</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3082358"/>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1,168.14</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08725083"/>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2,006.12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34.00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556360"/>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1,717.13</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7162908"/>
                  </a:ext>
                </a:extLst>
              </a:tr>
              <a:tr h="212053">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25144431"/>
                  </a:ext>
                </a:extLst>
              </a:tr>
              <a:tr h="19848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13,841.00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102,415.62</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97</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64.00</a:t>
                      </a:r>
                    </a:p>
                  </a:txBody>
                  <a:tcPr marL="8482" marR="8482" marT="848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482" marR="8482" marT="848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25338019"/>
                  </a:ext>
                </a:extLst>
              </a:tr>
              <a:tr h="19848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2,090.38</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82" marR="8482" marT="84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1,471.00</a:t>
                      </a:r>
                    </a:p>
                  </a:txBody>
                  <a:tcPr marL="8482" marR="8482" marT="84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82" marR="8482" marT="84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117493"/>
                  </a:ext>
                </a:extLst>
              </a:tr>
            </a:tbl>
          </a:graphicData>
        </a:graphic>
      </p:graphicFrame>
      <p:sp>
        <p:nvSpPr>
          <p:cNvPr id="6" name="Title 1">
            <a:extLst>
              <a:ext uri="{FF2B5EF4-FFF2-40B4-BE49-F238E27FC236}">
                <a16:creationId xmlns:a16="http://schemas.microsoft.com/office/drawing/2014/main" id="{CF083CB4-933B-411F-AED3-D921A529DACC}"/>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54994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DE56E2D-2075-4B32-B633-54BCCE9BCBAD}"/>
              </a:ext>
            </a:extLst>
          </p:cNvPr>
          <p:cNvGraphicFramePr>
            <a:graphicFrameLocks noGrp="1"/>
          </p:cNvGraphicFramePr>
          <p:nvPr>
            <p:ph idx="1"/>
            <p:extLst>
              <p:ext uri="{D42A27DB-BD31-4B8C-83A1-F6EECF244321}">
                <p14:modId xmlns:p14="http://schemas.microsoft.com/office/powerpoint/2010/main" val="1825215905"/>
              </p:ext>
            </p:extLst>
          </p:nvPr>
        </p:nvGraphicFramePr>
        <p:xfrm>
          <a:off x="838197" y="1588053"/>
          <a:ext cx="10515600" cy="4725680"/>
        </p:xfrm>
        <a:graphic>
          <a:graphicData uri="http://schemas.openxmlformats.org/drawingml/2006/table">
            <a:tbl>
              <a:tblPr/>
              <a:tblGrid>
                <a:gridCol w="1872173">
                  <a:extLst>
                    <a:ext uri="{9D8B030D-6E8A-4147-A177-3AD203B41FA5}">
                      <a16:colId xmlns:a16="http://schemas.microsoft.com/office/drawing/2014/main" val="1361294969"/>
                    </a:ext>
                  </a:extLst>
                </a:gridCol>
                <a:gridCol w="850677">
                  <a:extLst>
                    <a:ext uri="{9D8B030D-6E8A-4147-A177-3AD203B41FA5}">
                      <a16:colId xmlns:a16="http://schemas.microsoft.com/office/drawing/2014/main" val="3498843262"/>
                    </a:ext>
                  </a:extLst>
                </a:gridCol>
                <a:gridCol w="368968">
                  <a:extLst>
                    <a:ext uri="{9D8B030D-6E8A-4147-A177-3AD203B41FA5}">
                      <a16:colId xmlns:a16="http://schemas.microsoft.com/office/drawing/2014/main" val="2024678199"/>
                    </a:ext>
                  </a:extLst>
                </a:gridCol>
                <a:gridCol w="983916">
                  <a:extLst>
                    <a:ext uri="{9D8B030D-6E8A-4147-A177-3AD203B41FA5}">
                      <a16:colId xmlns:a16="http://schemas.microsoft.com/office/drawing/2014/main" val="2506569434"/>
                    </a:ext>
                  </a:extLst>
                </a:gridCol>
                <a:gridCol w="1178649">
                  <a:extLst>
                    <a:ext uri="{9D8B030D-6E8A-4147-A177-3AD203B41FA5}">
                      <a16:colId xmlns:a16="http://schemas.microsoft.com/office/drawing/2014/main" val="3830529353"/>
                    </a:ext>
                  </a:extLst>
                </a:gridCol>
                <a:gridCol w="314306">
                  <a:extLst>
                    <a:ext uri="{9D8B030D-6E8A-4147-A177-3AD203B41FA5}">
                      <a16:colId xmlns:a16="http://schemas.microsoft.com/office/drawing/2014/main" val="516529946"/>
                    </a:ext>
                  </a:extLst>
                </a:gridCol>
                <a:gridCol w="1158150">
                  <a:extLst>
                    <a:ext uri="{9D8B030D-6E8A-4147-A177-3AD203B41FA5}">
                      <a16:colId xmlns:a16="http://schemas.microsoft.com/office/drawing/2014/main" val="1779460373"/>
                    </a:ext>
                  </a:extLst>
                </a:gridCol>
                <a:gridCol w="1137653">
                  <a:extLst>
                    <a:ext uri="{9D8B030D-6E8A-4147-A177-3AD203B41FA5}">
                      <a16:colId xmlns:a16="http://schemas.microsoft.com/office/drawing/2014/main" val="4060145431"/>
                    </a:ext>
                  </a:extLst>
                </a:gridCol>
                <a:gridCol w="300641">
                  <a:extLst>
                    <a:ext uri="{9D8B030D-6E8A-4147-A177-3AD203B41FA5}">
                      <a16:colId xmlns:a16="http://schemas.microsoft.com/office/drawing/2014/main" val="1159801271"/>
                    </a:ext>
                  </a:extLst>
                </a:gridCol>
                <a:gridCol w="1147903">
                  <a:extLst>
                    <a:ext uri="{9D8B030D-6E8A-4147-A177-3AD203B41FA5}">
                      <a16:colId xmlns:a16="http://schemas.microsoft.com/office/drawing/2014/main" val="760548698"/>
                    </a:ext>
                  </a:extLst>
                </a:gridCol>
                <a:gridCol w="1202564">
                  <a:extLst>
                    <a:ext uri="{9D8B030D-6E8A-4147-A177-3AD203B41FA5}">
                      <a16:colId xmlns:a16="http://schemas.microsoft.com/office/drawing/2014/main" val="3931243867"/>
                    </a:ext>
                  </a:extLst>
                </a:gridCol>
              </a:tblGrid>
              <a:tr h="211476">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IV -E  CPS</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SSBG STATE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CWS NH EXP</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38011843"/>
                  </a:ext>
                </a:extLst>
              </a:tr>
              <a:tr h="312985">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215, 219 and 228 - Z - (penetration rate - small %)</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no longer funded -     rolled into SSBG Federal</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IHE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632820369"/>
                  </a:ext>
                </a:extLst>
              </a:tr>
              <a:tr h="389117">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2644981"/>
                  </a:ext>
                </a:extLst>
              </a:tr>
              <a:tr h="211476">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11,309.69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11,234.31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72883652"/>
                  </a:ext>
                </a:extLst>
              </a:tr>
              <a:tr h="197942">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74951024"/>
                  </a:ext>
                </a:extLst>
              </a:tr>
              <a:tr h="306218">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3,881.01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7,945.44</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0145188"/>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4,138.60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3118389"/>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-5,222.86</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-5,238.19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46</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9332450"/>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2,796.75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5458477"/>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0642620"/>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1594738"/>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2,796.75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39530224"/>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9723222"/>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3483532"/>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1,931.70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3466375"/>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865.05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2,707.25</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0447453"/>
                  </a:ext>
                </a:extLst>
              </a:tr>
              <a:tr h="211476">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122.69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405.31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70803786"/>
                  </a:ext>
                </a:extLst>
              </a:tr>
              <a:tr h="19794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11,309.69</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11,234.31</a:t>
                      </a:r>
                    </a:p>
                  </a:txBody>
                  <a:tcPr marL="8459" marR="8459" marT="845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459" marR="8459" marT="845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4392481"/>
                  </a:ext>
                </a:extLst>
              </a:tr>
              <a:tr h="19794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459" marR="8459" marT="84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459" marR="8459" marT="845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459" marR="8459" marT="845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183402"/>
                  </a:ext>
                </a:extLst>
              </a:tr>
            </a:tbl>
          </a:graphicData>
        </a:graphic>
      </p:graphicFrame>
      <p:sp>
        <p:nvSpPr>
          <p:cNvPr id="7" name="Title 1">
            <a:extLst>
              <a:ext uri="{FF2B5EF4-FFF2-40B4-BE49-F238E27FC236}">
                <a16:creationId xmlns:a16="http://schemas.microsoft.com/office/drawing/2014/main" id="{D34C076A-B5AB-4443-9034-1E77508FA1B7}"/>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240453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28D5F0-E7CB-4A22-8F51-34DBD712D212}"/>
              </a:ext>
            </a:extLst>
          </p:cNvPr>
          <p:cNvGraphicFramePr>
            <a:graphicFrameLocks noGrp="1"/>
          </p:cNvGraphicFramePr>
          <p:nvPr>
            <p:ph idx="1"/>
            <p:extLst>
              <p:ext uri="{D42A27DB-BD31-4B8C-83A1-F6EECF244321}">
                <p14:modId xmlns:p14="http://schemas.microsoft.com/office/powerpoint/2010/main" val="3143218198"/>
              </p:ext>
            </p:extLst>
          </p:nvPr>
        </p:nvGraphicFramePr>
        <p:xfrm>
          <a:off x="838200" y="1585503"/>
          <a:ext cx="10515601" cy="4642611"/>
        </p:xfrm>
        <a:graphic>
          <a:graphicData uri="http://schemas.openxmlformats.org/drawingml/2006/table">
            <a:tbl>
              <a:tblPr/>
              <a:tblGrid>
                <a:gridCol w="2258209">
                  <a:extLst>
                    <a:ext uri="{9D8B030D-6E8A-4147-A177-3AD203B41FA5}">
                      <a16:colId xmlns:a16="http://schemas.microsoft.com/office/drawing/2014/main" val="2504815644"/>
                    </a:ext>
                  </a:extLst>
                </a:gridCol>
                <a:gridCol w="807893">
                  <a:extLst>
                    <a:ext uri="{9D8B030D-6E8A-4147-A177-3AD203B41FA5}">
                      <a16:colId xmlns:a16="http://schemas.microsoft.com/office/drawing/2014/main" val="565961547"/>
                    </a:ext>
                  </a:extLst>
                </a:gridCol>
                <a:gridCol w="350412">
                  <a:extLst>
                    <a:ext uri="{9D8B030D-6E8A-4147-A177-3AD203B41FA5}">
                      <a16:colId xmlns:a16="http://schemas.microsoft.com/office/drawing/2014/main" val="2347017010"/>
                    </a:ext>
                  </a:extLst>
                </a:gridCol>
                <a:gridCol w="934432">
                  <a:extLst>
                    <a:ext uri="{9D8B030D-6E8A-4147-A177-3AD203B41FA5}">
                      <a16:colId xmlns:a16="http://schemas.microsoft.com/office/drawing/2014/main" val="3852898301"/>
                    </a:ext>
                  </a:extLst>
                </a:gridCol>
                <a:gridCol w="1119371">
                  <a:extLst>
                    <a:ext uri="{9D8B030D-6E8A-4147-A177-3AD203B41FA5}">
                      <a16:colId xmlns:a16="http://schemas.microsoft.com/office/drawing/2014/main" val="1973966219"/>
                    </a:ext>
                  </a:extLst>
                </a:gridCol>
                <a:gridCol w="298500">
                  <a:extLst>
                    <a:ext uri="{9D8B030D-6E8A-4147-A177-3AD203B41FA5}">
                      <a16:colId xmlns:a16="http://schemas.microsoft.com/office/drawing/2014/main" val="2459836992"/>
                    </a:ext>
                  </a:extLst>
                </a:gridCol>
                <a:gridCol w="1099903">
                  <a:extLst>
                    <a:ext uri="{9D8B030D-6E8A-4147-A177-3AD203B41FA5}">
                      <a16:colId xmlns:a16="http://schemas.microsoft.com/office/drawing/2014/main" val="4095922532"/>
                    </a:ext>
                  </a:extLst>
                </a:gridCol>
                <a:gridCol w="1129105">
                  <a:extLst>
                    <a:ext uri="{9D8B030D-6E8A-4147-A177-3AD203B41FA5}">
                      <a16:colId xmlns:a16="http://schemas.microsoft.com/office/drawing/2014/main" val="317601657"/>
                    </a:ext>
                  </a:extLst>
                </a:gridCol>
                <a:gridCol w="285522">
                  <a:extLst>
                    <a:ext uri="{9D8B030D-6E8A-4147-A177-3AD203B41FA5}">
                      <a16:colId xmlns:a16="http://schemas.microsoft.com/office/drawing/2014/main" val="3458550424"/>
                    </a:ext>
                  </a:extLst>
                </a:gridCol>
                <a:gridCol w="1090171">
                  <a:extLst>
                    <a:ext uri="{9D8B030D-6E8A-4147-A177-3AD203B41FA5}">
                      <a16:colId xmlns:a16="http://schemas.microsoft.com/office/drawing/2014/main" val="2922328702"/>
                    </a:ext>
                  </a:extLst>
                </a:gridCol>
                <a:gridCol w="1142083">
                  <a:extLst>
                    <a:ext uri="{9D8B030D-6E8A-4147-A177-3AD203B41FA5}">
                      <a16:colId xmlns:a16="http://schemas.microsoft.com/office/drawing/2014/main" val="3762642712"/>
                    </a:ext>
                  </a:extLst>
                </a:gridCol>
              </a:tblGrid>
              <a:tr h="213217">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APS/CPS COVID </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CPS STATE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SMART START REIM</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844769771"/>
                  </a:ext>
                </a:extLst>
              </a:tr>
              <a:tr h="37526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 money  advanced to county</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CPS</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4</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889017136"/>
                  </a:ext>
                </a:extLst>
              </a:tr>
              <a:tr h="392320">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25931725"/>
                  </a:ext>
                </a:extLst>
              </a:tr>
              <a:tr h="213217">
                <a:tc>
                  <a:txBody>
                    <a:bodyPr/>
                    <a:lstStyle/>
                    <a:p>
                      <a:pPr algn="l" fontAlgn="b"/>
                      <a:r>
                        <a:rPr lang="en-US" sz="1400" b="1" i="0" u="none" strike="noStrike" dirty="0">
                          <a:solidFill>
                            <a:srgbClr val="000000"/>
                          </a:solidFill>
                          <a:effectLst/>
                          <a:latin typeface="Calibri" panose="020F0502020204030204" pitchFamily="34" charset="0"/>
                        </a:rPr>
                        <a:t> ANNUAL ALLOCATION</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19,523.00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7,578.42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3935061"/>
                  </a:ext>
                </a:extLst>
              </a:tr>
              <a:tr h="199571">
                <a:tc gridSpan="2">
                  <a:txBody>
                    <a:bodyPr/>
                    <a:lstStyle/>
                    <a:p>
                      <a:pPr algn="l" fontAlgn="b"/>
                      <a:r>
                        <a:rPr lang="en-US" sz="1400" b="1" i="0" u="none" strike="noStrike" dirty="0">
                          <a:solidFill>
                            <a:srgbClr val="FF0000"/>
                          </a:solidFill>
                          <a:effectLst/>
                          <a:latin typeface="Calibri" panose="020F0502020204030204" pitchFamily="34" charset="0"/>
                        </a:rPr>
                        <a:t> Month Submitted - July -  June 1571</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8304263"/>
                  </a:ext>
                </a:extLst>
              </a:tr>
              <a:tr h="213217">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1974318"/>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8,771.34</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115</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942713"/>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-6,891.34</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479872"/>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9910375"/>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15,523.00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79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90606782"/>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8115903"/>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3849.00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63669796"/>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49171906"/>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01901170"/>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1,880.00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4911275"/>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51253632"/>
                  </a:ext>
                </a:extLst>
              </a:tr>
              <a:tr h="21321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0655141"/>
                  </a:ext>
                </a:extLst>
              </a:tr>
              <a:tr h="199571">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19372.00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99</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7,578.42</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529" marR="8529" marT="852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5282142"/>
                  </a:ext>
                </a:extLst>
              </a:tr>
              <a:tr h="199571">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151.00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529" marR="8529" marT="8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529" marR="8529" marT="852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529" marR="8529" marT="852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7099634"/>
                  </a:ext>
                </a:extLst>
              </a:tr>
            </a:tbl>
          </a:graphicData>
        </a:graphic>
      </p:graphicFrame>
      <p:sp>
        <p:nvSpPr>
          <p:cNvPr id="6" name="Title 1">
            <a:extLst>
              <a:ext uri="{FF2B5EF4-FFF2-40B4-BE49-F238E27FC236}">
                <a16:creationId xmlns:a16="http://schemas.microsoft.com/office/drawing/2014/main" id="{D30809F2-5499-4FC9-9B9E-12AD1B2634CE}"/>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4160783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10838A-1CA5-488D-8C04-FB4917B1AFB3}"/>
              </a:ext>
            </a:extLst>
          </p:cNvPr>
          <p:cNvGraphicFramePr>
            <a:graphicFrameLocks noGrp="1"/>
          </p:cNvGraphicFramePr>
          <p:nvPr>
            <p:ph idx="1"/>
            <p:extLst>
              <p:ext uri="{D42A27DB-BD31-4B8C-83A1-F6EECF244321}">
                <p14:modId xmlns:p14="http://schemas.microsoft.com/office/powerpoint/2010/main" val="1330875567"/>
              </p:ext>
            </p:extLst>
          </p:nvPr>
        </p:nvGraphicFramePr>
        <p:xfrm>
          <a:off x="838201" y="1586192"/>
          <a:ext cx="10515599" cy="4719517"/>
        </p:xfrm>
        <a:graphic>
          <a:graphicData uri="http://schemas.openxmlformats.org/drawingml/2006/table">
            <a:tbl>
              <a:tblPr/>
              <a:tblGrid>
                <a:gridCol w="2258210">
                  <a:extLst>
                    <a:ext uri="{9D8B030D-6E8A-4147-A177-3AD203B41FA5}">
                      <a16:colId xmlns:a16="http://schemas.microsoft.com/office/drawing/2014/main" val="3582227312"/>
                    </a:ext>
                  </a:extLst>
                </a:gridCol>
                <a:gridCol w="192890">
                  <a:extLst>
                    <a:ext uri="{9D8B030D-6E8A-4147-A177-3AD203B41FA5}">
                      <a16:colId xmlns:a16="http://schemas.microsoft.com/office/drawing/2014/main" val="3124003138"/>
                    </a:ext>
                  </a:extLst>
                </a:gridCol>
                <a:gridCol w="457200">
                  <a:extLst>
                    <a:ext uri="{9D8B030D-6E8A-4147-A177-3AD203B41FA5}">
                      <a16:colId xmlns:a16="http://schemas.microsoft.com/office/drawing/2014/main" val="890940440"/>
                    </a:ext>
                  </a:extLst>
                </a:gridCol>
                <a:gridCol w="279400">
                  <a:extLst>
                    <a:ext uri="{9D8B030D-6E8A-4147-A177-3AD203B41FA5}">
                      <a16:colId xmlns:a16="http://schemas.microsoft.com/office/drawing/2014/main" val="1886185750"/>
                    </a:ext>
                  </a:extLst>
                </a:gridCol>
                <a:gridCol w="1163247">
                  <a:extLst>
                    <a:ext uri="{9D8B030D-6E8A-4147-A177-3AD203B41FA5}">
                      <a16:colId xmlns:a16="http://schemas.microsoft.com/office/drawing/2014/main" val="1838716788"/>
                    </a:ext>
                  </a:extLst>
                </a:gridCol>
                <a:gridCol w="1160853">
                  <a:extLst>
                    <a:ext uri="{9D8B030D-6E8A-4147-A177-3AD203B41FA5}">
                      <a16:colId xmlns:a16="http://schemas.microsoft.com/office/drawing/2014/main" val="240198645"/>
                    </a:ext>
                  </a:extLst>
                </a:gridCol>
                <a:gridCol w="257017">
                  <a:extLst>
                    <a:ext uri="{9D8B030D-6E8A-4147-A177-3AD203B41FA5}">
                      <a16:colId xmlns:a16="http://schemas.microsoft.com/office/drawing/2014/main" val="2090915482"/>
                    </a:ext>
                  </a:extLst>
                </a:gridCol>
                <a:gridCol w="1099903">
                  <a:extLst>
                    <a:ext uri="{9D8B030D-6E8A-4147-A177-3AD203B41FA5}">
                      <a16:colId xmlns:a16="http://schemas.microsoft.com/office/drawing/2014/main" val="2872745350"/>
                    </a:ext>
                  </a:extLst>
                </a:gridCol>
                <a:gridCol w="1129104">
                  <a:extLst>
                    <a:ext uri="{9D8B030D-6E8A-4147-A177-3AD203B41FA5}">
                      <a16:colId xmlns:a16="http://schemas.microsoft.com/office/drawing/2014/main" val="3998956685"/>
                    </a:ext>
                  </a:extLst>
                </a:gridCol>
                <a:gridCol w="285522">
                  <a:extLst>
                    <a:ext uri="{9D8B030D-6E8A-4147-A177-3AD203B41FA5}">
                      <a16:colId xmlns:a16="http://schemas.microsoft.com/office/drawing/2014/main" val="464681296"/>
                    </a:ext>
                  </a:extLst>
                </a:gridCol>
                <a:gridCol w="1090171">
                  <a:extLst>
                    <a:ext uri="{9D8B030D-6E8A-4147-A177-3AD203B41FA5}">
                      <a16:colId xmlns:a16="http://schemas.microsoft.com/office/drawing/2014/main" val="199121793"/>
                    </a:ext>
                  </a:extLst>
                </a:gridCol>
                <a:gridCol w="1142082">
                  <a:extLst>
                    <a:ext uri="{9D8B030D-6E8A-4147-A177-3AD203B41FA5}">
                      <a16:colId xmlns:a16="http://schemas.microsoft.com/office/drawing/2014/main" val="616231068"/>
                    </a:ext>
                  </a:extLst>
                </a:gridCol>
              </a:tblGrid>
              <a:tr h="208637">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CPS EXP - TNF TO 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CHILD CARE DEV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COVID 19</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25741230"/>
                  </a:ext>
                </a:extLst>
              </a:tr>
              <a:tr h="367202">
                <a:tc gridSpan="3">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23</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 for Pandemic LIEAP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612889568"/>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69335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80,000.00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87,995.15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23636"/>
                  </a:ext>
                </a:extLst>
              </a:tr>
              <a:tr h="195284">
                <a:tc gridSpan="3">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2752687"/>
                  </a:ext>
                </a:extLst>
              </a:tr>
              <a:tr h="302107">
                <a:tc gridSpan="3">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5,517.24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0506853"/>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5,637.09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279025"/>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9,812.80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236886"/>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6,452.54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1550971"/>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4,022.35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58896"/>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6,442.74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517227"/>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5,876.93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54,995.15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043983"/>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5,726.03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500865"/>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4,150.11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81733"/>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2,931.69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803507"/>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1,890.33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663284"/>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2,174.18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523228"/>
                  </a:ext>
                </a:extLst>
              </a:tr>
              <a:tr h="195284">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60,634.03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54,995.15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098265"/>
                  </a:ext>
                </a:extLst>
              </a:tr>
              <a:tr h="195284">
                <a:tc gridSpan="3">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19,365.97</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33,000.00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90725"/>
                  </a:ext>
                </a:extLst>
              </a:tr>
            </a:tbl>
          </a:graphicData>
        </a:graphic>
      </p:graphicFrame>
      <p:sp>
        <p:nvSpPr>
          <p:cNvPr id="6" name="Title 1">
            <a:extLst>
              <a:ext uri="{FF2B5EF4-FFF2-40B4-BE49-F238E27FC236}">
                <a16:creationId xmlns:a16="http://schemas.microsoft.com/office/drawing/2014/main" id="{7D903708-BA22-4826-B832-F491B0FCBDB5}"/>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3146366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10838A-1CA5-488D-8C04-FB4917B1AFB3}"/>
              </a:ext>
            </a:extLst>
          </p:cNvPr>
          <p:cNvGraphicFramePr>
            <a:graphicFrameLocks noGrp="1"/>
          </p:cNvGraphicFramePr>
          <p:nvPr>
            <p:ph idx="1"/>
            <p:extLst>
              <p:ext uri="{D42A27DB-BD31-4B8C-83A1-F6EECF244321}">
                <p14:modId xmlns:p14="http://schemas.microsoft.com/office/powerpoint/2010/main" val="1645428672"/>
              </p:ext>
            </p:extLst>
          </p:nvPr>
        </p:nvGraphicFramePr>
        <p:xfrm>
          <a:off x="838200" y="1596824"/>
          <a:ext cx="10515599" cy="4719517"/>
        </p:xfrm>
        <a:graphic>
          <a:graphicData uri="http://schemas.openxmlformats.org/drawingml/2006/table">
            <a:tbl>
              <a:tblPr/>
              <a:tblGrid>
                <a:gridCol w="2258210">
                  <a:extLst>
                    <a:ext uri="{9D8B030D-6E8A-4147-A177-3AD203B41FA5}">
                      <a16:colId xmlns:a16="http://schemas.microsoft.com/office/drawing/2014/main" val="3582227312"/>
                    </a:ext>
                  </a:extLst>
                </a:gridCol>
                <a:gridCol w="192890">
                  <a:extLst>
                    <a:ext uri="{9D8B030D-6E8A-4147-A177-3AD203B41FA5}">
                      <a16:colId xmlns:a16="http://schemas.microsoft.com/office/drawing/2014/main" val="3124003138"/>
                    </a:ext>
                  </a:extLst>
                </a:gridCol>
                <a:gridCol w="457200">
                  <a:extLst>
                    <a:ext uri="{9D8B030D-6E8A-4147-A177-3AD203B41FA5}">
                      <a16:colId xmlns:a16="http://schemas.microsoft.com/office/drawing/2014/main" val="890940440"/>
                    </a:ext>
                  </a:extLst>
                </a:gridCol>
                <a:gridCol w="279400">
                  <a:extLst>
                    <a:ext uri="{9D8B030D-6E8A-4147-A177-3AD203B41FA5}">
                      <a16:colId xmlns:a16="http://schemas.microsoft.com/office/drawing/2014/main" val="1886185750"/>
                    </a:ext>
                  </a:extLst>
                </a:gridCol>
                <a:gridCol w="1163247">
                  <a:extLst>
                    <a:ext uri="{9D8B030D-6E8A-4147-A177-3AD203B41FA5}">
                      <a16:colId xmlns:a16="http://schemas.microsoft.com/office/drawing/2014/main" val="1838716788"/>
                    </a:ext>
                  </a:extLst>
                </a:gridCol>
                <a:gridCol w="1160853">
                  <a:extLst>
                    <a:ext uri="{9D8B030D-6E8A-4147-A177-3AD203B41FA5}">
                      <a16:colId xmlns:a16="http://schemas.microsoft.com/office/drawing/2014/main" val="240198645"/>
                    </a:ext>
                  </a:extLst>
                </a:gridCol>
                <a:gridCol w="257017">
                  <a:extLst>
                    <a:ext uri="{9D8B030D-6E8A-4147-A177-3AD203B41FA5}">
                      <a16:colId xmlns:a16="http://schemas.microsoft.com/office/drawing/2014/main" val="2090915482"/>
                    </a:ext>
                  </a:extLst>
                </a:gridCol>
                <a:gridCol w="1099903">
                  <a:extLst>
                    <a:ext uri="{9D8B030D-6E8A-4147-A177-3AD203B41FA5}">
                      <a16:colId xmlns:a16="http://schemas.microsoft.com/office/drawing/2014/main" val="2872745350"/>
                    </a:ext>
                  </a:extLst>
                </a:gridCol>
                <a:gridCol w="1129104">
                  <a:extLst>
                    <a:ext uri="{9D8B030D-6E8A-4147-A177-3AD203B41FA5}">
                      <a16:colId xmlns:a16="http://schemas.microsoft.com/office/drawing/2014/main" val="3998956685"/>
                    </a:ext>
                  </a:extLst>
                </a:gridCol>
                <a:gridCol w="285522">
                  <a:extLst>
                    <a:ext uri="{9D8B030D-6E8A-4147-A177-3AD203B41FA5}">
                      <a16:colId xmlns:a16="http://schemas.microsoft.com/office/drawing/2014/main" val="464681296"/>
                    </a:ext>
                  </a:extLst>
                </a:gridCol>
                <a:gridCol w="1090171">
                  <a:extLst>
                    <a:ext uri="{9D8B030D-6E8A-4147-A177-3AD203B41FA5}">
                      <a16:colId xmlns:a16="http://schemas.microsoft.com/office/drawing/2014/main" val="199121793"/>
                    </a:ext>
                  </a:extLst>
                </a:gridCol>
                <a:gridCol w="1142082">
                  <a:extLst>
                    <a:ext uri="{9D8B030D-6E8A-4147-A177-3AD203B41FA5}">
                      <a16:colId xmlns:a16="http://schemas.microsoft.com/office/drawing/2014/main" val="616231068"/>
                    </a:ext>
                  </a:extLst>
                </a:gridCol>
              </a:tblGrid>
              <a:tr h="208637">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WF FEDERAL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  CPS CSLD 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SHARE THE WARMTH</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125741230"/>
                  </a:ext>
                </a:extLst>
              </a:tr>
              <a:tr h="367202">
                <a:tc gridSpan="3">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CRF</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612889568"/>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5769335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154,856.00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123636"/>
                  </a:ext>
                </a:extLst>
              </a:tr>
              <a:tr h="195284">
                <a:tc gridSpan="3">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2752687"/>
                  </a:ext>
                </a:extLst>
              </a:tr>
              <a:tr h="302107">
                <a:tc gridSpan="3">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10,541.04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0506853"/>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8,152.42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5279025"/>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20,020.54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01236886"/>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31,370.14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1550971"/>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7,343.86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58896"/>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2517227"/>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38,714.00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31043983"/>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15500865"/>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23781733"/>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22,896.03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0803507"/>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15,817.97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663284"/>
                  </a:ext>
                </a:extLst>
              </a:tr>
              <a:tr h="208637">
                <a:tc gridSpan="3">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pPr algn="r" fontAlgn="b"/>
                      <a:endParaRPr lang="en-US" sz="1400" b="1" i="0" u="none" strike="noStrike">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15523228"/>
                  </a:ext>
                </a:extLst>
              </a:tr>
              <a:tr h="195284">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154,856.00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6098265"/>
                  </a:ext>
                </a:extLst>
              </a:tr>
              <a:tr h="195284">
                <a:tc gridSpan="3">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l" fontAlgn="b"/>
                      <a:endParaRPr lang="en-US" sz="1400" b="1"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590725"/>
                  </a:ext>
                </a:extLst>
              </a:tr>
            </a:tbl>
          </a:graphicData>
        </a:graphic>
      </p:graphicFrame>
      <p:sp>
        <p:nvSpPr>
          <p:cNvPr id="6" name="Title 1">
            <a:extLst>
              <a:ext uri="{FF2B5EF4-FFF2-40B4-BE49-F238E27FC236}">
                <a16:creationId xmlns:a16="http://schemas.microsoft.com/office/drawing/2014/main" id="{7383571D-8351-41D2-94DF-686B4E44EE6B}"/>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2251653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D0F077F-3F8D-4368-9790-59AE4BD4722A}"/>
              </a:ext>
            </a:extLst>
          </p:cNvPr>
          <p:cNvGraphicFramePr>
            <a:graphicFrameLocks noGrp="1"/>
          </p:cNvGraphicFramePr>
          <p:nvPr>
            <p:ph idx="1"/>
            <p:extLst>
              <p:ext uri="{D42A27DB-BD31-4B8C-83A1-F6EECF244321}">
                <p14:modId xmlns:p14="http://schemas.microsoft.com/office/powerpoint/2010/main" val="1047703073"/>
              </p:ext>
            </p:extLst>
          </p:nvPr>
        </p:nvGraphicFramePr>
        <p:xfrm>
          <a:off x="838201" y="1560151"/>
          <a:ext cx="10515599" cy="4932724"/>
        </p:xfrm>
        <a:graphic>
          <a:graphicData uri="http://schemas.openxmlformats.org/drawingml/2006/table">
            <a:tbl>
              <a:tblPr/>
              <a:tblGrid>
                <a:gridCol w="2258210">
                  <a:extLst>
                    <a:ext uri="{9D8B030D-6E8A-4147-A177-3AD203B41FA5}">
                      <a16:colId xmlns:a16="http://schemas.microsoft.com/office/drawing/2014/main" val="2774990935"/>
                    </a:ext>
                  </a:extLst>
                </a:gridCol>
                <a:gridCol w="807894">
                  <a:extLst>
                    <a:ext uri="{9D8B030D-6E8A-4147-A177-3AD203B41FA5}">
                      <a16:colId xmlns:a16="http://schemas.microsoft.com/office/drawing/2014/main" val="1913839095"/>
                    </a:ext>
                  </a:extLst>
                </a:gridCol>
                <a:gridCol w="350411">
                  <a:extLst>
                    <a:ext uri="{9D8B030D-6E8A-4147-A177-3AD203B41FA5}">
                      <a16:colId xmlns:a16="http://schemas.microsoft.com/office/drawing/2014/main" val="1178215331"/>
                    </a:ext>
                  </a:extLst>
                </a:gridCol>
                <a:gridCol w="934432">
                  <a:extLst>
                    <a:ext uri="{9D8B030D-6E8A-4147-A177-3AD203B41FA5}">
                      <a16:colId xmlns:a16="http://schemas.microsoft.com/office/drawing/2014/main" val="2369434682"/>
                    </a:ext>
                  </a:extLst>
                </a:gridCol>
                <a:gridCol w="1119371">
                  <a:extLst>
                    <a:ext uri="{9D8B030D-6E8A-4147-A177-3AD203B41FA5}">
                      <a16:colId xmlns:a16="http://schemas.microsoft.com/office/drawing/2014/main" val="1832182686"/>
                    </a:ext>
                  </a:extLst>
                </a:gridCol>
                <a:gridCol w="298499">
                  <a:extLst>
                    <a:ext uri="{9D8B030D-6E8A-4147-A177-3AD203B41FA5}">
                      <a16:colId xmlns:a16="http://schemas.microsoft.com/office/drawing/2014/main" val="2402931585"/>
                    </a:ext>
                  </a:extLst>
                </a:gridCol>
                <a:gridCol w="1099903">
                  <a:extLst>
                    <a:ext uri="{9D8B030D-6E8A-4147-A177-3AD203B41FA5}">
                      <a16:colId xmlns:a16="http://schemas.microsoft.com/office/drawing/2014/main" val="129449605"/>
                    </a:ext>
                  </a:extLst>
                </a:gridCol>
                <a:gridCol w="1129104">
                  <a:extLst>
                    <a:ext uri="{9D8B030D-6E8A-4147-A177-3AD203B41FA5}">
                      <a16:colId xmlns:a16="http://schemas.microsoft.com/office/drawing/2014/main" val="2357011586"/>
                    </a:ext>
                  </a:extLst>
                </a:gridCol>
                <a:gridCol w="285522">
                  <a:extLst>
                    <a:ext uri="{9D8B030D-6E8A-4147-A177-3AD203B41FA5}">
                      <a16:colId xmlns:a16="http://schemas.microsoft.com/office/drawing/2014/main" val="2656976650"/>
                    </a:ext>
                  </a:extLst>
                </a:gridCol>
                <a:gridCol w="1090171">
                  <a:extLst>
                    <a:ext uri="{9D8B030D-6E8A-4147-A177-3AD203B41FA5}">
                      <a16:colId xmlns:a16="http://schemas.microsoft.com/office/drawing/2014/main" val="3068583570"/>
                    </a:ext>
                  </a:extLst>
                </a:gridCol>
                <a:gridCol w="1142082">
                  <a:extLst>
                    <a:ext uri="{9D8B030D-6E8A-4147-A177-3AD203B41FA5}">
                      <a16:colId xmlns:a16="http://schemas.microsoft.com/office/drawing/2014/main" val="732600358"/>
                    </a:ext>
                  </a:extLst>
                </a:gridCol>
              </a:tblGrid>
              <a:tr h="20863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STATE ADC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FC CASE WKR VISIT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TANF TO SSBG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811652664"/>
                  </a:ext>
                </a:extLst>
              </a:tr>
              <a:tr h="36720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Fiscal Officer codes to it - 109,117 or 118 - P,V,X,R,0,9 change to 05/10/A</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V</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314197151"/>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918458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1,850.56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37,816.28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7057921"/>
                  </a:ext>
                </a:extLst>
              </a:tr>
              <a:tr h="195284">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7748370"/>
                  </a:ext>
                </a:extLst>
              </a:tr>
              <a:tr h="302107">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9,877.89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6718051"/>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9,758.88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30301921"/>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14,148.37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8714252"/>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-16,055.15</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82674176"/>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6634848"/>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5581658"/>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8,865.00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1418208"/>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1,785.00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9631542"/>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5025011"/>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4,576.92</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5324355"/>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4,288.09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2058540"/>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2,356.28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7661788"/>
                  </a:ext>
                </a:extLst>
              </a:tr>
              <a:tr h="195284">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1,850.56</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highlight>
                            <a:srgbClr val="FFFF00"/>
                          </a:highlight>
                          <a:latin typeface="Calibri" panose="020F0502020204030204" pitchFamily="34" charset="0"/>
                        </a:rPr>
                        <a:t>37,816.28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64438130"/>
                  </a:ext>
                </a:extLst>
              </a:tr>
              <a:tr h="195284">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284167"/>
                  </a:ext>
                </a:extLst>
              </a:tr>
            </a:tbl>
          </a:graphicData>
        </a:graphic>
      </p:graphicFrame>
      <p:sp>
        <p:nvSpPr>
          <p:cNvPr id="6" name="Title 1">
            <a:extLst>
              <a:ext uri="{FF2B5EF4-FFF2-40B4-BE49-F238E27FC236}">
                <a16:creationId xmlns:a16="http://schemas.microsoft.com/office/drawing/2014/main" id="{F72A4FDA-CA3C-4D26-B688-2049D1252A01}"/>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
        <p:nvSpPr>
          <p:cNvPr id="4" name="Oval 3">
            <a:extLst>
              <a:ext uri="{FF2B5EF4-FFF2-40B4-BE49-F238E27FC236}">
                <a16:creationId xmlns:a16="http://schemas.microsoft.com/office/drawing/2014/main" id="{D1CC7220-B3E5-4431-BB61-A85725DD7B2A}"/>
              </a:ext>
            </a:extLst>
          </p:cNvPr>
          <p:cNvSpPr/>
          <p:nvPr/>
        </p:nvSpPr>
        <p:spPr>
          <a:xfrm>
            <a:off x="9324505" y="5773601"/>
            <a:ext cx="1063256" cy="301380"/>
          </a:xfrm>
          <a:prstGeom prst="ellipse">
            <a:avLst/>
          </a:prstGeom>
          <a:noFill/>
          <a:ln w="28575">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ED26234-7FE7-47A0-9A35-2BBF16C519E2}"/>
              </a:ext>
            </a:extLst>
          </p:cNvPr>
          <p:cNvSpPr txBox="1"/>
          <p:nvPr/>
        </p:nvSpPr>
        <p:spPr>
          <a:xfrm>
            <a:off x="9429609" y="1849821"/>
            <a:ext cx="1679826" cy="307777"/>
          </a:xfrm>
          <a:prstGeom prst="rect">
            <a:avLst/>
          </a:prstGeom>
          <a:noFill/>
        </p:spPr>
        <p:txBody>
          <a:bodyPr wrap="square" rtlCol="0">
            <a:spAutoFit/>
          </a:bodyPr>
          <a:lstStyle/>
          <a:p>
            <a:r>
              <a:rPr lang="en-US" sz="1400" b="1" dirty="0">
                <a:solidFill>
                  <a:srgbClr val="FF0000"/>
                </a:solidFill>
              </a:rPr>
              <a:t>Quarterly allocation</a:t>
            </a:r>
          </a:p>
        </p:txBody>
      </p:sp>
    </p:spTree>
    <p:extLst>
      <p:ext uri="{BB962C8B-B14F-4D97-AF65-F5344CB8AC3E}">
        <p14:creationId xmlns:p14="http://schemas.microsoft.com/office/powerpoint/2010/main" val="18974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D598D-DAEE-4999-A046-E2F477D92EEE}"/>
              </a:ext>
            </a:extLst>
          </p:cNvPr>
          <p:cNvSpPr>
            <a:spLocks noGrp="1"/>
          </p:cNvSpPr>
          <p:nvPr>
            <p:ph idx="1"/>
          </p:nvPr>
        </p:nvSpPr>
        <p:spPr>
          <a:xfrm>
            <a:off x="838200" y="1546454"/>
            <a:ext cx="10515600" cy="5083525"/>
          </a:xfrm>
        </p:spPr>
        <p:txBody>
          <a:bodyPr>
            <a:normAutofit fontScale="92500" lnSpcReduction="10000"/>
          </a:bodyPr>
          <a:lstStyle/>
          <a:p>
            <a:pPr>
              <a:buClr>
                <a:srgbClr val="536EB0"/>
              </a:buClr>
            </a:pPr>
            <a:r>
              <a:rPr lang="en-US" sz="2800" dirty="0">
                <a:solidFill>
                  <a:srgbClr val="595959"/>
                </a:solidFill>
              </a:rPr>
              <a:t>Manual adjustments made by the Controller’s Office show with a double asterisk (**).</a:t>
            </a:r>
          </a:p>
          <a:p>
            <a:pPr lvl="0">
              <a:buClr>
                <a:srgbClr val="536EB0"/>
              </a:buClr>
            </a:pPr>
            <a:r>
              <a:rPr lang="en-US" dirty="0">
                <a:solidFill>
                  <a:srgbClr val="595959"/>
                </a:solidFill>
              </a:rPr>
              <a:t>Adjustments are made because you have already drawn down all the money available to your county.  </a:t>
            </a:r>
          </a:p>
          <a:p>
            <a:pPr lvl="0">
              <a:buClr>
                <a:srgbClr val="536EB0"/>
              </a:buClr>
            </a:pPr>
            <a:r>
              <a:rPr lang="en-US" dirty="0">
                <a:solidFill>
                  <a:srgbClr val="595959"/>
                </a:solidFill>
              </a:rPr>
              <a:t>Several of the funding allocations are given quarterly – so if your county pulls more money than allotted for that quarter, you will see manual adjustments.</a:t>
            </a:r>
          </a:p>
          <a:p>
            <a:pPr lvl="0">
              <a:buClr>
                <a:srgbClr val="536EB0"/>
              </a:buClr>
            </a:pPr>
            <a:r>
              <a:rPr lang="en-US" dirty="0">
                <a:solidFill>
                  <a:srgbClr val="595959"/>
                </a:solidFill>
              </a:rPr>
              <a:t>These adjustments generally show in 3 entries - first entry that was made on your 1571, then an entry where they pulled it back and a 3</a:t>
            </a:r>
            <a:r>
              <a:rPr lang="en-US" baseline="30000" dirty="0">
                <a:solidFill>
                  <a:srgbClr val="595959"/>
                </a:solidFill>
              </a:rPr>
              <a:t>rd</a:t>
            </a:r>
            <a:r>
              <a:rPr lang="en-US" dirty="0">
                <a:solidFill>
                  <a:srgbClr val="595959"/>
                </a:solidFill>
              </a:rPr>
              <a:t> entry where they sent it to an overspending code and it became county money.</a:t>
            </a:r>
          </a:p>
          <a:p>
            <a:pPr lvl="0">
              <a:buClr>
                <a:srgbClr val="536EB0"/>
              </a:buClr>
            </a:pPr>
            <a:r>
              <a:rPr lang="en-US" dirty="0">
                <a:solidFill>
                  <a:srgbClr val="595959"/>
                </a:solidFill>
              </a:rPr>
              <a:t>You also see double asterisks (**) adjustments when you submit reclass letters.  This is how the Controller’s Office is transparent when moving the money around.</a:t>
            </a:r>
          </a:p>
          <a:p>
            <a:pPr marL="0" indent="0">
              <a:buNone/>
            </a:pPr>
            <a:endParaRPr lang="en-US" dirty="0"/>
          </a:p>
        </p:txBody>
      </p:sp>
      <p:sp>
        <p:nvSpPr>
          <p:cNvPr id="6" name="Title 1">
            <a:extLst>
              <a:ext uri="{FF2B5EF4-FFF2-40B4-BE49-F238E27FC236}">
                <a16:creationId xmlns:a16="http://schemas.microsoft.com/office/drawing/2014/main" id="{80305083-AC3A-4F00-B792-07ABC3151CDF}"/>
              </a:ext>
            </a:extLst>
          </p:cNvPr>
          <p:cNvSpPr>
            <a:spLocks noGrp="1"/>
          </p:cNvSpPr>
          <p:nvPr>
            <p:ph type="title"/>
          </p:nvPr>
        </p:nvSpPr>
        <p:spPr>
          <a:xfrm>
            <a:off x="838200" y="365125"/>
            <a:ext cx="10515600" cy="1325563"/>
          </a:xfrm>
        </p:spPr>
        <p:txBody>
          <a:bodyPr/>
          <a:lstStyle/>
          <a:p>
            <a:r>
              <a:rPr lang="en-US" b="1" i="1" dirty="0">
                <a:solidFill>
                  <a:srgbClr val="536EB0"/>
                </a:solidFill>
              </a:rPr>
              <a:t>XS335 Report continued</a:t>
            </a:r>
          </a:p>
        </p:txBody>
      </p:sp>
    </p:spTree>
    <p:extLst>
      <p:ext uri="{BB962C8B-B14F-4D97-AF65-F5344CB8AC3E}">
        <p14:creationId xmlns:p14="http://schemas.microsoft.com/office/powerpoint/2010/main" val="3322329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35F8BC-8D97-41D2-9CAA-9739CC170B8B}"/>
              </a:ext>
            </a:extLst>
          </p:cNvPr>
          <p:cNvGraphicFramePr>
            <a:graphicFrameLocks noGrp="1"/>
          </p:cNvGraphicFramePr>
          <p:nvPr>
            <p:ph idx="1"/>
            <p:extLst>
              <p:ext uri="{D42A27DB-BD31-4B8C-83A1-F6EECF244321}">
                <p14:modId xmlns:p14="http://schemas.microsoft.com/office/powerpoint/2010/main" val="708914589"/>
              </p:ext>
            </p:extLst>
          </p:nvPr>
        </p:nvGraphicFramePr>
        <p:xfrm>
          <a:off x="838200" y="1591709"/>
          <a:ext cx="10515600" cy="4719582"/>
        </p:xfrm>
        <a:graphic>
          <a:graphicData uri="http://schemas.openxmlformats.org/drawingml/2006/table">
            <a:tbl>
              <a:tblPr/>
              <a:tblGrid>
                <a:gridCol w="2258209">
                  <a:extLst>
                    <a:ext uri="{9D8B030D-6E8A-4147-A177-3AD203B41FA5}">
                      <a16:colId xmlns:a16="http://schemas.microsoft.com/office/drawing/2014/main" val="1141854566"/>
                    </a:ext>
                  </a:extLst>
                </a:gridCol>
                <a:gridCol w="807895">
                  <a:extLst>
                    <a:ext uri="{9D8B030D-6E8A-4147-A177-3AD203B41FA5}">
                      <a16:colId xmlns:a16="http://schemas.microsoft.com/office/drawing/2014/main" val="1744768024"/>
                    </a:ext>
                  </a:extLst>
                </a:gridCol>
                <a:gridCol w="159696">
                  <a:extLst>
                    <a:ext uri="{9D8B030D-6E8A-4147-A177-3AD203B41FA5}">
                      <a16:colId xmlns:a16="http://schemas.microsoft.com/office/drawing/2014/main" val="1166918863"/>
                    </a:ext>
                  </a:extLst>
                </a:gridCol>
                <a:gridCol w="1125148">
                  <a:extLst>
                    <a:ext uri="{9D8B030D-6E8A-4147-A177-3AD203B41FA5}">
                      <a16:colId xmlns:a16="http://schemas.microsoft.com/office/drawing/2014/main" val="2607117522"/>
                    </a:ext>
                  </a:extLst>
                </a:gridCol>
                <a:gridCol w="1364052">
                  <a:extLst>
                    <a:ext uri="{9D8B030D-6E8A-4147-A177-3AD203B41FA5}">
                      <a16:colId xmlns:a16="http://schemas.microsoft.com/office/drawing/2014/main" val="3256927235"/>
                    </a:ext>
                  </a:extLst>
                </a:gridCol>
                <a:gridCol w="139700">
                  <a:extLst>
                    <a:ext uri="{9D8B030D-6E8A-4147-A177-3AD203B41FA5}">
                      <a16:colId xmlns:a16="http://schemas.microsoft.com/office/drawing/2014/main" val="724983666"/>
                    </a:ext>
                  </a:extLst>
                </a:gridCol>
                <a:gridCol w="1014022">
                  <a:extLst>
                    <a:ext uri="{9D8B030D-6E8A-4147-A177-3AD203B41FA5}">
                      <a16:colId xmlns:a16="http://schemas.microsoft.com/office/drawing/2014/main" val="2234224190"/>
                    </a:ext>
                  </a:extLst>
                </a:gridCol>
                <a:gridCol w="1246578">
                  <a:extLst>
                    <a:ext uri="{9D8B030D-6E8A-4147-A177-3AD203B41FA5}">
                      <a16:colId xmlns:a16="http://schemas.microsoft.com/office/drawing/2014/main" val="3398680675"/>
                    </a:ext>
                  </a:extLst>
                </a:gridCol>
                <a:gridCol w="168048">
                  <a:extLst>
                    <a:ext uri="{9D8B030D-6E8A-4147-A177-3AD203B41FA5}">
                      <a16:colId xmlns:a16="http://schemas.microsoft.com/office/drawing/2014/main" val="813269262"/>
                    </a:ext>
                  </a:extLst>
                </a:gridCol>
                <a:gridCol w="1090170">
                  <a:extLst>
                    <a:ext uri="{9D8B030D-6E8A-4147-A177-3AD203B41FA5}">
                      <a16:colId xmlns:a16="http://schemas.microsoft.com/office/drawing/2014/main" val="2897113851"/>
                    </a:ext>
                  </a:extLst>
                </a:gridCol>
                <a:gridCol w="1142082">
                  <a:extLst>
                    <a:ext uri="{9D8B030D-6E8A-4147-A177-3AD203B41FA5}">
                      <a16:colId xmlns:a16="http://schemas.microsoft.com/office/drawing/2014/main" val="1515159917"/>
                    </a:ext>
                  </a:extLst>
                </a:gridCol>
              </a:tblGrid>
              <a:tr h="204788">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APS SSBG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TANF CPS &amp; FC/ADOPT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LINKS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863636194"/>
                  </a:ext>
                </a:extLst>
              </a:tr>
              <a:tr h="440704">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J</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0 (zero)</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K</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919388501"/>
                  </a:ext>
                </a:extLst>
              </a:tr>
              <a:tr h="376810">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RATE SPEND</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0246927"/>
                  </a:ext>
                </a:extLst>
              </a:tr>
              <a:tr h="204788">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16,701.58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20,857.30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10,066.86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6128911"/>
                  </a:ext>
                </a:extLst>
              </a:tr>
              <a:tr h="191682">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42156062"/>
                  </a:ext>
                </a:extLst>
              </a:tr>
              <a:tr h="296533">
                <a:tc gridSpan="2">
                  <a:txBody>
                    <a:bodyPr/>
                    <a:lstStyle/>
                    <a:p>
                      <a:pPr algn="l" fontAlgn="b"/>
                      <a:r>
                        <a:rPr lang="en-US" sz="1400" b="1" i="0" u="none" strike="noStrike" dirty="0">
                          <a:solidFill>
                            <a:srgbClr val="FF0000"/>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EXPENDITURE</a:t>
                      </a:r>
                      <a:r>
                        <a:rPr lang="en-US" sz="1400" b="1" i="0" u="none" strike="noStrike" dirty="0">
                          <a:solidFill>
                            <a:srgbClr val="FF0000"/>
                          </a:solidFill>
                          <a:effectLst/>
                          <a:latin typeface="Calibri" panose="020F0502020204030204" pitchFamily="34" charset="0"/>
                        </a:rPr>
                        <a:t>                                        JUNE</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9,840.50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58</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2,173.33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66078189"/>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6,246.47</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28,670.35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17.67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8768539"/>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-11,971.98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-8,180.35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24145614"/>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4,115.00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8761046"/>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455.92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2438515"/>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98.85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4099881"/>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4,115.00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2,297.85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7764256"/>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770.06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4513001"/>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1,235.82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1689800"/>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3,510.99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181.18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9506703"/>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604.01</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72.70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7242665"/>
                  </a:ext>
                </a:extLst>
              </a:tr>
              <a:tr h="204788">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241.59</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367.30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308.48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315825"/>
                  </a:ext>
                </a:extLst>
              </a:tr>
              <a:tr h="191682">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16,701.58</a:t>
                      </a:r>
                    </a:p>
                  </a:txBody>
                  <a:tcPr marL="8192" marR="8192" marT="819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192" marR="8192" marT="81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20,857.30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10,066.86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58220706"/>
                  </a:ext>
                </a:extLst>
              </a:tr>
              <a:tr h="191682">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192" marR="8192" marT="81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192" marR="8192" marT="81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192" marR="8192" marT="8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379415"/>
                  </a:ext>
                </a:extLst>
              </a:tr>
            </a:tbl>
          </a:graphicData>
        </a:graphic>
      </p:graphicFrame>
      <p:sp>
        <p:nvSpPr>
          <p:cNvPr id="6" name="Title 1">
            <a:extLst>
              <a:ext uri="{FF2B5EF4-FFF2-40B4-BE49-F238E27FC236}">
                <a16:creationId xmlns:a16="http://schemas.microsoft.com/office/drawing/2014/main" id="{BAC13737-8490-4881-BBC4-8570780A3F9B}"/>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46362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FE216F-B0E4-4116-99A9-E4B23C206363}"/>
              </a:ext>
            </a:extLst>
          </p:cNvPr>
          <p:cNvGraphicFramePr>
            <a:graphicFrameLocks noGrp="1"/>
          </p:cNvGraphicFramePr>
          <p:nvPr>
            <p:ph idx="1"/>
            <p:extLst>
              <p:ext uri="{D42A27DB-BD31-4B8C-83A1-F6EECF244321}">
                <p14:modId xmlns:p14="http://schemas.microsoft.com/office/powerpoint/2010/main" val="3831275226"/>
              </p:ext>
            </p:extLst>
          </p:nvPr>
        </p:nvGraphicFramePr>
        <p:xfrm>
          <a:off x="838200" y="1586192"/>
          <a:ext cx="10515599" cy="4651654"/>
        </p:xfrm>
        <a:graphic>
          <a:graphicData uri="http://schemas.openxmlformats.org/drawingml/2006/table">
            <a:tbl>
              <a:tblPr/>
              <a:tblGrid>
                <a:gridCol w="2258210">
                  <a:extLst>
                    <a:ext uri="{9D8B030D-6E8A-4147-A177-3AD203B41FA5}">
                      <a16:colId xmlns:a16="http://schemas.microsoft.com/office/drawing/2014/main" val="3635368917"/>
                    </a:ext>
                  </a:extLst>
                </a:gridCol>
                <a:gridCol w="807894">
                  <a:extLst>
                    <a:ext uri="{9D8B030D-6E8A-4147-A177-3AD203B41FA5}">
                      <a16:colId xmlns:a16="http://schemas.microsoft.com/office/drawing/2014/main" val="3420735732"/>
                    </a:ext>
                  </a:extLst>
                </a:gridCol>
                <a:gridCol w="350411">
                  <a:extLst>
                    <a:ext uri="{9D8B030D-6E8A-4147-A177-3AD203B41FA5}">
                      <a16:colId xmlns:a16="http://schemas.microsoft.com/office/drawing/2014/main" val="2542066331"/>
                    </a:ext>
                  </a:extLst>
                </a:gridCol>
                <a:gridCol w="934432">
                  <a:extLst>
                    <a:ext uri="{9D8B030D-6E8A-4147-A177-3AD203B41FA5}">
                      <a16:colId xmlns:a16="http://schemas.microsoft.com/office/drawing/2014/main" val="3158691992"/>
                    </a:ext>
                  </a:extLst>
                </a:gridCol>
                <a:gridCol w="1119371">
                  <a:extLst>
                    <a:ext uri="{9D8B030D-6E8A-4147-A177-3AD203B41FA5}">
                      <a16:colId xmlns:a16="http://schemas.microsoft.com/office/drawing/2014/main" val="2314495447"/>
                    </a:ext>
                  </a:extLst>
                </a:gridCol>
                <a:gridCol w="298499">
                  <a:extLst>
                    <a:ext uri="{9D8B030D-6E8A-4147-A177-3AD203B41FA5}">
                      <a16:colId xmlns:a16="http://schemas.microsoft.com/office/drawing/2014/main" val="1308043086"/>
                    </a:ext>
                  </a:extLst>
                </a:gridCol>
                <a:gridCol w="1099903">
                  <a:extLst>
                    <a:ext uri="{9D8B030D-6E8A-4147-A177-3AD203B41FA5}">
                      <a16:colId xmlns:a16="http://schemas.microsoft.com/office/drawing/2014/main" val="2356786175"/>
                    </a:ext>
                  </a:extLst>
                </a:gridCol>
                <a:gridCol w="1129104">
                  <a:extLst>
                    <a:ext uri="{9D8B030D-6E8A-4147-A177-3AD203B41FA5}">
                      <a16:colId xmlns:a16="http://schemas.microsoft.com/office/drawing/2014/main" val="1573144016"/>
                    </a:ext>
                  </a:extLst>
                </a:gridCol>
                <a:gridCol w="285522">
                  <a:extLst>
                    <a:ext uri="{9D8B030D-6E8A-4147-A177-3AD203B41FA5}">
                      <a16:colId xmlns:a16="http://schemas.microsoft.com/office/drawing/2014/main" val="741487256"/>
                    </a:ext>
                  </a:extLst>
                </a:gridCol>
                <a:gridCol w="1090171">
                  <a:extLst>
                    <a:ext uri="{9D8B030D-6E8A-4147-A177-3AD203B41FA5}">
                      <a16:colId xmlns:a16="http://schemas.microsoft.com/office/drawing/2014/main" val="1029385177"/>
                    </a:ext>
                  </a:extLst>
                </a:gridCol>
                <a:gridCol w="1142082">
                  <a:extLst>
                    <a:ext uri="{9D8B030D-6E8A-4147-A177-3AD203B41FA5}">
                      <a16:colId xmlns:a16="http://schemas.microsoft.com/office/drawing/2014/main" val="3406973259"/>
                    </a:ext>
                  </a:extLst>
                </a:gridCol>
              </a:tblGrid>
              <a:tr h="20863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LIEAP COVID 19 ADMIN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QTRLY ADULT HOME 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LIHEAP</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14818662"/>
                  </a:ext>
                </a:extLst>
              </a:tr>
              <a:tr h="36720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E (SIS code 889)</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O</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Part II Payments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8639520"/>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728703"/>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5,125.00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1,418.37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126,147.00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8407365"/>
                  </a:ext>
                </a:extLst>
              </a:tr>
              <a:tr h="195284">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652659"/>
                  </a:ext>
                </a:extLst>
              </a:tr>
              <a:tr h="302107">
                <a:tc gridSpan="2">
                  <a:txBody>
                    <a:bodyPr/>
                    <a:lstStyle/>
                    <a:p>
                      <a:pPr algn="l" fontAlgn="b"/>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133.00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004657"/>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313.45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878144"/>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-95.45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094828"/>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157.79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026025"/>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193.21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7515080"/>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1,939.12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6830753"/>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194.74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193.74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71,400.00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609551"/>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157.26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19,900.00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4326640"/>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2,800.00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073475"/>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73.91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25,965.00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4254098"/>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16.04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1,665.00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018095"/>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275.42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4,247.00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193052"/>
                  </a:ext>
                </a:extLst>
              </a:tr>
              <a:tr h="195284">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2,133.86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1,418.37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125,977.00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030898"/>
                  </a:ext>
                </a:extLst>
              </a:tr>
              <a:tr h="195284">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170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94567"/>
                  </a:ext>
                </a:extLst>
              </a:tr>
            </a:tbl>
          </a:graphicData>
        </a:graphic>
      </p:graphicFrame>
      <p:sp>
        <p:nvSpPr>
          <p:cNvPr id="6" name="Title 1">
            <a:extLst>
              <a:ext uri="{FF2B5EF4-FFF2-40B4-BE49-F238E27FC236}">
                <a16:creationId xmlns:a16="http://schemas.microsoft.com/office/drawing/2014/main" id="{27E15560-490B-4E53-84E0-EE94E00C9B21}"/>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1211256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9FE216F-B0E4-4116-99A9-E4B23C206363}"/>
              </a:ext>
            </a:extLst>
          </p:cNvPr>
          <p:cNvGraphicFramePr>
            <a:graphicFrameLocks noGrp="1"/>
          </p:cNvGraphicFramePr>
          <p:nvPr>
            <p:ph idx="1"/>
            <p:extLst>
              <p:ext uri="{D42A27DB-BD31-4B8C-83A1-F6EECF244321}">
                <p14:modId xmlns:p14="http://schemas.microsoft.com/office/powerpoint/2010/main" val="3131557727"/>
              </p:ext>
            </p:extLst>
          </p:nvPr>
        </p:nvGraphicFramePr>
        <p:xfrm>
          <a:off x="861135" y="1532021"/>
          <a:ext cx="10492665" cy="5024761"/>
        </p:xfrm>
        <a:graphic>
          <a:graphicData uri="http://schemas.openxmlformats.org/drawingml/2006/table">
            <a:tbl>
              <a:tblPr/>
              <a:tblGrid>
                <a:gridCol w="2235276">
                  <a:extLst>
                    <a:ext uri="{9D8B030D-6E8A-4147-A177-3AD203B41FA5}">
                      <a16:colId xmlns:a16="http://schemas.microsoft.com/office/drawing/2014/main" val="3635368917"/>
                    </a:ext>
                  </a:extLst>
                </a:gridCol>
                <a:gridCol w="807894">
                  <a:extLst>
                    <a:ext uri="{9D8B030D-6E8A-4147-A177-3AD203B41FA5}">
                      <a16:colId xmlns:a16="http://schemas.microsoft.com/office/drawing/2014/main" val="3420735732"/>
                    </a:ext>
                  </a:extLst>
                </a:gridCol>
                <a:gridCol w="350411">
                  <a:extLst>
                    <a:ext uri="{9D8B030D-6E8A-4147-A177-3AD203B41FA5}">
                      <a16:colId xmlns:a16="http://schemas.microsoft.com/office/drawing/2014/main" val="2542066331"/>
                    </a:ext>
                  </a:extLst>
                </a:gridCol>
                <a:gridCol w="934432">
                  <a:extLst>
                    <a:ext uri="{9D8B030D-6E8A-4147-A177-3AD203B41FA5}">
                      <a16:colId xmlns:a16="http://schemas.microsoft.com/office/drawing/2014/main" val="3158691992"/>
                    </a:ext>
                  </a:extLst>
                </a:gridCol>
                <a:gridCol w="1119371">
                  <a:extLst>
                    <a:ext uri="{9D8B030D-6E8A-4147-A177-3AD203B41FA5}">
                      <a16:colId xmlns:a16="http://schemas.microsoft.com/office/drawing/2014/main" val="2314495447"/>
                    </a:ext>
                  </a:extLst>
                </a:gridCol>
                <a:gridCol w="298499">
                  <a:extLst>
                    <a:ext uri="{9D8B030D-6E8A-4147-A177-3AD203B41FA5}">
                      <a16:colId xmlns:a16="http://schemas.microsoft.com/office/drawing/2014/main" val="1308043086"/>
                    </a:ext>
                  </a:extLst>
                </a:gridCol>
                <a:gridCol w="1099903">
                  <a:extLst>
                    <a:ext uri="{9D8B030D-6E8A-4147-A177-3AD203B41FA5}">
                      <a16:colId xmlns:a16="http://schemas.microsoft.com/office/drawing/2014/main" val="2356786175"/>
                    </a:ext>
                  </a:extLst>
                </a:gridCol>
                <a:gridCol w="1129104">
                  <a:extLst>
                    <a:ext uri="{9D8B030D-6E8A-4147-A177-3AD203B41FA5}">
                      <a16:colId xmlns:a16="http://schemas.microsoft.com/office/drawing/2014/main" val="1573144016"/>
                    </a:ext>
                  </a:extLst>
                </a:gridCol>
                <a:gridCol w="285522">
                  <a:extLst>
                    <a:ext uri="{9D8B030D-6E8A-4147-A177-3AD203B41FA5}">
                      <a16:colId xmlns:a16="http://schemas.microsoft.com/office/drawing/2014/main" val="741487256"/>
                    </a:ext>
                  </a:extLst>
                </a:gridCol>
                <a:gridCol w="1090171">
                  <a:extLst>
                    <a:ext uri="{9D8B030D-6E8A-4147-A177-3AD203B41FA5}">
                      <a16:colId xmlns:a16="http://schemas.microsoft.com/office/drawing/2014/main" val="1029385177"/>
                    </a:ext>
                  </a:extLst>
                </a:gridCol>
                <a:gridCol w="1142082">
                  <a:extLst>
                    <a:ext uri="{9D8B030D-6E8A-4147-A177-3AD203B41FA5}">
                      <a16:colId xmlns:a16="http://schemas.microsoft.com/office/drawing/2014/main" val="3406973259"/>
                    </a:ext>
                  </a:extLst>
                </a:gridCol>
              </a:tblGrid>
              <a:tr h="229806">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NC HEALTH CHOICE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FAM REUNIFICATION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CCDF FRAUD INVEST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114818662"/>
                  </a:ext>
                </a:extLst>
              </a:tr>
              <a:tr h="276697">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HC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24</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38639520"/>
                  </a:ext>
                </a:extLst>
              </a:tr>
              <a:tr h="45096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7728703"/>
                  </a:ext>
                </a:extLst>
              </a:tr>
              <a:tr h="229806">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3,839.36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24,229.91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8407365"/>
                  </a:ext>
                </a:extLst>
              </a:tr>
              <a:tr h="229806">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30652659"/>
                  </a:ext>
                </a:extLst>
              </a:tr>
              <a:tr h="450962">
                <a:tc gridSpan="2">
                  <a:txBody>
                    <a:bodyPr/>
                    <a:lstStyle/>
                    <a:p>
                      <a:pPr algn="l" fontAlgn="b">
                        <a:tabLst>
                          <a:tab pos="3030538" algn="r"/>
                        </a:tabLst>
                      </a:pPr>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1,701.67</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44</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274.36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52004657"/>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796.85</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1,297.71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0878144"/>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2,516.20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1,415.53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2094828"/>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3,984.33</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1,581.62</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026025"/>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2,606.44</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7515080"/>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2,296.28</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9,689.99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76830753"/>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-10,123.50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263</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1,742.80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03609551"/>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523.99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4326640"/>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073475"/>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4254098"/>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4018095"/>
                  </a:ext>
                </a:extLst>
              </a:tr>
              <a:tr h="229806">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61.09</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7,703.91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0193052"/>
                  </a:ext>
                </a:extLst>
              </a:tr>
              <a:tr h="399050">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3,839.36</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24,229.91</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100</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030898"/>
                  </a:ext>
                </a:extLst>
              </a:tr>
              <a:tr h="229806">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94567"/>
                  </a:ext>
                </a:extLst>
              </a:tr>
            </a:tbl>
          </a:graphicData>
        </a:graphic>
      </p:graphicFrame>
      <p:sp>
        <p:nvSpPr>
          <p:cNvPr id="6" name="Title 1">
            <a:extLst>
              <a:ext uri="{FF2B5EF4-FFF2-40B4-BE49-F238E27FC236}">
                <a16:creationId xmlns:a16="http://schemas.microsoft.com/office/drawing/2014/main" id="{53E609BC-8521-46AE-85AB-D7909EF0779E}"/>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813718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618A6B-07DE-4A00-8B12-2EE3759ED1C9}"/>
              </a:ext>
            </a:extLst>
          </p:cNvPr>
          <p:cNvGraphicFramePr>
            <a:graphicFrameLocks noGrp="1"/>
          </p:cNvGraphicFramePr>
          <p:nvPr>
            <p:ph idx="1"/>
            <p:extLst>
              <p:ext uri="{D42A27DB-BD31-4B8C-83A1-F6EECF244321}">
                <p14:modId xmlns:p14="http://schemas.microsoft.com/office/powerpoint/2010/main" val="3308786959"/>
              </p:ext>
            </p:extLst>
          </p:nvPr>
        </p:nvGraphicFramePr>
        <p:xfrm>
          <a:off x="838201" y="1586191"/>
          <a:ext cx="10515599" cy="4651654"/>
        </p:xfrm>
        <a:graphic>
          <a:graphicData uri="http://schemas.openxmlformats.org/drawingml/2006/table">
            <a:tbl>
              <a:tblPr/>
              <a:tblGrid>
                <a:gridCol w="2258209">
                  <a:extLst>
                    <a:ext uri="{9D8B030D-6E8A-4147-A177-3AD203B41FA5}">
                      <a16:colId xmlns:a16="http://schemas.microsoft.com/office/drawing/2014/main" val="3477371528"/>
                    </a:ext>
                  </a:extLst>
                </a:gridCol>
                <a:gridCol w="954836">
                  <a:extLst>
                    <a:ext uri="{9D8B030D-6E8A-4147-A177-3AD203B41FA5}">
                      <a16:colId xmlns:a16="http://schemas.microsoft.com/office/drawing/2014/main" val="3143845813"/>
                    </a:ext>
                  </a:extLst>
                </a:gridCol>
                <a:gridCol w="203470">
                  <a:extLst>
                    <a:ext uri="{9D8B030D-6E8A-4147-A177-3AD203B41FA5}">
                      <a16:colId xmlns:a16="http://schemas.microsoft.com/office/drawing/2014/main" val="1978875473"/>
                    </a:ext>
                  </a:extLst>
                </a:gridCol>
                <a:gridCol w="934432">
                  <a:extLst>
                    <a:ext uri="{9D8B030D-6E8A-4147-A177-3AD203B41FA5}">
                      <a16:colId xmlns:a16="http://schemas.microsoft.com/office/drawing/2014/main" val="791362792"/>
                    </a:ext>
                  </a:extLst>
                </a:gridCol>
                <a:gridCol w="1119371">
                  <a:extLst>
                    <a:ext uri="{9D8B030D-6E8A-4147-A177-3AD203B41FA5}">
                      <a16:colId xmlns:a16="http://schemas.microsoft.com/office/drawing/2014/main" val="1384123200"/>
                    </a:ext>
                  </a:extLst>
                </a:gridCol>
                <a:gridCol w="298499">
                  <a:extLst>
                    <a:ext uri="{9D8B030D-6E8A-4147-A177-3AD203B41FA5}">
                      <a16:colId xmlns:a16="http://schemas.microsoft.com/office/drawing/2014/main" val="3671282289"/>
                    </a:ext>
                  </a:extLst>
                </a:gridCol>
                <a:gridCol w="1099903">
                  <a:extLst>
                    <a:ext uri="{9D8B030D-6E8A-4147-A177-3AD203B41FA5}">
                      <a16:colId xmlns:a16="http://schemas.microsoft.com/office/drawing/2014/main" val="3086344413"/>
                    </a:ext>
                  </a:extLst>
                </a:gridCol>
                <a:gridCol w="1129104">
                  <a:extLst>
                    <a:ext uri="{9D8B030D-6E8A-4147-A177-3AD203B41FA5}">
                      <a16:colId xmlns:a16="http://schemas.microsoft.com/office/drawing/2014/main" val="2691237472"/>
                    </a:ext>
                  </a:extLst>
                </a:gridCol>
                <a:gridCol w="285522">
                  <a:extLst>
                    <a:ext uri="{9D8B030D-6E8A-4147-A177-3AD203B41FA5}">
                      <a16:colId xmlns:a16="http://schemas.microsoft.com/office/drawing/2014/main" val="2760503202"/>
                    </a:ext>
                  </a:extLst>
                </a:gridCol>
                <a:gridCol w="1090171">
                  <a:extLst>
                    <a:ext uri="{9D8B030D-6E8A-4147-A177-3AD203B41FA5}">
                      <a16:colId xmlns:a16="http://schemas.microsoft.com/office/drawing/2014/main" val="1576958795"/>
                    </a:ext>
                  </a:extLst>
                </a:gridCol>
                <a:gridCol w="1142082">
                  <a:extLst>
                    <a:ext uri="{9D8B030D-6E8A-4147-A177-3AD203B41FA5}">
                      <a16:colId xmlns:a16="http://schemas.microsoft.com/office/drawing/2014/main" val="2281340485"/>
                    </a:ext>
                  </a:extLst>
                </a:gridCol>
              </a:tblGrid>
              <a:tr h="208637">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Calibri" panose="020F0502020204030204" pitchFamily="34" charset="0"/>
                        </a:rPr>
                        <a:t>APS 100% FED</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007292861"/>
                  </a:ext>
                </a:extLst>
              </a:tr>
              <a:tr h="367202">
                <a:tc gridSpan="2">
                  <a:txBody>
                    <a:bodyPr/>
                    <a:lstStyle/>
                    <a:p>
                      <a:pPr algn="ctr" fontAlgn="b"/>
                      <a:r>
                        <a:rPr lang="en-US" sz="1400" b="1" i="0" u="none" strike="noStrike" dirty="0">
                          <a:solidFill>
                            <a:srgbClr val="FF0000"/>
                          </a:solidFill>
                          <a:effectLst/>
                          <a:latin typeface="Calibri" panose="020F0502020204030204" pitchFamily="34" charset="0"/>
                        </a:rPr>
                        <a:t>                                              PROGRAM CODES</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1" i="0" u="none" strike="noStrike" dirty="0">
                          <a:solidFill>
                            <a:srgbClr val="FF0000"/>
                          </a:solidFill>
                          <a:effectLst/>
                          <a:latin typeface="Calibri" panose="020F0502020204030204" pitchFamily="34" charset="0"/>
                        </a:rPr>
                        <a:t>PSX</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473880182"/>
                  </a:ext>
                </a:extLst>
              </a:tr>
              <a:tr h="383892">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AMOUNT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PERCENT SPEND RATE</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5669582"/>
                  </a:ext>
                </a:extLst>
              </a:tr>
              <a:tr h="208637">
                <a:tc>
                  <a:txBody>
                    <a:bodyPr/>
                    <a:lstStyle/>
                    <a:p>
                      <a:pPr algn="l" fontAlgn="b"/>
                      <a:r>
                        <a:rPr lang="en-US" sz="1400" b="1" i="0" u="none" strike="noStrike" dirty="0">
                          <a:solidFill>
                            <a:srgbClr val="000000"/>
                          </a:solidFill>
                          <a:effectLst/>
                          <a:latin typeface="Calibri" panose="020F0502020204030204" pitchFamily="34" charset="0"/>
                        </a:rPr>
                        <a:t>ANNUAL ALLOCATION</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032687"/>
                  </a:ext>
                </a:extLst>
              </a:tr>
              <a:tr h="195284">
                <a:tc gridSpan="2">
                  <a:txBody>
                    <a:bodyPr/>
                    <a:lstStyle/>
                    <a:p>
                      <a:pPr algn="l" fontAlgn="b"/>
                      <a:r>
                        <a:rPr lang="en-US" sz="1400" b="1" i="0" u="none" strike="noStrike" dirty="0">
                          <a:solidFill>
                            <a:srgbClr val="FF0000"/>
                          </a:solidFill>
                          <a:effectLst/>
                          <a:latin typeface="Calibri" panose="020F0502020204030204" pitchFamily="34" charset="0"/>
                        </a:rPr>
                        <a:t>Month Submitted - July -  June 1571</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1"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8140676"/>
                  </a:ext>
                </a:extLst>
              </a:tr>
              <a:tr h="302107">
                <a:tc gridSpan="2">
                  <a:txBody>
                    <a:bodyPr/>
                    <a:lstStyle/>
                    <a:p>
                      <a:pPr algn="l" fontAlgn="b">
                        <a:tabLst>
                          <a:tab pos="3200400" algn="r"/>
                        </a:tabLst>
                      </a:pPr>
                      <a:r>
                        <a:rPr lang="en-US" sz="1400" b="1" i="0" u="none" strike="noStrike" dirty="0">
                          <a:solidFill>
                            <a:schemeClr val="tx1"/>
                          </a:solidFill>
                          <a:effectLst/>
                          <a:latin typeface="Calibri" panose="020F0502020204030204" pitchFamily="34" charset="0"/>
                        </a:rPr>
                        <a:t> EXPENDITURE                                           	</a:t>
                      </a:r>
                      <a:r>
                        <a:rPr lang="en-US" sz="1400" b="1" i="0" u="none" strike="noStrike" dirty="0">
                          <a:solidFill>
                            <a:srgbClr val="FF0000"/>
                          </a:solidFill>
                          <a:effectLst/>
                          <a:latin typeface="Calibri" panose="020F0502020204030204" pitchFamily="34" charset="0"/>
                        </a:rPr>
                        <a:t>JUNE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9225156"/>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JULY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0783538"/>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AUG</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9856316"/>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SEPT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5591705"/>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OCT</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1192122"/>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NOV</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48506133"/>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DEC</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614042"/>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JAN</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7365959"/>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FEB</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8167559"/>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MAR</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7239036"/>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APRIL</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2431376"/>
                  </a:ext>
                </a:extLst>
              </a:tr>
              <a:tr h="208637">
                <a:tc gridSpan="2">
                  <a:txBody>
                    <a:bodyPr/>
                    <a:lstStyle/>
                    <a:p>
                      <a:pPr algn="r" fontAlgn="b"/>
                      <a:r>
                        <a:rPr lang="en-US" sz="1400" b="1" i="0" u="none" strike="noStrike" dirty="0">
                          <a:solidFill>
                            <a:srgbClr val="FF0000"/>
                          </a:solidFill>
                          <a:effectLst/>
                          <a:latin typeface="Calibri" panose="020F0502020204030204" pitchFamily="34" charset="0"/>
                        </a:rPr>
                        <a:t>MAY</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3690826"/>
                  </a:ext>
                </a:extLst>
              </a:tr>
              <a:tr h="195284">
                <a:tc>
                  <a:txBody>
                    <a:bodyPr/>
                    <a:lstStyle/>
                    <a:p>
                      <a:pPr algn="l" fontAlgn="b"/>
                      <a:r>
                        <a:rPr lang="en-US" sz="1400" b="1" i="0" u="none" strike="noStrike" dirty="0">
                          <a:solidFill>
                            <a:srgbClr val="000000"/>
                          </a:solidFill>
                          <a:effectLst/>
                          <a:latin typeface="Calibri" panose="020F0502020204030204" pitchFamily="34" charset="0"/>
                        </a:rPr>
                        <a:t>   Y-T-D EXPENDITURES</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31190096"/>
                  </a:ext>
                </a:extLst>
              </a:tr>
              <a:tr h="195284">
                <a:tc gridSpan="2">
                  <a:txBody>
                    <a:bodyPr/>
                    <a:lstStyle/>
                    <a:p>
                      <a:pPr algn="l" fontAlgn="b"/>
                      <a:r>
                        <a:rPr lang="en-US" sz="1400" b="1" i="0" u="none" strike="noStrike" dirty="0">
                          <a:solidFill>
                            <a:srgbClr val="000000"/>
                          </a:solidFill>
                          <a:effectLst/>
                          <a:latin typeface="Calibri" panose="020F0502020204030204" pitchFamily="34" charset="0"/>
                        </a:rPr>
                        <a:t>   UNEXPENDED BALANCE</a:t>
                      </a: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0</a:t>
                      </a: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8345" marR="8345" marT="8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345" marR="8345" marT="8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948734"/>
                  </a:ext>
                </a:extLst>
              </a:tr>
            </a:tbl>
          </a:graphicData>
        </a:graphic>
      </p:graphicFrame>
      <p:sp>
        <p:nvSpPr>
          <p:cNvPr id="6" name="Title 1">
            <a:extLst>
              <a:ext uri="{FF2B5EF4-FFF2-40B4-BE49-F238E27FC236}">
                <a16:creationId xmlns:a16="http://schemas.microsoft.com/office/drawing/2014/main" id="{A2167612-4FC9-47BD-A897-E874B3107368}"/>
              </a:ext>
            </a:extLst>
          </p:cNvPr>
          <p:cNvSpPr>
            <a:spLocks noGrp="1"/>
          </p:cNvSpPr>
          <p:nvPr>
            <p:ph type="title"/>
          </p:nvPr>
        </p:nvSpPr>
        <p:spPr>
          <a:xfrm>
            <a:off x="838200" y="365125"/>
            <a:ext cx="10515600" cy="1325563"/>
          </a:xfrm>
        </p:spPr>
        <p:txBody>
          <a:bodyPr/>
          <a:lstStyle/>
          <a:p>
            <a:r>
              <a:rPr lang="en-US" b="1" i="1" dirty="0">
                <a:solidFill>
                  <a:srgbClr val="536EB0"/>
                </a:solidFill>
              </a:rPr>
              <a:t>411- CLOSER LOOK AT POTS OF MONEY cont.</a:t>
            </a:r>
          </a:p>
        </p:txBody>
      </p:sp>
    </p:spTree>
    <p:extLst>
      <p:ext uri="{BB962C8B-B14F-4D97-AF65-F5344CB8AC3E}">
        <p14:creationId xmlns:p14="http://schemas.microsoft.com/office/powerpoint/2010/main" val="373850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5F3258-C39F-4365-B1D9-8F49244EB608}"/>
              </a:ext>
            </a:extLst>
          </p:cNvPr>
          <p:cNvSpPr/>
          <p:nvPr/>
        </p:nvSpPr>
        <p:spPr>
          <a:xfrm>
            <a:off x="10645422" y="4263533"/>
            <a:ext cx="1235836" cy="2607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54D3C9D-E316-42A9-A962-410A5E599E1F}"/>
              </a:ext>
            </a:extLst>
          </p:cNvPr>
          <p:cNvPicPr>
            <a:picLocks noChangeAspect="1"/>
          </p:cNvPicPr>
          <p:nvPr/>
        </p:nvPicPr>
        <p:blipFill>
          <a:blip r:embed="rId3"/>
          <a:stretch>
            <a:fillRect/>
          </a:stretch>
        </p:blipFill>
        <p:spPr>
          <a:xfrm>
            <a:off x="397170" y="3022572"/>
            <a:ext cx="11540533" cy="674069"/>
          </a:xfrm>
          <a:prstGeom prst="rect">
            <a:avLst/>
          </a:prstGeom>
        </p:spPr>
      </p:pic>
      <p:pic>
        <p:nvPicPr>
          <p:cNvPr id="11" name="Picture 10">
            <a:extLst>
              <a:ext uri="{FF2B5EF4-FFF2-40B4-BE49-F238E27FC236}">
                <a16:creationId xmlns:a16="http://schemas.microsoft.com/office/drawing/2014/main" id="{223B41CE-7F34-46F9-BFC2-47528ED712D6}"/>
              </a:ext>
            </a:extLst>
          </p:cNvPr>
          <p:cNvPicPr>
            <a:picLocks noChangeAspect="1"/>
          </p:cNvPicPr>
          <p:nvPr/>
        </p:nvPicPr>
        <p:blipFill>
          <a:blip r:embed="rId4"/>
          <a:stretch>
            <a:fillRect/>
          </a:stretch>
        </p:blipFill>
        <p:spPr>
          <a:xfrm>
            <a:off x="3768811" y="339364"/>
            <a:ext cx="8204819" cy="644739"/>
          </a:xfrm>
          <a:prstGeom prst="rect">
            <a:avLst/>
          </a:prstGeom>
        </p:spPr>
      </p:pic>
      <p:pic>
        <p:nvPicPr>
          <p:cNvPr id="12" name="Picture 11">
            <a:extLst>
              <a:ext uri="{FF2B5EF4-FFF2-40B4-BE49-F238E27FC236}">
                <a16:creationId xmlns:a16="http://schemas.microsoft.com/office/drawing/2014/main" id="{609AE4FF-DC65-415E-88F5-85C822AA2C26}"/>
              </a:ext>
            </a:extLst>
          </p:cNvPr>
          <p:cNvPicPr>
            <a:picLocks noChangeAspect="1"/>
          </p:cNvPicPr>
          <p:nvPr/>
        </p:nvPicPr>
        <p:blipFill>
          <a:blip r:embed="rId5"/>
          <a:stretch>
            <a:fillRect/>
          </a:stretch>
        </p:blipFill>
        <p:spPr>
          <a:xfrm>
            <a:off x="428978" y="1645820"/>
            <a:ext cx="11540533" cy="352084"/>
          </a:xfrm>
          <a:prstGeom prst="rect">
            <a:avLst/>
          </a:prstGeom>
        </p:spPr>
      </p:pic>
      <p:pic>
        <p:nvPicPr>
          <p:cNvPr id="14" name="Picture 13">
            <a:extLst>
              <a:ext uri="{FF2B5EF4-FFF2-40B4-BE49-F238E27FC236}">
                <a16:creationId xmlns:a16="http://schemas.microsoft.com/office/drawing/2014/main" id="{16580862-C08A-4197-B82B-D0ADA92F5C4C}"/>
              </a:ext>
            </a:extLst>
          </p:cNvPr>
          <p:cNvPicPr>
            <a:picLocks noChangeAspect="1"/>
          </p:cNvPicPr>
          <p:nvPr/>
        </p:nvPicPr>
        <p:blipFill>
          <a:blip r:embed="rId6"/>
          <a:stretch>
            <a:fillRect/>
          </a:stretch>
        </p:blipFill>
        <p:spPr>
          <a:xfrm>
            <a:off x="440267" y="1067013"/>
            <a:ext cx="11533363" cy="623425"/>
          </a:xfrm>
          <a:prstGeom prst="rect">
            <a:avLst/>
          </a:prstGeom>
        </p:spPr>
      </p:pic>
      <p:sp>
        <p:nvSpPr>
          <p:cNvPr id="15" name="TextBox 14">
            <a:extLst>
              <a:ext uri="{FF2B5EF4-FFF2-40B4-BE49-F238E27FC236}">
                <a16:creationId xmlns:a16="http://schemas.microsoft.com/office/drawing/2014/main" id="{7BD86F0A-5CEB-405E-BB5C-860BFEDDB597}"/>
              </a:ext>
            </a:extLst>
          </p:cNvPr>
          <p:cNvSpPr txBox="1"/>
          <p:nvPr/>
        </p:nvSpPr>
        <p:spPr>
          <a:xfrm>
            <a:off x="1817411" y="1964035"/>
            <a:ext cx="10163389" cy="400110"/>
          </a:xfrm>
          <a:prstGeom prst="rect">
            <a:avLst/>
          </a:prstGeom>
          <a:noFill/>
        </p:spPr>
        <p:txBody>
          <a:bodyPr wrap="square" rtlCol="0">
            <a:spAutoFit/>
          </a:bodyPr>
          <a:lstStyle/>
          <a:p>
            <a:pPr>
              <a:tabLst>
                <a:tab pos="3995738" algn="r"/>
                <a:tab pos="5656263" algn="r"/>
                <a:tab pos="9369425" algn="r"/>
              </a:tabLst>
            </a:pPr>
            <a:r>
              <a:rPr lang="en-US" sz="2000" b="1" dirty="0">
                <a:solidFill>
                  <a:srgbClr val="C00000"/>
                </a:solidFill>
                <a:latin typeface="Bradley Hand ITC" panose="03070402050302030203" pitchFamily="66" charset="0"/>
              </a:rPr>
              <a:t>Monthly Reimbursement	2,356.28    	0.00    	2,356.28</a:t>
            </a:r>
          </a:p>
        </p:txBody>
      </p:sp>
      <p:sp>
        <p:nvSpPr>
          <p:cNvPr id="16" name="TextBox 15">
            <a:extLst>
              <a:ext uri="{FF2B5EF4-FFF2-40B4-BE49-F238E27FC236}">
                <a16:creationId xmlns:a16="http://schemas.microsoft.com/office/drawing/2014/main" id="{AC1C747C-6DDA-48D8-BE6E-5E7CE224CD07}"/>
              </a:ext>
            </a:extLst>
          </p:cNvPr>
          <p:cNvSpPr txBox="1"/>
          <p:nvPr/>
        </p:nvSpPr>
        <p:spPr>
          <a:xfrm>
            <a:off x="440267" y="584110"/>
            <a:ext cx="2269066" cy="461665"/>
          </a:xfrm>
          <a:prstGeom prst="rect">
            <a:avLst/>
          </a:prstGeom>
          <a:noFill/>
        </p:spPr>
        <p:txBody>
          <a:bodyPr wrap="square" rtlCol="0">
            <a:spAutoFit/>
          </a:bodyPr>
          <a:lstStyle/>
          <a:p>
            <a:r>
              <a:rPr lang="en-US" sz="2400" b="1" dirty="0">
                <a:solidFill>
                  <a:srgbClr val="536EB0"/>
                </a:solidFill>
              </a:rPr>
              <a:t>XS335 Report</a:t>
            </a:r>
          </a:p>
        </p:txBody>
      </p:sp>
      <p:pic>
        <p:nvPicPr>
          <p:cNvPr id="18" name="Picture 17">
            <a:extLst>
              <a:ext uri="{FF2B5EF4-FFF2-40B4-BE49-F238E27FC236}">
                <a16:creationId xmlns:a16="http://schemas.microsoft.com/office/drawing/2014/main" id="{7581CAD1-4463-422C-8F45-AFDE805BAF43}"/>
              </a:ext>
            </a:extLst>
          </p:cNvPr>
          <p:cNvPicPr>
            <a:picLocks noChangeAspect="1"/>
          </p:cNvPicPr>
          <p:nvPr/>
        </p:nvPicPr>
        <p:blipFill>
          <a:blip r:embed="rId7"/>
          <a:stretch>
            <a:fillRect/>
          </a:stretch>
        </p:blipFill>
        <p:spPr>
          <a:xfrm>
            <a:off x="505939" y="3599435"/>
            <a:ext cx="11375319" cy="391855"/>
          </a:xfrm>
          <a:prstGeom prst="rect">
            <a:avLst/>
          </a:prstGeom>
        </p:spPr>
      </p:pic>
      <p:pic>
        <p:nvPicPr>
          <p:cNvPr id="1026" name="Picture 2">
            <a:extLst>
              <a:ext uri="{FF2B5EF4-FFF2-40B4-BE49-F238E27FC236}">
                <a16:creationId xmlns:a16="http://schemas.microsoft.com/office/drawing/2014/main" id="{92308C7A-7006-4D06-A51B-F7B1EE7987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902616">
            <a:off x="2500416" y="4951026"/>
            <a:ext cx="3413295" cy="180450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E970020-DAC2-494D-8C7F-C700981A8740}"/>
              </a:ext>
            </a:extLst>
          </p:cNvPr>
          <p:cNvPicPr>
            <a:picLocks noChangeAspect="1"/>
          </p:cNvPicPr>
          <p:nvPr/>
        </p:nvPicPr>
        <p:blipFill>
          <a:blip r:embed="rId9"/>
          <a:stretch>
            <a:fillRect/>
          </a:stretch>
        </p:blipFill>
        <p:spPr>
          <a:xfrm>
            <a:off x="440266" y="3900975"/>
            <a:ext cx="11461511" cy="362558"/>
          </a:xfrm>
          <a:prstGeom prst="rect">
            <a:avLst/>
          </a:prstGeom>
        </p:spPr>
      </p:pic>
      <p:sp>
        <p:nvSpPr>
          <p:cNvPr id="4" name="Title 1">
            <a:extLst>
              <a:ext uri="{FF2B5EF4-FFF2-40B4-BE49-F238E27FC236}">
                <a16:creationId xmlns:a16="http://schemas.microsoft.com/office/drawing/2014/main" id="{6A968CC6-58E5-4F37-819B-53824DF96E83}"/>
              </a:ext>
            </a:extLst>
          </p:cNvPr>
          <p:cNvSpPr txBox="1">
            <a:spLocks/>
          </p:cNvSpPr>
          <p:nvPr/>
        </p:nvSpPr>
        <p:spPr>
          <a:xfrm rot="20853392">
            <a:off x="915831" y="5168957"/>
            <a:ext cx="39903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i="1" dirty="0">
                <a:solidFill>
                  <a:srgbClr val="536EB0"/>
                </a:solidFill>
                <a:latin typeface="Bradley Hand ITC" panose="03070402050302030203" pitchFamily="66" charset="0"/>
              </a:rPr>
              <a:t>Let’s recap…</a:t>
            </a:r>
          </a:p>
        </p:txBody>
      </p:sp>
      <p:sp>
        <p:nvSpPr>
          <p:cNvPr id="28" name="TextBox 27">
            <a:extLst>
              <a:ext uri="{FF2B5EF4-FFF2-40B4-BE49-F238E27FC236}">
                <a16:creationId xmlns:a16="http://schemas.microsoft.com/office/drawing/2014/main" id="{F67A1E9C-9B26-4738-8D46-E23911414FCC}"/>
              </a:ext>
            </a:extLst>
          </p:cNvPr>
          <p:cNvSpPr txBox="1"/>
          <p:nvPr/>
        </p:nvSpPr>
        <p:spPr>
          <a:xfrm>
            <a:off x="440267" y="2578154"/>
            <a:ext cx="2269066" cy="461665"/>
          </a:xfrm>
          <a:prstGeom prst="rect">
            <a:avLst/>
          </a:prstGeom>
          <a:noFill/>
        </p:spPr>
        <p:txBody>
          <a:bodyPr wrap="square" rtlCol="0">
            <a:spAutoFit/>
          </a:bodyPr>
          <a:lstStyle/>
          <a:p>
            <a:r>
              <a:rPr lang="en-US" sz="2400" b="1" dirty="0">
                <a:solidFill>
                  <a:srgbClr val="536EB0"/>
                </a:solidFill>
              </a:rPr>
              <a:t>XS337 Report</a:t>
            </a:r>
          </a:p>
        </p:txBody>
      </p:sp>
      <p:sp>
        <p:nvSpPr>
          <p:cNvPr id="29" name="TextBox 28">
            <a:extLst>
              <a:ext uri="{FF2B5EF4-FFF2-40B4-BE49-F238E27FC236}">
                <a16:creationId xmlns:a16="http://schemas.microsoft.com/office/drawing/2014/main" id="{66FBC798-8A65-4B1B-80C3-D479EB2B2F1B}"/>
              </a:ext>
            </a:extLst>
          </p:cNvPr>
          <p:cNvSpPr txBox="1"/>
          <p:nvPr/>
        </p:nvSpPr>
        <p:spPr>
          <a:xfrm>
            <a:off x="2364923" y="4215883"/>
            <a:ext cx="9584070" cy="400110"/>
          </a:xfrm>
          <a:prstGeom prst="rect">
            <a:avLst/>
          </a:prstGeom>
          <a:noFill/>
        </p:spPr>
        <p:txBody>
          <a:bodyPr wrap="square" rtlCol="0">
            <a:spAutoFit/>
          </a:bodyPr>
          <a:lstStyle/>
          <a:p>
            <a:pPr>
              <a:tabLst>
                <a:tab pos="3657600" algn="r"/>
                <a:tab pos="5711825" algn="r"/>
                <a:tab pos="6683375" algn="r"/>
                <a:tab pos="9369425" algn="r"/>
              </a:tabLst>
            </a:pPr>
            <a:r>
              <a:rPr lang="en-US" sz="2000" b="1" dirty="0">
                <a:solidFill>
                  <a:srgbClr val="536EB0"/>
                </a:solidFill>
                <a:latin typeface="Bradley Hand ITC" panose="03070402050302030203" pitchFamily="66" charset="0"/>
              </a:rPr>
              <a:t>	</a:t>
            </a:r>
            <a:r>
              <a:rPr lang="en-US" sz="2000" b="1" dirty="0">
                <a:solidFill>
                  <a:srgbClr val="C00000"/>
                </a:solidFill>
                <a:latin typeface="Bradley Hand ITC" panose="03070402050302030203" pitchFamily="66" charset="0"/>
              </a:rPr>
              <a:t>Y-T-D Reimbursement	 37,816.28  	0.00    	37,816.28</a:t>
            </a:r>
          </a:p>
        </p:txBody>
      </p:sp>
      <p:pic>
        <p:nvPicPr>
          <p:cNvPr id="32" name="Picture 31">
            <a:extLst>
              <a:ext uri="{FF2B5EF4-FFF2-40B4-BE49-F238E27FC236}">
                <a16:creationId xmlns:a16="http://schemas.microsoft.com/office/drawing/2014/main" id="{4A0F0080-213F-4F62-B7D3-A4A092DA038D}"/>
              </a:ext>
            </a:extLst>
          </p:cNvPr>
          <p:cNvPicPr>
            <a:picLocks noChangeAspect="1"/>
          </p:cNvPicPr>
          <p:nvPr/>
        </p:nvPicPr>
        <p:blipFill>
          <a:blip r:embed="rId10"/>
          <a:stretch>
            <a:fillRect/>
          </a:stretch>
        </p:blipFill>
        <p:spPr>
          <a:xfrm>
            <a:off x="9223022" y="5539830"/>
            <a:ext cx="1776766" cy="935903"/>
          </a:xfrm>
          <a:prstGeom prst="rect">
            <a:avLst/>
          </a:prstGeom>
        </p:spPr>
      </p:pic>
      <p:sp>
        <p:nvSpPr>
          <p:cNvPr id="41" name="TextBox 40">
            <a:extLst>
              <a:ext uri="{FF2B5EF4-FFF2-40B4-BE49-F238E27FC236}">
                <a16:creationId xmlns:a16="http://schemas.microsoft.com/office/drawing/2014/main" id="{BC8BF918-3158-463C-8B80-9C96561695AE}"/>
              </a:ext>
            </a:extLst>
          </p:cNvPr>
          <p:cNvSpPr txBox="1"/>
          <p:nvPr/>
        </p:nvSpPr>
        <p:spPr>
          <a:xfrm>
            <a:off x="7224889" y="5472711"/>
            <a:ext cx="2094089" cy="877163"/>
          </a:xfrm>
          <a:prstGeom prst="rect">
            <a:avLst/>
          </a:prstGeom>
          <a:noFill/>
        </p:spPr>
        <p:txBody>
          <a:bodyPr wrap="square">
            <a:spAutoFit/>
          </a:bodyPr>
          <a:lstStyle/>
          <a:p>
            <a:pPr algn="r" fontAlgn="b"/>
            <a:r>
              <a:rPr lang="en-US" sz="1700" b="0" i="0" u="none" strike="noStrike" dirty="0">
                <a:solidFill>
                  <a:schemeClr val="tx1"/>
                </a:solidFill>
                <a:effectLst/>
                <a:latin typeface="Calibri" panose="020F0502020204030204" pitchFamily="34" charset="0"/>
              </a:rPr>
              <a:t>- MAY</a:t>
            </a:r>
          </a:p>
          <a:p>
            <a:pPr marL="0" indent="0" algn="r" fontAlgn="b">
              <a:buFontTx/>
              <a:buNone/>
            </a:pPr>
            <a:r>
              <a:rPr lang="en-US" sz="1700" b="0" i="0" u="none" strike="noStrike" dirty="0">
                <a:solidFill>
                  <a:schemeClr val="tx1"/>
                </a:solidFill>
                <a:effectLst/>
                <a:latin typeface="Calibri" panose="020F0502020204030204" pitchFamily="34" charset="0"/>
              </a:rPr>
              <a:t>- JUN</a:t>
            </a:r>
          </a:p>
          <a:p>
            <a:pPr marL="0" indent="0" algn="r" fontAlgn="b">
              <a:buFontTx/>
              <a:buNone/>
            </a:pPr>
            <a:r>
              <a:rPr lang="en-US" sz="1700" b="0" i="0" u="none" strike="noStrike" dirty="0">
                <a:solidFill>
                  <a:schemeClr val="tx1"/>
                </a:solidFill>
                <a:effectLst/>
                <a:latin typeface="Calibri" panose="020F0502020204030204" pitchFamily="34" charset="0"/>
              </a:rPr>
              <a:t>Y-T-D EXPENDITURES</a:t>
            </a:r>
            <a:endParaRPr lang="en-US" sz="1700" dirty="0"/>
          </a:p>
        </p:txBody>
      </p:sp>
      <p:sp>
        <p:nvSpPr>
          <p:cNvPr id="42" name="TextBox 41">
            <a:extLst>
              <a:ext uri="{FF2B5EF4-FFF2-40B4-BE49-F238E27FC236}">
                <a16:creationId xmlns:a16="http://schemas.microsoft.com/office/drawing/2014/main" id="{2E59A40E-45CB-4724-A848-F52A285FE793}"/>
              </a:ext>
            </a:extLst>
          </p:cNvPr>
          <p:cNvSpPr txBox="1"/>
          <p:nvPr/>
        </p:nvSpPr>
        <p:spPr>
          <a:xfrm>
            <a:off x="7224889" y="4927186"/>
            <a:ext cx="2269066" cy="461665"/>
          </a:xfrm>
          <a:prstGeom prst="rect">
            <a:avLst/>
          </a:prstGeom>
          <a:noFill/>
        </p:spPr>
        <p:txBody>
          <a:bodyPr wrap="square" rtlCol="0">
            <a:spAutoFit/>
          </a:bodyPr>
          <a:lstStyle/>
          <a:p>
            <a:r>
              <a:rPr lang="en-US" sz="2400" b="1" dirty="0">
                <a:solidFill>
                  <a:srgbClr val="536EB0"/>
                </a:solidFill>
              </a:rPr>
              <a:t>XS411 Report</a:t>
            </a:r>
          </a:p>
        </p:txBody>
      </p:sp>
      <p:sp>
        <p:nvSpPr>
          <p:cNvPr id="43" name="TextBox 42">
            <a:extLst>
              <a:ext uri="{FF2B5EF4-FFF2-40B4-BE49-F238E27FC236}">
                <a16:creationId xmlns:a16="http://schemas.microsoft.com/office/drawing/2014/main" id="{00F3A348-1C0E-4088-9C47-A64D970844CF}"/>
              </a:ext>
            </a:extLst>
          </p:cNvPr>
          <p:cNvSpPr txBox="1"/>
          <p:nvPr/>
        </p:nvSpPr>
        <p:spPr>
          <a:xfrm>
            <a:off x="9318978" y="5102633"/>
            <a:ext cx="1516510" cy="353943"/>
          </a:xfrm>
          <a:prstGeom prst="rect">
            <a:avLst/>
          </a:prstGeom>
          <a:noFill/>
        </p:spPr>
        <p:txBody>
          <a:bodyPr wrap="square">
            <a:spAutoFit/>
          </a:bodyPr>
          <a:lstStyle/>
          <a:p>
            <a:pPr marL="0" indent="0" algn="r" fontAlgn="b">
              <a:buFontTx/>
              <a:buNone/>
            </a:pPr>
            <a:r>
              <a:rPr lang="en-US" sz="1700" b="0" i="0" u="none" strike="noStrike" dirty="0">
                <a:solidFill>
                  <a:schemeClr val="tx1"/>
                </a:solidFill>
                <a:effectLst/>
                <a:latin typeface="Calibri" panose="020F0502020204030204" pitchFamily="34" charset="0"/>
              </a:rPr>
              <a:t>TANF TO SSBG</a:t>
            </a:r>
            <a:endParaRPr lang="en-US" sz="1700" dirty="0"/>
          </a:p>
        </p:txBody>
      </p:sp>
      <p:sp>
        <p:nvSpPr>
          <p:cNvPr id="36" name="Rectangle: Rounded Corners 35">
            <a:extLst>
              <a:ext uri="{FF2B5EF4-FFF2-40B4-BE49-F238E27FC236}">
                <a16:creationId xmlns:a16="http://schemas.microsoft.com/office/drawing/2014/main" id="{8EE029B3-F743-408D-9C0A-DD37FA13E2C5}"/>
              </a:ext>
            </a:extLst>
          </p:cNvPr>
          <p:cNvSpPr/>
          <p:nvPr/>
        </p:nvSpPr>
        <p:spPr>
          <a:xfrm>
            <a:off x="295569" y="249052"/>
            <a:ext cx="11670652" cy="2154930"/>
          </a:xfrm>
          <a:custGeom>
            <a:avLst/>
            <a:gdLst>
              <a:gd name="connsiteX0" fmla="*/ 0 w 11670652"/>
              <a:gd name="connsiteY0" fmla="*/ 359162 h 2154930"/>
              <a:gd name="connsiteX1" fmla="*/ 359162 w 11670652"/>
              <a:gd name="connsiteY1" fmla="*/ 0 h 2154930"/>
              <a:gd name="connsiteX2" fmla="*/ 11311490 w 11670652"/>
              <a:gd name="connsiteY2" fmla="*/ 0 h 2154930"/>
              <a:gd name="connsiteX3" fmla="*/ 11670652 w 11670652"/>
              <a:gd name="connsiteY3" fmla="*/ 359162 h 2154930"/>
              <a:gd name="connsiteX4" fmla="*/ 11670652 w 11670652"/>
              <a:gd name="connsiteY4" fmla="*/ 1795768 h 2154930"/>
              <a:gd name="connsiteX5" fmla="*/ 11311490 w 11670652"/>
              <a:gd name="connsiteY5" fmla="*/ 2154930 h 2154930"/>
              <a:gd name="connsiteX6" fmla="*/ 359162 w 11670652"/>
              <a:gd name="connsiteY6" fmla="*/ 2154930 h 2154930"/>
              <a:gd name="connsiteX7" fmla="*/ 0 w 11670652"/>
              <a:gd name="connsiteY7" fmla="*/ 1795768 h 2154930"/>
              <a:gd name="connsiteX8" fmla="*/ 0 w 11670652"/>
              <a:gd name="connsiteY8" fmla="*/ 359162 h 215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0652" h="2154930" extrusionOk="0">
                <a:moveTo>
                  <a:pt x="0" y="359162"/>
                </a:moveTo>
                <a:cubicBezTo>
                  <a:pt x="-28613" y="143153"/>
                  <a:pt x="130167" y="11498"/>
                  <a:pt x="359162" y="0"/>
                </a:cubicBezTo>
                <a:cubicBezTo>
                  <a:pt x="4721124" y="132882"/>
                  <a:pt x="8618363" y="-84951"/>
                  <a:pt x="11311490" y="0"/>
                </a:cubicBezTo>
                <a:cubicBezTo>
                  <a:pt x="11497046" y="12503"/>
                  <a:pt x="11665464" y="189476"/>
                  <a:pt x="11670652" y="359162"/>
                </a:cubicBezTo>
                <a:cubicBezTo>
                  <a:pt x="11712286" y="726610"/>
                  <a:pt x="11590703" y="1356410"/>
                  <a:pt x="11670652" y="1795768"/>
                </a:cubicBezTo>
                <a:cubicBezTo>
                  <a:pt x="11689850" y="1996406"/>
                  <a:pt x="11511452" y="2151634"/>
                  <a:pt x="11311490" y="2154930"/>
                </a:cubicBezTo>
                <a:cubicBezTo>
                  <a:pt x="9570417" y="2242569"/>
                  <a:pt x="3545125" y="2082251"/>
                  <a:pt x="359162" y="2154930"/>
                </a:cubicBezTo>
                <a:cubicBezTo>
                  <a:pt x="157991" y="2128125"/>
                  <a:pt x="-12107" y="2010953"/>
                  <a:pt x="0" y="1795768"/>
                </a:cubicBezTo>
                <a:cubicBezTo>
                  <a:pt x="-54060" y="1223243"/>
                  <a:pt x="-107752" y="1003676"/>
                  <a:pt x="0" y="359162"/>
                </a:cubicBezTo>
                <a:close/>
              </a:path>
            </a:pathLst>
          </a:custGeom>
          <a:noFill/>
          <a:ln w="34925">
            <a:solidFill>
              <a:srgbClr val="A5A5A5"/>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11E8C9C4-C275-4036-BCA6-5F0F71F26E6C}"/>
              </a:ext>
            </a:extLst>
          </p:cNvPr>
          <p:cNvSpPr/>
          <p:nvPr/>
        </p:nvSpPr>
        <p:spPr>
          <a:xfrm>
            <a:off x="290223" y="2591614"/>
            <a:ext cx="11670652" cy="2114691"/>
          </a:xfrm>
          <a:custGeom>
            <a:avLst/>
            <a:gdLst>
              <a:gd name="connsiteX0" fmla="*/ 0 w 11670652"/>
              <a:gd name="connsiteY0" fmla="*/ 352456 h 2114691"/>
              <a:gd name="connsiteX1" fmla="*/ 352456 w 11670652"/>
              <a:gd name="connsiteY1" fmla="*/ 0 h 2114691"/>
              <a:gd name="connsiteX2" fmla="*/ 11318196 w 11670652"/>
              <a:gd name="connsiteY2" fmla="*/ 0 h 2114691"/>
              <a:gd name="connsiteX3" fmla="*/ 11670652 w 11670652"/>
              <a:gd name="connsiteY3" fmla="*/ 352456 h 2114691"/>
              <a:gd name="connsiteX4" fmla="*/ 11670652 w 11670652"/>
              <a:gd name="connsiteY4" fmla="*/ 1762235 h 2114691"/>
              <a:gd name="connsiteX5" fmla="*/ 11318196 w 11670652"/>
              <a:gd name="connsiteY5" fmla="*/ 2114691 h 2114691"/>
              <a:gd name="connsiteX6" fmla="*/ 352456 w 11670652"/>
              <a:gd name="connsiteY6" fmla="*/ 2114691 h 2114691"/>
              <a:gd name="connsiteX7" fmla="*/ 0 w 11670652"/>
              <a:gd name="connsiteY7" fmla="*/ 1762235 h 2114691"/>
              <a:gd name="connsiteX8" fmla="*/ 0 w 11670652"/>
              <a:gd name="connsiteY8" fmla="*/ 352456 h 211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0652" h="2114691" extrusionOk="0">
                <a:moveTo>
                  <a:pt x="0" y="352456"/>
                </a:moveTo>
                <a:cubicBezTo>
                  <a:pt x="-7625" y="153097"/>
                  <a:pt x="142508" y="5739"/>
                  <a:pt x="352456" y="0"/>
                </a:cubicBezTo>
                <a:cubicBezTo>
                  <a:pt x="1453961" y="132882"/>
                  <a:pt x="9088356" y="-84951"/>
                  <a:pt x="11318196" y="0"/>
                </a:cubicBezTo>
                <a:cubicBezTo>
                  <a:pt x="11500881" y="11691"/>
                  <a:pt x="11664107" y="193976"/>
                  <a:pt x="11670652" y="352456"/>
                </a:cubicBezTo>
                <a:cubicBezTo>
                  <a:pt x="11765648" y="1018868"/>
                  <a:pt x="11551137" y="1298099"/>
                  <a:pt x="11670652" y="1762235"/>
                </a:cubicBezTo>
                <a:cubicBezTo>
                  <a:pt x="11697850" y="1960118"/>
                  <a:pt x="11519257" y="2101510"/>
                  <a:pt x="11318196" y="2114691"/>
                </a:cubicBezTo>
                <a:cubicBezTo>
                  <a:pt x="8365446" y="2202330"/>
                  <a:pt x="4998986" y="2042012"/>
                  <a:pt x="352456" y="2114691"/>
                </a:cubicBezTo>
                <a:cubicBezTo>
                  <a:pt x="154302" y="2081329"/>
                  <a:pt x="-13301" y="1975375"/>
                  <a:pt x="0" y="1762235"/>
                </a:cubicBezTo>
                <a:cubicBezTo>
                  <a:pt x="118753" y="1615440"/>
                  <a:pt x="120957" y="980552"/>
                  <a:pt x="0" y="352456"/>
                </a:cubicBezTo>
                <a:close/>
              </a:path>
            </a:pathLst>
          </a:custGeom>
          <a:noFill/>
          <a:ln w="34925">
            <a:solidFill>
              <a:srgbClr val="A5A5A5"/>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3BE22148-1D84-4A00-A5DE-2B9ECAD71938}"/>
              </a:ext>
            </a:extLst>
          </p:cNvPr>
          <p:cNvSpPr/>
          <p:nvPr/>
        </p:nvSpPr>
        <p:spPr>
          <a:xfrm>
            <a:off x="7065559" y="4893937"/>
            <a:ext cx="4306556" cy="1624699"/>
          </a:xfrm>
          <a:custGeom>
            <a:avLst/>
            <a:gdLst>
              <a:gd name="connsiteX0" fmla="*/ 0 w 4306556"/>
              <a:gd name="connsiteY0" fmla="*/ 270789 h 1624699"/>
              <a:gd name="connsiteX1" fmla="*/ 270789 w 4306556"/>
              <a:gd name="connsiteY1" fmla="*/ 0 h 1624699"/>
              <a:gd name="connsiteX2" fmla="*/ 4035767 w 4306556"/>
              <a:gd name="connsiteY2" fmla="*/ 0 h 1624699"/>
              <a:gd name="connsiteX3" fmla="*/ 4306556 w 4306556"/>
              <a:gd name="connsiteY3" fmla="*/ 270789 h 1624699"/>
              <a:gd name="connsiteX4" fmla="*/ 4306556 w 4306556"/>
              <a:gd name="connsiteY4" fmla="*/ 1353910 h 1624699"/>
              <a:gd name="connsiteX5" fmla="*/ 4035767 w 4306556"/>
              <a:gd name="connsiteY5" fmla="*/ 1624699 h 1624699"/>
              <a:gd name="connsiteX6" fmla="*/ 270789 w 4306556"/>
              <a:gd name="connsiteY6" fmla="*/ 1624699 h 1624699"/>
              <a:gd name="connsiteX7" fmla="*/ 0 w 4306556"/>
              <a:gd name="connsiteY7" fmla="*/ 1353910 h 1624699"/>
              <a:gd name="connsiteX8" fmla="*/ 0 w 4306556"/>
              <a:gd name="connsiteY8" fmla="*/ 270789 h 162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6556" h="1624699" extrusionOk="0">
                <a:moveTo>
                  <a:pt x="0" y="270789"/>
                </a:moveTo>
                <a:cubicBezTo>
                  <a:pt x="-16688" y="110942"/>
                  <a:pt x="115448" y="2172"/>
                  <a:pt x="270789" y="0"/>
                </a:cubicBezTo>
                <a:cubicBezTo>
                  <a:pt x="1914600" y="132882"/>
                  <a:pt x="2783396" y="-84951"/>
                  <a:pt x="4035767" y="0"/>
                </a:cubicBezTo>
                <a:cubicBezTo>
                  <a:pt x="4169489" y="15460"/>
                  <a:pt x="4303928" y="135759"/>
                  <a:pt x="4306556" y="270789"/>
                </a:cubicBezTo>
                <a:cubicBezTo>
                  <a:pt x="4242160" y="706840"/>
                  <a:pt x="4236321" y="814964"/>
                  <a:pt x="4306556" y="1353910"/>
                </a:cubicBezTo>
                <a:cubicBezTo>
                  <a:pt x="4310297" y="1503907"/>
                  <a:pt x="4194150" y="1606528"/>
                  <a:pt x="4035767" y="1624699"/>
                </a:cubicBezTo>
                <a:cubicBezTo>
                  <a:pt x="2820135" y="1712338"/>
                  <a:pt x="858297" y="1552020"/>
                  <a:pt x="270789" y="1624699"/>
                </a:cubicBezTo>
                <a:cubicBezTo>
                  <a:pt x="118656" y="1600095"/>
                  <a:pt x="-7020" y="1513219"/>
                  <a:pt x="0" y="1353910"/>
                </a:cubicBezTo>
                <a:cubicBezTo>
                  <a:pt x="-23163" y="1101245"/>
                  <a:pt x="66538" y="491829"/>
                  <a:pt x="0" y="270789"/>
                </a:cubicBezTo>
                <a:close/>
              </a:path>
            </a:pathLst>
          </a:custGeom>
          <a:noFill/>
          <a:ln w="34925">
            <a:solidFill>
              <a:srgbClr val="A5A5A5"/>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9CFD1F40-4057-46D0-9B40-FD5D2DBB94D0}"/>
              </a:ext>
            </a:extLst>
          </p:cNvPr>
          <p:cNvCxnSpPr/>
          <p:nvPr/>
        </p:nvCxnSpPr>
        <p:spPr>
          <a:xfrm>
            <a:off x="10645422" y="1343378"/>
            <a:ext cx="609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43E12C94-BC8D-49B0-A800-45EF03F57383}"/>
              </a:ext>
            </a:extLst>
          </p:cNvPr>
          <p:cNvCxnSpPr/>
          <p:nvPr/>
        </p:nvCxnSpPr>
        <p:spPr>
          <a:xfrm>
            <a:off x="10673643" y="1586090"/>
            <a:ext cx="609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335F3F9-A545-4911-A53C-DE5BB15CEF65}"/>
              </a:ext>
            </a:extLst>
          </p:cNvPr>
          <p:cNvCxnSpPr/>
          <p:nvPr/>
        </p:nvCxnSpPr>
        <p:spPr>
          <a:xfrm>
            <a:off x="10672410" y="1907823"/>
            <a:ext cx="609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B561D74F-25FB-402B-AAE0-C0005CBD3987}"/>
              </a:ext>
            </a:extLst>
          </p:cNvPr>
          <p:cNvCxnSpPr>
            <a:cxnSpLocks/>
          </p:cNvCxnSpPr>
          <p:nvPr/>
        </p:nvCxnSpPr>
        <p:spPr>
          <a:xfrm>
            <a:off x="11102622" y="3878397"/>
            <a:ext cx="67733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CA80633B-7B1F-4B80-82E5-4033C351B40B}"/>
              </a:ext>
            </a:extLst>
          </p:cNvPr>
          <p:cNvCxnSpPr/>
          <p:nvPr/>
        </p:nvCxnSpPr>
        <p:spPr>
          <a:xfrm>
            <a:off x="11170356" y="4154311"/>
            <a:ext cx="6096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Oval 6">
            <a:extLst>
              <a:ext uri="{FF2B5EF4-FFF2-40B4-BE49-F238E27FC236}">
                <a16:creationId xmlns:a16="http://schemas.microsoft.com/office/drawing/2014/main" id="{D48D65AD-3060-4A75-B8E2-3DDF98BB8530}"/>
              </a:ext>
            </a:extLst>
          </p:cNvPr>
          <p:cNvSpPr/>
          <p:nvPr/>
        </p:nvSpPr>
        <p:spPr>
          <a:xfrm>
            <a:off x="10092267" y="1964035"/>
            <a:ext cx="1377244" cy="372295"/>
          </a:xfrm>
          <a:prstGeom prst="ellipse">
            <a:avLst/>
          </a:prstGeom>
          <a:noFill/>
          <a:ln w="34925">
            <a:solidFill>
              <a:srgbClr val="536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8841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978BD55-A707-4186-AED6-29E1E4827AA7}"/>
              </a:ext>
            </a:extLst>
          </p:cNvPr>
          <p:cNvSpPr txBox="1"/>
          <p:nvPr/>
        </p:nvSpPr>
        <p:spPr>
          <a:xfrm>
            <a:off x="4914126" y="1956944"/>
            <a:ext cx="6166803" cy="1754326"/>
          </a:xfrm>
          <a:prstGeom prst="rect">
            <a:avLst/>
          </a:prstGeom>
          <a:noFill/>
        </p:spPr>
        <p:txBody>
          <a:bodyPr wrap="square" rtlCol="0">
            <a:spAutoFit/>
          </a:bodyPr>
          <a:lstStyle/>
          <a:p>
            <a:pPr algn="ctr"/>
            <a:r>
              <a:rPr lang="en-US" sz="3600" b="1" dirty="0">
                <a:solidFill>
                  <a:srgbClr val="595959"/>
                </a:solidFill>
              </a:rPr>
              <a:t>Find the TANF to SSBG (V)</a:t>
            </a:r>
          </a:p>
          <a:p>
            <a:pPr algn="ctr"/>
            <a:r>
              <a:rPr lang="en-US" sz="3600" b="1" dirty="0">
                <a:solidFill>
                  <a:srgbClr val="595959"/>
                </a:solidFill>
              </a:rPr>
              <a:t>allocation on</a:t>
            </a:r>
          </a:p>
          <a:p>
            <a:pPr algn="ctr"/>
            <a:r>
              <a:rPr lang="en-US" sz="3600" b="1" dirty="0">
                <a:solidFill>
                  <a:srgbClr val="595959"/>
                </a:solidFill>
              </a:rPr>
              <a:t>YOUR COUNTY’s XS411 Report</a:t>
            </a:r>
          </a:p>
        </p:txBody>
      </p:sp>
      <p:sp>
        <p:nvSpPr>
          <p:cNvPr id="3" name="TextBox 2">
            <a:extLst>
              <a:ext uri="{FF2B5EF4-FFF2-40B4-BE49-F238E27FC236}">
                <a16:creationId xmlns:a16="http://schemas.microsoft.com/office/drawing/2014/main" id="{7E84824A-2AEC-4C55-B152-B436591112CC}"/>
              </a:ext>
            </a:extLst>
          </p:cNvPr>
          <p:cNvSpPr txBox="1"/>
          <p:nvPr/>
        </p:nvSpPr>
        <p:spPr>
          <a:xfrm>
            <a:off x="1100608" y="4779438"/>
            <a:ext cx="10038462" cy="892552"/>
          </a:xfrm>
          <a:prstGeom prst="rect">
            <a:avLst/>
          </a:prstGeom>
          <a:noFill/>
        </p:spPr>
        <p:txBody>
          <a:bodyPr wrap="square" rtlCol="0">
            <a:spAutoFit/>
          </a:bodyPr>
          <a:lstStyle/>
          <a:p>
            <a:r>
              <a:rPr lang="en-US" sz="2600" b="1" dirty="0">
                <a:solidFill>
                  <a:srgbClr val="536EB0"/>
                </a:solidFill>
              </a:rPr>
              <a:t>Does the month amount match the XS335 report total for 050 and 088?</a:t>
            </a:r>
          </a:p>
          <a:p>
            <a:r>
              <a:rPr lang="en-US" sz="2600" b="1" dirty="0">
                <a:solidFill>
                  <a:srgbClr val="536EB0"/>
                </a:solidFill>
              </a:rPr>
              <a:t>Does the Y-T-D amount match the XS337 report total for 050 and 088?</a:t>
            </a:r>
          </a:p>
        </p:txBody>
      </p:sp>
      <p:pic>
        <p:nvPicPr>
          <p:cNvPr id="6" name="Picture 5" descr="A yellow rectangle with a black background&#10;&#10;Description automatically generated with low confidence">
            <a:extLst>
              <a:ext uri="{FF2B5EF4-FFF2-40B4-BE49-F238E27FC236}">
                <a16:creationId xmlns:a16="http://schemas.microsoft.com/office/drawing/2014/main" id="{948F4AA9-5732-41EE-9E9F-8F2686F75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930" y="1013942"/>
            <a:ext cx="3640331" cy="3640331"/>
          </a:xfrm>
          <a:prstGeom prst="rect">
            <a:avLst/>
          </a:prstGeom>
        </p:spPr>
      </p:pic>
      <p:sp>
        <p:nvSpPr>
          <p:cNvPr id="11" name="TextBox 10">
            <a:extLst>
              <a:ext uri="{FF2B5EF4-FFF2-40B4-BE49-F238E27FC236}">
                <a16:creationId xmlns:a16="http://schemas.microsoft.com/office/drawing/2014/main" id="{97B9451E-5673-4989-93C9-73ED5565A445}"/>
              </a:ext>
            </a:extLst>
          </p:cNvPr>
          <p:cNvSpPr txBox="1"/>
          <p:nvPr/>
        </p:nvSpPr>
        <p:spPr>
          <a:xfrm>
            <a:off x="1030472" y="1864611"/>
            <a:ext cx="3993246" cy="1938992"/>
          </a:xfrm>
          <a:prstGeom prst="rect">
            <a:avLst/>
          </a:prstGeom>
          <a:noFill/>
        </p:spPr>
        <p:txBody>
          <a:bodyPr wrap="square" rtlCol="0">
            <a:spAutoFit/>
          </a:bodyPr>
          <a:lstStyle/>
          <a:p>
            <a:pPr algn="ctr"/>
            <a:r>
              <a:rPr lang="en-US" sz="6000" b="1" dirty="0">
                <a:solidFill>
                  <a:srgbClr val="42588E"/>
                </a:solidFill>
              </a:rPr>
              <a:t>LET’S PRACTICE</a:t>
            </a:r>
          </a:p>
        </p:txBody>
      </p:sp>
    </p:spTree>
    <p:extLst>
      <p:ext uri="{BB962C8B-B14F-4D97-AF65-F5344CB8AC3E}">
        <p14:creationId xmlns:p14="http://schemas.microsoft.com/office/powerpoint/2010/main" val="2570519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505A45-653C-4124-BC1E-CFD10A38DBDF}"/>
              </a:ext>
            </a:extLst>
          </p:cNvPr>
          <p:cNvSpPr/>
          <p:nvPr/>
        </p:nvSpPr>
        <p:spPr>
          <a:xfrm>
            <a:off x="854015" y="442532"/>
            <a:ext cx="10784516" cy="2438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66A040-C63C-4CE2-968F-6F57BD54A3B1}"/>
              </a:ext>
            </a:extLst>
          </p:cNvPr>
          <p:cNvSpPr/>
          <p:nvPr/>
        </p:nvSpPr>
        <p:spPr>
          <a:xfrm rot="5400000">
            <a:off x="8687360" y="3474238"/>
            <a:ext cx="5658480" cy="24386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BDCA3B6-7CA2-4BFB-920A-A28EC8C64F71}"/>
              </a:ext>
            </a:extLst>
          </p:cNvPr>
          <p:cNvSpPr/>
          <p:nvPr/>
        </p:nvSpPr>
        <p:spPr>
          <a:xfrm rot="5400000">
            <a:off x="-2164162" y="3155167"/>
            <a:ext cx="5658481" cy="24386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7B9451E-5673-4989-93C9-73ED5565A445}"/>
              </a:ext>
            </a:extLst>
          </p:cNvPr>
          <p:cNvSpPr txBox="1"/>
          <p:nvPr/>
        </p:nvSpPr>
        <p:spPr>
          <a:xfrm>
            <a:off x="5103258" y="2705725"/>
            <a:ext cx="6175321" cy="1446550"/>
          </a:xfrm>
          <a:prstGeom prst="rect">
            <a:avLst/>
          </a:prstGeom>
          <a:noFill/>
        </p:spPr>
        <p:txBody>
          <a:bodyPr wrap="square" rtlCol="0">
            <a:spAutoFit/>
          </a:bodyPr>
          <a:lstStyle/>
          <a:p>
            <a:pPr algn="ctr"/>
            <a:r>
              <a:rPr lang="en-US" sz="8800" b="1" dirty="0">
                <a:solidFill>
                  <a:srgbClr val="42588E"/>
                </a:solidFill>
              </a:rPr>
              <a:t>QUESTIONS</a:t>
            </a:r>
          </a:p>
        </p:txBody>
      </p:sp>
      <p:sp>
        <p:nvSpPr>
          <p:cNvPr id="12" name="Rectangle 11">
            <a:extLst>
              <a:ext uri="{FF2B5EF4-FFF2-40B4-BE49-F238E27FC236}">
                <a16:creationId xmlns:a16="http://schemas.microsoft.com/office/drawing/2014/main" id="{0FDB9F31-2027-4D8F-8B99-3B7393B2F223}"/>
              </a:ext>
            </a:extLst>
          </p:cNvPr>
          <p:cNvSpPr/>
          <p:nvPr/>
        </p:nvSpPr>
        <p:spPr>
          <a:xfrm>
            <a:off x="534439" y="6181548"/>
            <a:ext cx="10784516" cy="243861"/>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Cup of coffee 3D pattern">
            <a:extLst>
              <a:ext uri="{FF2B5EF4-FFF2-40B4-BE49-F238E27FC236}">
                <a16:creationId xmlns:a16="http://schemas.microsoft.com/office/drawing/2014/main" id="{CEFA6D33-B1EA-45CB-A481-5D3B6CBFA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23" y="773486"/>
            <a:ext cx="4240535" cy="5312974"/>
          </a:xfrm>
          <a:prstGeom prst="rect">
            <a:avLst/>
          </a:prstGeom>
        </p:spPr>
      </p:pic>
    </p:spTree>
    <p:extLst>
      <p:ext uri="{BB962C8B-B14F-4D97-AF65-F5344CB8AC3E}">
        <p14:creationId xmlns:p14="http://schemas.microsoft.com/office/powerpoint/2010/main" val="1062520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222A5-3517-40E7-A5A4-7312280208DB}"/>
              </a:ext>
            </a:extLst>
          </p:cNvPr>
          <p:cNvSpPr/>
          <p:nvPr/>
        </p:nvSpPr>
        <p:spPr>
          <a:xfrm>
            <a:off x="0" y="5693215"/>
            <a:ext cx="12192000" cy="1164785"/>
          </a:xfrm>
          <a:prstGeom prst="rect">
            <a:avLst/>
          </a:prstGeom>
          <a:solidFill>
            <a:srgbClr val="536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8D407ED-D3D6-4D8F-A52B-FD905E82F8BC}"/>
              </a:ext>
            </a:extLst>
          </p:cNvPr>
          <p:cNvSpPr txBox="1"/>
          <p:nvPr/>
        </p:nvSpPr>
        <p:spPr>
          <a:xfrm>
            <a:off x="6501606" y="664974"/>
            <a:ext cx="5248275" cy="2764026"/>
          </a:xfrm>
          <a:prstGeom prst="rect">
            <a:avLst/>
          </a:prstGeom>
          <a:solidFill>
            <a:schemeClr val="bg1"/>
          </a:solidFill>
        </p:spPr>
        <p:txBody>
          <a:bodyPr>
            <a:spAutoFit/>
          </a:bodyPr>
          <a:lstStyle/>
          <a:p>
            <a:pPr eaLnBrk="1" fontAlgn="auto" hangingPunct="1">
              <a:spcBef>
                <a:spcPts val="0"/>
              </a:spcBef>
              <a:spcAft>
                <a:spcPts val="1200"/>
              </a:spcAft>
              <a:buClr>
                <a:srgbClr val="FFB023"/>
              </a:buClr>
              <a:buSzPct val="80000"/>
              <a:tabLst>
                <a:tab pos="347663" algn="l"/>
              </a:tabLst>
              <a:defRPr/>
            </a:pPr>
            <a:r>
              <a:rPr lang="en-US" sz="2400" b="1" i="1" dirty="0">
                <a:solidFill>
                  <a:srgbClr val="536EB0"/>
                </a:solidFill>
                <a:latin typeface="Century Gothic" panose="020B0502020202020204"/>
              </a:rPr>
              <a:t>Fiscal Monitors</a:t>
            </a:r>
          </a:p>
          <a:p>
            <a:pPr marL="347663" indent="-347663" fontAlgn="auto">
              <a:lnSpc>
                <a:spcPct val="120000"/>
              </a:lnSpc>
              <a:spcBef>
                <a:spcPts val="0"/>
              </a:spcBef>
              <a:buClr>
                <a:srgbClr val="536EB0"/>
              </a:buClr>
              <a:buFont typeface="Wingdings" panose="05000000000000000000" pitchFamily="2" charset="2"/>
              <a:buChar char="Ø"/>
              <a:defRPr/>
            </a:pPr>
            <a:r>
              <a:rPr lang="en-US" sz="2200" dirty="0">
                <a:solidFill>
                  <a:srgbClr val="023F5C"/>
                </a:solidFill>
                <a:latin typeface="Century Gothic" panose="020B0502020202020204"/>
              </a:rPr>
              <a:t>Joyce Blackburn</a:t>
            </a:r>
          </a:p>
          <a:p>
            <a:pPr marL="344488" fontAlgn="auto">
              <a:lnSpc>
                <a:spcPct val="120000"/>
              </a:lnSpc>
              <a:spcBef>
                <a:spcPts val="0"/>
              </a:spcBef>
              <a:spcAft>
                <a:spcPts val="1200"/>
              </a:spcAft>
              <a:buClr>
                <a:srgbClr val="536EB0"/>
              </a:buClr>
              <a:defRPr/>
            </a:pPr>
            <a:r>
              <a:rPr lang="en-US" sz="2200" dirty="0">
                <a:solidFill>
                  <a:schemeClr val="tx1">
                    <a:lumMod val="50000"/>
                    <a:lumOff val="50000"/>
                  </a:schemeClr>
                </a:solidFill>
                <a:latin typeface="Century Gothic" panose="020B0502020202020204"/>
                <a:hlinkClick r:id="rId3">
                  <a:extLst>
                    <a:ext uri="{A12FA001-AC4F-418D-AE19-62706E023703}">
                      <ahyp:hlinkClr xmlns:ahyp="http://schemas.microsoft.com/office/drawing/2018/hyperlinkcolor" val="tx"/>
                    </a:ext>
                  </a:extLst>
                </a:hlinkClick>
              </a:rPr>
              <a:t>Joyce.Blackburn@dhhs.nc.gov</a:t>
            </a:r>
            <a:endParaRPr lang="en-US" sz="2200" dirty="0">
              <a:solidFill>
                <a:schemeClr val="tx1">
                  <a:lumMod val="50000"/>
                  <a:lumOff val="50000"/>
                </a:schemeClr>
              </a:solidFill>
              <a:latin typeface="Century Gothic" panose="020B0502020202020204"/>
            </a:endParaRPr>
          </a:p>
          <a:p>
            <a:pPr marL="342900" indent="-342900" eaLnBrk="1" fontAlgn="auto" hangingPunct="1">
              <a:spcBef>
                <a:spcPts val="0"/>
              </a:spcBef>
              <a:spcAft>
                <a:spcPts val="0"/>
              </a:spcAft>
              <a:buClr>
                <a:srgbClr val="536EB0"/>
              </a:buClr>
              <a:buSzPct val="80000"/>
              <a:buFont typeface="Wingdings" panose="05000000000000000000" pitchFamily="2" charset="2"/>
              <a:buChar char="Ø"/>
              <a:defRPr/>
            </a:pPr>
            <a:r>
              <a:rPr lang="en-US" sz="2200" dirty="0">
                <a:solidFill>
                  <a:srgbClr val="023F5C"/>
                </a:solidFill>
                <a:latin typeface="Century Gothic" panose="020B0502020202020204"/>
              </a:rPr>
              <a:t>Charles Robertson</a:t>
            </a:r>
          </a:p>
          <a:p>
            <a:pPr marL="347663" eaLnBrk="1" fontAlgn="auto" hangingPunct="1">
              <a:lnSpc>
                <a:spcPct val="110000"/>
              </a:lnSpc>
              <a:spcBef>
                <a:spcPts val="0"/>
              </a:spcBef>
              <a:spcAft>
                <a:spcPts val="1200"/>
              </a:spcAft>
              <a:buClr>
                <a:srgbClr val="536EB0"/>
              </a:buClr>
              <a:buSzPct val="80000"/>
              <a:tabLst>
                <a:tab pos="344488" algn="l"/>
              </a:tabLst>
              <a:defRPr/>
            </a:pPr>
            <a:r>
              <a:rPr lang="en-US" sz="2200" dirty="0">
                <a:solidFill>
                  <a:schemeClr val="tx1">
                    <a:lumMod val="50000"/>
                    <a:lumOff val="50000"/>
                  </a:schemeClr>
                </a:solidFill>
                <a:latin typeface="Century Gothic" panose="020B0502020202020204"/>
                <a:hlinkClick r:id="rId4">
                  <a:extLst>
                    <a:ext uri="{A12FA001-AC4F-418D-AE19-62706E023703}">
                      <ahyp:hlinkClr xmlns:ahyp="http://schemas.microsoft.com/office/drawing/2018/hyperlinkcolor" val="tx"/>
                    </a:ext>
                  </a:extLst>
                </a:hlinkClick>
              </a:rPr>
              <a:t>Charles.Robertson@dhhs.nc.gov</a:t>
            </a:r>
            <a:endParaRPr lang="en-US" sz="2200" dirty="0">
              <a:solidFill>
                <a:schemeClr val="tx1">
                  <a:lumMod val="50000"/>
                  <a:lumOff val="50000"/>
                </a:schemeClr>
              </a:solidFill>
              <a:latin typeface="Century Gothic" panose="020B0502020202020204"/>
            </a:endParaRPr>
          </a:p>
          <a:p>
            <a:pPr eaLnBrk="1" fontAlgn="auto" hangingPunct="1">
              <a:lnSpc>
                <a:spcPct val="120000"/>
              </a:lnSpc>
              <a:spcBef>
                <a:spcPts val="0"/>
              </a:spcBef>
              <a:spcAft>
                <a:spcPts val="0"/>
              </a:spcAft>
              <a:buClr>
                <a:srgbClr val="01C8CD"/>
              </a:buClr>
              <a:buSzPct val="80000"/>
              <a:defRPr/>
            </a:pPr>
            <a:endParaRPr lang="en-US" sz="1900" dirty="0">
              <a:solidFill>
                <a:srgbClr val="023F5C"/>
              </a:solidFill>
              <a:latin typeface="Century Gothic" panose="020B0502020202020204"/>
            </a:endParaRPr>
          </a:p>
        </p:txBody>
      </p:sp>
      <p:pic>
        <p:nvPicPr>
          <p:cNvPr id="78851" name="Content Placeholder 4">
            <a:extLst>
              <a:ext uri="{FF2B5EF4-FFF2-40B4-BE49-F238E27FC236}">
                <a16:creationId xmlns:a16="http://schemas.microsoft.com/office/drawing/2014/main" id="{63C28044-53F1-4101-9038-0ED5CD718DC7}"/>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7427291" y="3708081"/>
            <a:ext cx="3098248" cy="1091146"/>
          </a:xfrm>
        </p:spPr>
      </p:pic>
      <p:sp>
        <p:nvSpPr>
          <p:cNvPr id="4" name="Content Placeholder 2">
            <a:extLst>
              <a:ext uri="{FF2B5EF4-FFF2-40B4-BE49-F238E27FC236}">
                <a16:creationId xmlns:a16="http://schemas.microsoft.com/office/drawing/2014/main" id="{7502DA06-4F3A-4A13-B2B7-9EEE48A510B6}"/>
              </a:ext>
            </a:extLst>
          </p:cNvPr>
          <p:cNvSpPr txBox="1">
            <a:spLocks/>
          </p:cNvSpPr>
          <p:nvPr/>
        </p:nvSpPr>
        <p:spPr>
          <a:xfrm>
            <a:off x="960438" y="790575"/>
            <a:ext cx="5099050" cy="4810125"/>
          </a:xfrm>
          <a:prstGeom prst="rect">
            <a:avLst/>
          </a:prstGeom>
        </p:spPr>
        <p:txBody>
          <a:bodyPr anchor="ct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fontAlgn="auto">
              <a:spcAft>
                <a:spcPts val="1200"/>
              </a:spcAft>
              <a:buClr>
                <a:srgbClr val="B31166"/>
              </a:buClr>
              <a:buFont typeface="Wingdings 3" charset="2"/>
              <a:buNone/>
              <a:defRPr/>
            </a:pPr>
            <a:r>
              <a:rPr lang="en-US" sz="2400" b="1" i="1" dirty="0">
                <a:solidFill>
                  <a:srgbClr val="536EB0"/>
                </a:solidFill>
                <a:latin typeface="Century Gothic" panose="020B0502020202020204"/>
              </a:rPr>
              <a:t>Local Business Liaisons</a:t>
            </a:r>
          </a:p>
          <a:p>
            <a:pPr fontAlgn="auto">
              <a:lnSpc>
                <a:spcPct val="120000"/>
              </a:lnSpc>
              <a:spcBef>
                <a:spcPts val="0"/>
              </a:spcBef>
              <a:buClr>
                <a:srgbClr val="536EB0"/>
              </a:buClr>
              <a:buFont typeface="Wingdings" panose="05000000000000000000" pitchFamily="2" charset="2"/>
              <a:buChar char="Ø"/>
              <a:defRPr/>
            </a:pPr>
            <a:r>
              <a:rPr lang="en-US" sz="2200" dirty="0">
                <a:solidFill>
                  <a:srgbClr val="023F5C"/>
                </a:solidFill>
                <a:latin typeface="Century Gothic" panose="020B0502020202020204"/>
              </a:rPr>
              <a:t>Pamela Bell</a:t>
            </a:r>
          </a:p>
          <a:p>
            <a:pPr marL="347663" indent="0" fontAlgn="auto">
              <a:lnSpc>
                <a:spcPct val="120000"/>
              </a:lnSpc>
              <a:spcBef>
                <a:spcPts val="0"/>
              </a:spcBef>
              <a:spcAft>
                <a:spcPts val="1200"/>
              </a:spcAft>
              <a:buClr>
                <a:srgbClr val="536EB0"/>
              </a:buClr>
              <a:buNone/>
              <a:tabLst>
                <a:tab pos="344488" algn="l"/>
              </a:tabLst>
              <a:defRPr/>
            </a:pPr>
            <a:r>
              <a:rPr lang="en-US" sz="2200" dirty="0">
                <a:solidFill>
                  <a:schemeClr val="tx1">
                    <a:lumMod val="50000"/>
                    <a:lumOff val="50000"/>
                  </a:schemeClr>
                </a:solidFill>
                <a:latin typeface="Century Gothic" panose="020B0502020202020204"/>
                <a:hlinkClick r:id="rId6">
                  <a:extLst>
                    <a:ext uri="{A12FA001-AC4F-418D-AE19-62706E023703}">
                      <ahyp:hlinkClr xmlns:ahyp="http://schemas.microsoft.com/office/drawing/2018/hyperlinkcolor" val="tx"/>
                    </a:ext>
                  </a:extLst>
                </a:hlinkClick>
              </a:rPr>
              <a:t>Pamela.Bell@dhhs.nc.gov</a:t>
            </a:r>
            <a:endParaRPr lang="en-US" sz="2200" dirty="0">
              <a:solidFill>
                <a:schemeClr val="tx1">
                  <a:lumMod val="50000"/>
                  <a:lumOff val="50000"/>
                </a:schemeClr>
              </a:solidFill>
              <a:latin typeface="Century Gothic" panose="020B0502020202020204"/>
            </a:endParaRPr>
          </a:p>
          <a:p>
            <a:pPr fontAlgn="auto">
              <a:lnSpc>
                <a:spcPct val="120000"/>
              </a:lnSpc>
              <a:spcBef>
                <a:spcPts val="0"/>
              </a:spcBef>
              <a:spcAft>
                <a:spcPts val="1200"/>
              </a:spcAft>
              <a:buClr>
                <a:srgbClr val="536EB0"/>
              </a:buClr>
              <a:buFont typeface="Wingdings" panose="05000000000000000000" pitchFamily="2" charset="2"/>
              <a:buChar char="Ø"/>
              <a:defRPr/>
            </a:pPr>
            <a:r>
              <a:rPr lang="en-US" sz="2200" dirty="0">
                <a:solidFill>
                  <a:srgbClr val="023F5C"/>
                </a:solidFill>
                <a:latin typeface="Century Gothic" panose="020B0502020202020204"/>
              </a:rPr>
              <a:t>Jennifer Gonzales </a:t>
            </a:r>
            <a:r>
              <a:rPr lang="en-US" sz="2200" dirty="0">
                <a:solidFill>
                  <a:schemeClr val="tx1">
                    <a:lumMod val="50000"/>
                    <a:lumOff val="50000"/>
                  </a:schemeClr>
                </a:solidFill>
                <a:latin typeface="Century Gothic" panose="020B0502020202020204"/>
                <a:hlinkClick r:id="rId7">
                  <a:extLst>
                    <a:ext uri="{A12FA001-AC4F-418D-AE19-62706E023703}">
                      <ahyp:hlinkClr xmlns:ahyp="http://schemas.microsoft.com/office/drawing/2018/hyperlinkcolor" val="tx"/>
                    </a:ext>
                  </a:extLst>
                </a:hlinkClick>
              </a:rPr>
              <a:t>Jennifer.Gonzales@dhhs.nc.gov</a:t>
            </a:r>
            <a:r>
              <a:rPr lang="en-US" sz="2200" dirty="0">
                <a:solidFill>
                  <a:schemeClr val="tx1">
                    <a:lumMod val="50000"/>
                    <a:lumOff val="50000"/>
                  </a:schemeClr>
                </a:solidFill>
                <a:latin typeface="Century Gothic" panose="020B0502020202020204"/>
              </a:rPr>
              <a:t> </a:t>
            </a:r>
          </a:p>
          <a:p>
            <a:pPr fontAlgn="auto">
              <a:lnSpc>
                <a:spcPct val="120000"/>
              </a:lnSpc>
              <a:spcBef>
                <a:spcPts val="0"/>
              </a:spcBef>
              <a:buClr>
                <a:srgbClr val="536EB0"/>
              </a:buClr>
              <a:buFont typeface="Wingdings" panose="05000000000000000000" pitchFamily="2" charset="2"/>
              <a:buChar char="Ø"/>
              <a:defRPr/>
            </a:pPr>
            <a:r>
              <a:rPr lang="en-US" sz="2200" dirty="0">
                <a:solidFill>
                  <a:srgbClr val="023F5C"/>
                </a:solidFill>
                <a:latin typeface="Century Gothic" panose="020B0502020202020204"/>
              </a:rPr>
              <a:t>Pam Graham</a:t>
            </a:r>
          </a:p>
          <a:p>
            <a:pPr marL="344488" indent="0" fontAlgn="auto">
              <a:lnSpc>
                <a:spcPct val="120000"/>
              </a:lnSpc>
              <a:spcBef>
                <a:spcPts val="0"/>
              </a:spcBef>
              <a:spcAft>
                <a:spcPts val="1200"/>
              </a:spcAft>
              <a:buClr>
                <a:srgbClr val="536EB0"/>
              </a:buClr>
              <a:buNone/>
              <a:defRPr/>
            </a:pPr>
            <a:r>
              <a:rPr lang="en-US" sz="2200" dirty="0">
                <a:solidFill>
                  <a:schemeClr val="tx1">
                    <a:lumMod val="50000"/>
                    <a:lumOff val="50000"/>
                  </a:schemeClr>
                </a:solidFill>
                <a:latin typeface="Century Gothic" panose="020B0502020202020204"/>
                <a:hlinkClick r:id="rId8">
                  <a:extLst>
                    <a:ext uri="{A12FA001-AC4F-418D-AE19-62706E023703}">
                      <ahyp:hlinkClr xmlns:ahyp="http://schemas.microsoft.com/office/drawing/2018/hyperlinkcolor" val="tx"/>
                    </a:ext>
                  </a:extLst>
                </a:hlinkClick>
              </a:rPr>
              <a:t>Pamela.Graham@dhhs.nc.gov</a:t>
            </a:r>
            <a:r>
              <a:rPr lang="en-US" sz="2200" dirty="0">
                <a:solidFill>
                  <a:schemeClr val="tx1">
                    <a:lumMod val="50000"/>
                    <a:lumOff val="50000"/>
                  </a:schemeClr>
                </a:solidFill>
                <a:latin typeface="Century Gothic" panose="020B0502020202020204"/>
              </a:rPr>
              <a:t> </a:t>
            </a:r>
          </a:p>
          <a:p>
            <a:pPr fontAlgn="auto">
              <a:lnSpc>
                <a:spcPct val="120000"/>
              </a:lnSpc>
              <a:spcBef>
                <a:spcPts val="0"/>
              </a:spcBef>
              <a:spcAft>
                <a:spcPts val="1200"/>
              </a:spcAft>
              <a:buClr>
                <a:srgbClr val="536EB0"/>
              </a:buClr>
              <a:buFont typeface="Wingdings" panose="05000000000000000000" pitchFamily="2" charset="2"/>
              <a:buChar char="Ø"/>
              <a:defRPr/>
            </a:pPr>
            <a:r>
              <a:rPr lang="en-US" sz="2200" dirty="0">
                <a:solidFill>
                  <a:srgbClr val="023F5C"/>
                </a:solidFill>
                <a:latin typeface="Century Gothic" panose="020B0502020202020204"/>
              </a:rPr>
              <a:t>Caroline Hedrick </a:t>
            </a:r>
            <a:r>
              <a:rPr lang="en-US" sz="2200" dirty="0">
                <a:solidFill>
                  <a:schemeClr val="tx1">
                    <a:lumMod val="50000"/>
                    <a:lumOff val="50000"/>
                  </a:schemeClr>
                </a:solidFill>
                <a:latin typeface="Century Gothic" panose="020B0502020202020204"/>
                <a:hlinkClick r:id="rId9">
                  <a:extLst>
                    <a:ext uri="{A12FA001-AC4F-418D-AE19-62706E023703}">
                      <ahyp:hlinkClr xmlns:ahyp="http://schemas.microsoft.com/office/drawing/2018/hyperlinkcolor" val="tx"/>
                    </a:ext>
                  </a:extLst>
                </a:hlinkClick>
              </a:rPr>
              <a:t>Caroline.Hedrick@dhhs.nc.gov</a:t>
            </a:r>
            <a:r>
              <a:rPr lang="en-US" sz="2200" dirty="0">
                <a:solidFill>
                  <a:schemeClr val="tx1">
                    <a:lumMod val="50000"/>
                    <a:lumOff val="50000"/>
                  </a:schemeClr>
                </a:solidFill>
                <a:latin typeface="Century Gothic" panose="020B0502020202020204"/>
              </a:rPr>
              <a:t> </a:t>
            </a:r>
          </a:p>
          <a:p>
            <a:pPr fontAlgn="auto">
              <a:lnSpc>
                <a:spcPct val="120000"/>
              </a:lnSpc>
              <a:spcBef>
                <a:spcPts val="0"/>
              </a:spcBef>
              <a:spcAft>
                <a:spcPts val="1200"/>
              </a:spcAft>
              <a:buClr>
                <a:srgbClr val="536EB0"/>
              </a:buClr>
              <a:buFont typeface="Wingdings" panose="05000000000000000000" pitchFamily="2" charset="2"/>
              <a:buChar char="Ø"/>
              <a:defRPr/>
            </a:pPr>
            <a:r>
              <a:rPr lang="en-US" sz="2200" dirty="0">
                <a:solidFill>
                  <a:srgbClr val="023F5C"/>
                </a:solidFill>
                <a:latin typeface="Century Gothic" panose="020B0502020202020204"/>
              </a:rPr>
              <a:t>Vacant LBL Position</a:t>
            </a:r>
          </a:p>
          <a:p>
            <a:pPr marL="339725" indent="-339725" fontAlgn="auto">
              <a:buClr>
                <a:srgbClr val="B31166"/>
              </a:buClr>
              <a:buFont typeface="Wingdings 3" charset="2"/>
              <a:buNone/>
              <a:defRPr/>
            </a:pPr>
            <a:endParaRPr lang="en-US" sz="2100" dirty="0">
              <a:solidFill>
                <a:srgbClr val="1CADE4"/>
              </a:solidFill>
              <a:latin typeface="Century Gothic" panose="020B0502020202020204"/>
            </a:endParaRPr>
          </a:p>
        </p:txBody>
      </p:sp>
      <p:sp>
        <p:nvSpPr>
          <p:cNvPr id="11" name="Rectangle 10">
            <a:extLst>
              <a:ext uri="{FF2B5EF4-FFF2-40B4-BE49-F238E27FC236}">
                <a16:creationId xmlns:a16="http://schemas.microsoft.com/office/drawing/2014/main" id="{473AC062-97E0-49C0-8FB3-E1840B753AB0}"/>
              </a:ext>
            </a:extLst>
          </p:cNvPr>
          <p:cNvSpPr/>
          <p:nvPr/>
        </p:nvSpPr>
        <p:spPr>
          <a:xfrm>
            <a:off x="339725" y="5831782"/>
            <a:ext cx="11441113" cy="830263"/>
          </a:xfrm>
          <a:prstGeom prst="rect">
            <a:avLst/>
          </a:prstGeom>
        </p:spPr>
        <p:txBody>
          <a:bodyPr>
            <a:spAutoFit/>
          </a:bodyPr>
          <a:lstStyle/>
          <a:p>
            <a:pPr algn="ctr" eaLnBrk="1" fontAlgn="auto" hangingPunct="1">
              <a:spcBef>
                <a:spcPts val="0"/>
              </a:spcBef>
              <a:spcAft>
                <a:spcPts val="0"/>
              </a:spcAft>
              <a:defRPr/>
            </a:pPr>
            <a:r>
              <a:rPr lang="en-US" sz="2400" spc="300" dirty="0">
                <a:solidFill>
                  <a:schemeClr val="bg1">
                    <a:lumMod val="75000"/>
                  </a:schemeClr>
                </a:solidFill>
                <a:latin typeface="Arial Black" panose="020B0A04020102020204" pitchFamily="34" charset="0"/>
              </a:rPr>
              <a:t>LOCAL BUSINESS LIAISON</a:t>
            </a:r>
            <a:br>
              <a:rPr lang="en-US" sz="2400" spc="300" dirty="0">
                <a:solidFill>
                  <a:schemeClr val="bg1">
                    <a:lumMod val="75000"/>
                  </a:schemeClr>
                </a:solidFill>
                <a:latin typeface="Arial Black" panose="020B0A04020102020204" pitchFamily="34" charset="0"/>
              </a:rPr>
            </a:br>
            <a:r>
              <a:rPr lang="en-US" sz="2400" spc="300" dirty="0">
                <a:solidFill>
                  <a:schemeClr val="bg1">
                    <a:lumMod val="75000"/>
                  </a:schemeClr>
                </a:solidFill>
                <a:latin typeface="Arial Black" panose="020B0A04020102020204" pitchFamily="34" charset="0"/>
              </a:rPr>
              <a:t>&amp; FISCAL MONITOR TEAM</a:t>
            </a:r>
            <a:endParaRPr lang="en-US" sz="2400" dirty="0">
              <a:solidFill>
                <a:schemeClr val="bg1">
                  <a:lumMod val="75000"/>
                </a:schemeClr>
              </a:solidFill>
              <a:latin typeface="+mn-lt"/>
            </a:endParaRPr>
          </a:p>
        </p:txBody>
      </p:sp>
      <p:sp>
        <p:nvSpPr>
          <p:cNvPr id="5" name="Rectangle 4">
            <a:extLst>
              <a:ext uri="{FF2B5EF4-FFF2-40B4-BE49-F238E27FC236}">
                <a16:creationId xmlns:a16="http://schemas.microsoft.com/office/drawing/2014/main" id="{8BF64397-3A8E-4A0E-B5F0-1F2E82C6C190}"/>
              </a:ext>
            </a:extLst>
          </p:cNvPr>
          <p:cNvSpPr/>
          <p:nvPr/>
        </p:nvSpPr>
        <p:spPr>
          <a:xfrm>
            <a:off x="0" y="5551005"/>
            <a:ext cx="12192000" cy="94761"/>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8F121-5851-411D-8E73-361B653A0056}"/>
              </a:ext>
            </a:extLst>
          </p:cNvPr>
          <p:cNvSpPr>
            <a:spLocks noGrp="1"/>
          </p:cNvSpPr>
          <p:nvPr>
            <p:ph idx="1"/>
          </p:nvPr>
        </p:nvSpPr>
        <p:spPr>
          <a:xfrm>
            <a:off x="838200" y="1566332"/>
            <a:ext cx="10515600" cy="4576763"/>
          </a:xfrm>
        </p:spPr>
        <p:txBody>
          <a:bodyPr/>
          <a:lstStyle/>
          <a:p>
            <a:pPr lvl="0">
              <a:buClr>
                <a:srgbClr val="536EB0"/>
              </a:buClr>
            </a:pPr>
            <a:r>
              <a:rPr lang="en-US" dirty="0">
                <a:solidFill>
                  <a:srgbClr val="595959"/>
                </a:solidFill>
              </a:rPr>
              <a:t>Total amount reimbursed to your county shows on this report – (Warrant Amount)</a:t>
            </a:r>
          </a:p>
          <a:p>
            <a:pPr lvl="0">
              <a:buClr>
                <a:srgbClr val="536EB0"/>
              </a:buClr>
            </a:pPr>
            <a:r>
              <a:rPr lang="en-US" dirty="0">
                <a:solidFill>
                  <a:srgbClr val="595959"/>
                </a:solidFill>
              </a:rPr>
              <a:t>County may use this report to break out / post your revenues for the different areas of your agency.</a:t>
            </a:r>
          </a:p>
          <a:p>
            <a:pPr lvl="0">
              <a:buClr>
                <a:srgbClr val="536EB0"/>
              </a:buClr>
            </a:pPr>
            <a:r>
              <a:rPr lang="en-US" dirty="0">
                <a:solidFill>
                  <a:srgbClr val="595959"/>
                </a:solidFill>
              </a:rPr>
              <a:t>At the bottom of the report, you will see a specific adjustment section.  These adjustments are entries associated with that month but may not be made because of a specific entry on the 1571  (example – fraud).  These adjustments are listed by application code.  </a:t>
            </a:r>
          </a:p>
          <a:p>
            <a:endParaRPr lang="en-US" dirty="0"/>
          </a:p>
        </p:txBody>
      </p:sp>
      <p:sp>
        <p:nvSpPr>
          <p:cNvPr id="9" name="Title 1">
            <a:extLst>
              <a:ext uri="{FF2B5EF4-FFF2-40B4-BE49-F238E27FC236}">
                <a16:creationId xmlns:a16="http://schemas.microsoft.com/office/drawing/2014/main" id="{F872EB53-31A4-4AD7-904C-8215D3998AF7}"/>
              </a:ext>
            </a:extLst>
          </p:cNvPr>
          <p:cNvSpPr>
            <a:spLocks noGrp="1"/>
          </p:cNvSpPr>
          <p:nvPr>
            <p:ph type="title"/>
          </p:nvPr>
        </p:nvSpPr>
        <p:spPr>
          <a:xfrm>
            <a:off x="838200" y="365125"/>
            <a:ext cx="10515600" cy="1325563"/>
          </a:xfrm>
        </p:spPr>
        <p:txBody>
          <a:bodyPr/>
          <a:lstStyle/>
          <a:p>
            <a:r>
              <a:rPr lang="en-US" b="1" i="1" dirty="0">
                <a:solidFill>
                  <a:srgbClr val="536EB0"/>
                </a:solidFill>
              </a:rPr>
              <a:t>XS335 Report continued</a:t>
            </a:r>
          </a:p>
        </p:txBody>
      </p:sp>
    </p:spTree>
    <p:extLst>
      <p:ext uri="{BB962C8B-B14F-4D97-AF65-F5344CB8AC3E}">
        <p14:creationId xmlns:p14="http://schemas.microsoft.com/office/powerpoint/2010/main" val="394860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0BEB4-7E74-420F-B60C-F18724EA6315}"/>
              </a:ext>
            </a:extLst>
          </p:cNvPr>
          <p:cNvSpPr>
            <a:spLocks noGrp="1"/>
          </p:cNvSpPr>
          <p:nvPr>
            <p:ph idx="1"/>
          </p:nvPr>
        </p:nvSpPr>
        <p:spPr>
          <a:xfrm>
            <a:off x="824948" y="1556393"/>
            <a:ext cx="10528852" cy="5026439"/>
          </a:xfrm>
        </p:spPr>
        <p:txBody>
          <a:bodyPr>
            <a:noAutofit/>
          </a:bodyPr>
          <a:lstStyle/>
          <a:p>
            <a:pPr marL="0" indent="0">
              <a:spcBef>
                <a:spcPts val="0"/>
              </a:spcBef>
              <a:buNone/>
            </a:pPr>
            <a:r>
              <a:rPr lang="en-US" sz="2400" b="1" dirty="0">
                <a:solidFill>
                  <a:srgbClr val="595959"/>
                </a:solidFill>
              </a:rPr>
              <a:t>AFDC / TANF ADJUSTMENTS</a:t>
            </a:r>
          </a:p>
          <a:p>
            <a:pPr marL="228600" lvl="1">
              <a:spcBef>
                <a:spcPts val="600"/>
              </a:spcBef>
              <a:buClr>
                <a:srgbClr val="536EB0"/>
              </a:buClr>
            </a:pPr>
            <a:r>
              <a:rPr lang="en-US" b="1" dirty="0">
                <a:solidFill>
                  <a:srgbClr val="536EB0"/>
                </a:solidFill>
              </a:rPr>
              <a:t>266 AFDC / TANF CASH COLLECT</a:t>
            </a:r>
            <a:r>
              <a:rPr lang="en-US" dirty="0">
                <a:solidFill>
                  <a:srgbClr val="595959"/>
                </a:solidFill>
              </a:rPr>
              <a:t>– The net amount of cash for AFDC and TANF is summed, and that total is deducted from the DSS 1571 reimbursement.  This is in lieu of the county submitting the collections to the state office.  In other words, there is a “swap” of funds collected in the county by deducting an equal amount from the normal county DSS 1571 reimbursement.</a:t>
            </a:r>
          </a:p>
          <a:p>
            <a:pPr marL="228600" lvl="1">
              <a:spcBef>
                <a:spcPts val="600"/>
              </a:spcBef>
              <a:buClr>
                <a:srgbClr val="536EB0"/>
              </a:buClr>
            </a:pPr>
            <a:r>
              <a:rPr lang="en-US" b="1" dirty="0">
                <a:solidFill>
                  <a:srgbClr val="536EB0"/>
                </a:solidFill>
              </a:rPr>
              <a:t>267 AFDC INCENTIVES </a:t>
            </a:r>
            <a:r>
              <a:rPr lang="en-US" dirty="0">
                <a:solidFill>
                  <a:srgbClr val="595959"/>
                </a:solidFill>
              </a:rPr>
              <a:t>– The AFDC incentives (1/2 of the state’s share) is calculated by multiplying the net amount for the various collection types (Recoupments, Cash, Dept of Revenue / DOR) by 75%.  9% represents one half of the state’s aggregate participation rate as defined in senate Bill 39.</a:t>
            </a:r>
          </a:p>
          <a:p>
            <a:pPr marL="228600" lvl="1">
              <a:spcBef>
                <a:spcPts val="600"/>
              </a:spcBef>
              <a:buClr>
                <a:srgbClr val="536EB0"/>
              </a:buClr>
            </a:pPr>
            <a:r>
              <a:rPr lang="en-US" b="1" dirty="0">
                <a:solidFill>
                  <a:srgbClr val="536EB0"/>
                </a:solidFill>
              </a:rPr>
              <a:t>268 TANF INCENTIVES </a:t>
            </a:r>
            <a:r>
              <a:rPr lang="en-US" dirty="0">
                <a:solidFill>
                  <a:srgbClr val="595959"/>
                </a:solidFill>
              </a:rPr>
              <a:t>– The TANF incentives (75% of total Net Collections) are calculated by multiplying the net amount of the various collection types (Recoupments, Cash, and Dept of Revenue / DOR) by 75% represents the amount defined in senate Bill 39.</a:t>
            </a:r>
          </a:p>
        </p:txBody>
      </p:sp>
      <p:sp>
        <p:nvSpPr>
          <p:cNvPr id="6" name="Title 1">
            <a:extLst>
              <a:ext uri="{FF2B5EF4-FFF2-40B4-BE49-F238E27FC236}">
                <a16:creationId xmlns:a16="http://schemas.microsoft.com/office/drawing/2014/main" id="{E8AA608B-7065-495D-85B6-05EC9916559E}"/>
              </a:ext>
            </a:extLst>
          </p:cNvPr>
          <p:cNvSpPr>
            <a:spLocks noGrp="1"/>
          </p:cNvSpPr>
          <p:nvPr>
            <p:ph type="title"/>
          </p:nvPr>
        </p:nvSpPr>
        <p:spPr>
          <a:xfrm>
            <a:off x="838200" y="365125"/>
            <a:ext cx="10515600" cy="1325563"/>
          </a:xfrm>
        </p:spPr>
        <p:txBody>
          <a:bodyPr/>
          <a:lstStyle/>
          <a:p>
            <a:r>
              <a:rPr lang="en-US" b="1" dirty="0">
                <a:solidFill>
                  <a:srgbClr val="536EB0"/>
                </a:solidFill>
              </a:rPr>
              <a:t>XS335 REPORT - ADJUSTMENTS</a:t>
            </a:r>
          </a:p>
        </p:txBody>
      </p:sp>
    </p:spTree>
    <p:extLst>
      <p:ext uri="{BB962C8B-B14F-4D97-AF65-F5344CB8AC3E}">
        <p14:creationId xmlns:p14="http://schemas.microsoft.com/office/powerpoint/2010/main" val="420609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C1D5A-2B8F-4DAF-9419-E14202776E1F}"/>
              </a:ext>
            </a:extLst>
          </p:cNvPr>
          <p:cNvSpPr>
            <a:spLocks noGrp="1"/>
          </p:cNvSpPr>
          <p:nvPr>
            <p:ph idx="1"/>
          </p:nvPr>
        </p:nvSpPr>
        <p:spPr>
          <a:xfrm>
            <a:off x="834887" y="795131"/>
            <a:ext cx="10518913" cy="5361954"/>
          </a:xfrm>
        </p:spPr>
        <p:txBody>
          <a:bodyPr>
            <a:noAutofit/>
          </a:bodyPr>
          <a:lstStyle/>
          <a:p>
            <a:pPr marL="0" indent="0">
              <a:buNone/>
            </a:pPr>
            <a:r>
              <a:rPr lang="en-US" sz="2400" b="1" dirty="0">
                <a:solidFill>
                  <a:srgbClr val="595959"/>
                </a:solidFill>
              </a:rPr>
              <a:t>FOOD NUTRITIONAL SERVICES (FS, FNS) ADJUSTMENTS</a:t>
            </a:r>
          </a:p>
          <a:p>
            <a:pPr marL="228600" lvl="1">
              <a:spcBef>
                <a:spcPts val="600"/>
              </a:spcBef>
              <a:buClr>
                <a:srgbClr val="536EB0"/>
              </a:buClr>
            </a:pPr>
            <a:r>
              <a:rPr lang="en-US" b="1" dirty="0">
                <a:solidFill>
                  <a:srgbClr val="536EB0"/>
                </a:solidFill>
              </a:rPr>
              <a:t>454</a:t>
            </a:r>
            <a:r>
              <a:rPr lang="en-US" dirty="0">
                <a:solidFill>
                  <a:srgbClr val="536EB0"/>
                </a:solidFill>
              </a:rPr>
              <a:t> </a:t>
            </a:r>
            <a:r>
              <a:rPr lang="en-US" b="1" dirty="0">
                <a:solidFill>
                  <a:srgbClr val="536EB0"/>
                </a:solidFill>
              </a:rPr>
              <a:t>FS RECIPIENT CLAIM COLLECTION </a:t>
            </a:r>
            <a:r>
              <a:rPr lang="en-US" dirty="0">
                <a:solidFill>
                  <a:srgbClr val="595959"/>
                </a:solidFill>
              </a:rPr>
              <a:t>– The net amount of CASH for food stamps is calculated from the net county cash collections and that total is deducted from the DSS 1571 reimbursement.  This is in lieu of the county submitting the collections to the state office.  Again, there is a “swap” of funds collected in the county by deducting an equal amount from the normal county DSS reimbursement.</a:t>
            </a:r>
          </a:p>
          <a:p>
            <a:pPr marL="228600" lvl="1">
              <a:spcBef>
                <a:spcPts val="600"/>
              </a:spcBef>
              <a:buClr>
                <a:srgbClr val="536EB0"/>
              </a:buClr>
            </a:pPr>
            <a:r>
              <a:rPr lang="en-US" b="1" dirty="0">
                <a:solidFill>
                  <a:srgbClr val="536EB0"/>
                </a:solidFill>
              </a:rPr>
              <a:t>455 FS CASH INCENTIVE RETENTION </a:t>
            </a:r>
            <a:r>
              <a:rPr lang="en-US" dirty="0">
                <a:solidFill>
                  <a:srgbClr val="595959"/>
                </a:solidFill>
              </a:rPr>
              <a:t>– The Food Stamp CASH incentives are calculated by multiplying Intentional Program Violations (IPV) collections by 35% and Inadvertent Household Errors (IHE) collections by 20% for the net amount of the various collection types (Recoupments, Cash and Offset).</a:t>
            </a:r>
          </a:p>
          <a:p>
            <a:pPr marL="228600" lvl="1">
              <a:spcBef>
                <a:spcPts val="600"/>
              </a:spcBef>
              <a:buClr>
                <a:srgbClr val="536EB0"/>
              </a:buClr>
            </a:pPr>
            <a:r>
              <a:rPr lang="en-US" b="1" dirty="0">
                <a:solidFill>
                  <a:srgbClr val="536EB0"/>
                </a:solidFill>
              </a:rPr>
              <a:t>270 TOP INCENTIVE RETENTION </a:t>
            </a:r>
            <a:r>
              <a:rPr lang="en-US" dirty="0">
                <a:solidFill>
                  <a:srgbClr val="595959"/>
                </a:solidFill>
              </a:rPr>
              <a:t>– The </a:t>
            </a:r>
            <a:r>
              <a:rPr lang="en-US" u="sng" dirty="0">
                <a:solidFill>
                  <a:srgbClr val="595959"/>
                </a:solidFill>
              </a:rPr>
              <a:t>FEDERAL</a:t>
            </a:r>
            <a:r>
              <a:rPr lang="en-US" dirty="0">
                <a:solidFill>
                  <a:srgbClr val="595959"/>
                </a:solidFill>
              </a:rPr>
              <a:t> Food Stamp Tax Offset Program (TOP) incentives are calculated by multiplying Intentional Program Violations (IPV) collections by 35% and Inadvertent Household Errors (IHE) collections by 20% for the net amount of the various collection types (Recoupments, Case and Offset).</a:t>
            </a:r>
          </a:p>
        </p:txBody>
      </p:sp>
    </p:spTree>
    <p:extLst>
      <p:ext uri="{BB962C8B-B14F-4D97-AF65-F5344CB8AC3E}">
        <p14:creationId xmlns:p14="http://schemas.microsoft.com/office/powerpoint/2010/main" val="408670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5DE8F-A4B5-469E-B4FA-EE75B054D69A}"/>
              </a:ext>
            </a:extLst>
          </p:cNvPr>
          <p:cNvSpPr>
            <a:spLocks noGrp="1"/>
          </p:cNvSpPr>
          <p:nvPr>
            <p:ph idx="1"/>
          </p:nvPr>
        </p:nvSpPr>
        <p:spPr>
          <a:xfrm>
            <a:off x="854765" y="805070"/>
            <a:ext cx="10489096" cy="5963478"/>
          </a:xfrm>
        </p:spPr>
        <p:txBody>
          <a:bodyPr>
            <a:normAutofit fontScale="70000" lnSpcReduction="20000"/>
          </a:bodyPr>
          <a:lstStyle/>
          <a:p>
            <a:pPr marL="0" indent="0">
              <a:lnSpc>
                <a:spcPct val="100000"/>
              </a:lnSpc>
              <a:spcBef>
                <a:spcPts val="600"/>
              </a:spcBef>
              <a:buNone/>
            </a:pPr>
            <a:r>
              <a:rPr lang="en-US" sz="3400" b="1" dirty="0">
                <a:solidFill>
                  <a:srgbClr val="595959"/>
                </a:solidFill>
              </a:rPr>
              <a:t>FOOD NUTRITIONAL SERVICES (FS, FNS) </a:t>
            </a:r>
            <a:r>
              <a:rPr lang="en-US" sz="3600" b="1" dirty="0">
                <a:solidFill>
                  <a:srgbClr val="595959"/>
                </a:solidFill>
              </a:rPr>
              <a:t>ADJUSTMENTS </a:t>
            </a:r>
            <a:r>
              <a:rPr lang="en-US" sz="3400" b="1" i="1" dirty="0">
                <a:solidFill>
                  <a:srgbClr val="595959"/>
                </a:solidFill>
              </a:rPr>
              <a:t>continued</a:t>
            </a:r>
          </a:p>
          <a:p>
            <a:pPr marL="228600" lvl="1">
              <a:lnSpc>
                <a:spcPct val="110000"/>
              </a:lnSpc>
              <a:spcBef>
                <a:spcPts val="600"/>
              </a:spcBef>
              <a:buClr>
                <a:srgbClr val="536EB0"/>
              </a:buClr>
            </a:pPr>
            <a:r>
              <a:rPr lang="en-US" sz="3400" b="1" dirty="0">
                <a:solidFill>
                  <a:srgbClr val="536EB0"/>
                </a:solidFill>
              </a:rPr>
              <a:t>269 DOR Incentive Retention </a:t>
            </a:r>
            <a:r>
              <a:rPr lang="en-US" sz="3400" dirty="0">
                <a:solidFill>
                  <a:srgbClr val="595959"/>
                </a:solidFill>
              </a:rPr>
              <a:t>– The </a:t>
            </a:r>
            <a:r>
              <a:rPr lang="en-US" sz="3400" u="sng" dirty="0">
                <a:solidFill>
                  <a:srgbClr val="595959"/>
                </a:solidFill>
              </a:rPr>
              <a:t>STATE</a:t>
            </a:r>
            <a:r>
              <a:rPr lang="en-US" sz="3400" dirty="0">
                <a:solidFill>
                  <a:srgbClr val="595959"/>
                </a:solidFill>
              </a:rPr>
              <a:t> Food Stamp Department of Revenue (DOR) incentives are calculated by multiplying Intentional Program Violations (IPV) Collections by 35% and Inadvertent Household Errors (IHE) collections by 20% for the net amount of the various collection types (Recoupments, Cash and Offset).</a:t>
            </a:r>
          </a:p>
          <a:p>
            <a:pPr marL="228600" lvl="1">
              <a:lnSpc>
                <a:spcPct val="110000"/>
              </a:lnSpc>
              <a:spcBef>
                <a:spcPts val="600"/>
              </a:spcBef>
              <a:buClr>
                <a:srgbClr val="536EB0"/>
              </a:buClr>
            </a:pPr>
            <a:r>
              <a:rPr lang="en-US" sz="3400" b="1" dirty="0">
                <a:solidFill>
                  <a:srgbClr val="536EB0"/>
                </a:solidFill>
              </a:rPr>
              <a:t>270 NCEL INCENTIVE RETENTION </a:t>
            </a:r>
            <a:r>
              <a:rPr lang="en-US" sz="3400" dirty="0">
                <a:solidFill>
                  <a:srgbClr val="595959"/>
                </a:solidFill>
              </a:rPr>
              <a:t>– Collections on overpayments collected from the NC Education Lottery (NCEL) Winnings.</a:t>
            </a:r>
          </a:p>
          <a:p>
            <a:pPr>
              <a:lnSpc>
                <a:spcPct val="110000"/>
              </a:lnSpc>
              <a:spcBef>
                <a:spcPts val="600"/>
              </a:spcBef>
              <a:buNone/>
            </a:pPr>
            <a:endParaRPr lang="en-US" sz="2600" dirty="0"/>
          </a:p>
          <a:p>
            <a:pPr>
              <a:lnSpc>
                <a:spcPct val="110000"/>
              </a:lnSpc>
              <a:spcBef>
                <a:spcPts val="600"/>
              </a:spcBef>
              <a:buNone/>
            </a:pPr>
            <a:r>
              <a:rPr lang="en-US" sz="3400" b="1" dirty="0">
                <a:solidFill>
                  <a:srgbClr val="595959"/>
                </a:solidFill>
              </a:rPr>
              <a:t>IV-D CHILD SUPPORT AND ENFORECMENT </a:t>
            </a:r>
            <a:r>
              <a:rPr lang="en-US" sz="3600" b="1" dirty="0">
                <a:solidFill>
                  <a:srgbClr val="595959"/>
                </a:solidFill>
              </a:rPr>
              <a:t>ADJUSTMENTS</a:t>
            </a:r>
            <a:endParaRPr lang="en-US" sz="3400" b="1" dirty="0">
              <a:solidFill>
                <a:srgbClr val="595959"/>
              </a:solidFill>
            </a:endParaRPr>
          </a:p>
          <a:p>
            <a:pPr marL="228600" lvl="1">
              <a:lnSpc>
                <a:spcPct val="110000"/>
              </a:lnSpc>
              <a:spcBef>
                <a:spcPts val="600"/>
              </a:spcBef>
              <a:buClr>
                <a:srgbClr val="536EB0"/>
              </a:buClr>
            </a:pPr>
            <a:r>
              <a:rPr lang="en-US" sz="3400" b="1" dirty="0">
                <a:solidFill>
                  <a:srgbClr val="536EB0"/>
                </a:solidFill>
              </a:rPr>
              <a:t>437 IV-D ESC Offset </a:t>
            </a:r>
            <a:r>
              <a:rPr lang="en-US" sz="3400" dirty="0">
                <a:solidFill>
                  <a:srgbClr val="595959"/>
                </a:solidFill>
              </a:rPr>
              <a:t>– Contract with Employment Security Commission (ESC) to offset unemployment for non-payment of Child Support.  The cost is paid upfront by the state; however, it is charged off according to the order county, and the number of hits or matches it receives.  Feds reimburse at 66%, local 34%.  Information is forwarded to county admin so they can include the cost in the county operated eligible expenditures.</a:t>
            </a:r>
          </a:p>
          <a:p>
            <a:pPr marL="228600" lvl="1">
              <a:lnSpc>
                <a:spcPct val="110000"/>
              </a:lnSpc>
              <a:spcBef>
                <a:spcPts val="600"/>
              </a:spcBef>
              <a:buClr>
                <a:srgbClr val="536EB0"/>
              </a:buClr>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47782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1DB5B-15CF-4DA5-9852-5C1ED89FCD57}"/>
              </a:ext>
            </a:extLst>
          </p:cNvPr>
          <p:cNvSpPr>
            <a:spLocks noGrp="1"/>
          </p:cNvSpPr>
          <p:nvPr>
            <p:ph idx="1"/>
          </p:nvPr>
        </p:nvSpPr>
        <p:spPr>
          <a:xfrm>
            <a:off x="838200" y="795130"/>
            <a:ext cx="10515600" cy="5381833"/>
          </a:xfrm>
        </p:spPr>
        <p:txBody>
          <a:bodyPr>
            <a:normAutofit/>
          </a:bodyPr>
          <a:lstStyle/>
          <a:p>
            <a:pPr marL="0" indent="0">
              <a:buNone/>
            </a:pPr>
            <a:r>
              <a:rPr lang="en-US" sz="2400" b="1" dirty="0">
                <a:solidFill>
                  <a:srgbClr val="595959"/>
                </a:solidFill>
              </a:rPr>
              <a:t>IV-D CHILD SUPPORT AND ENFORECMENT ADJUSTMENTS </a:t>
            </a:r>
            <a:r>
              <a:rPr lang="en-US" sz="2400" b="1" i="1" dirty="0">
                <a:solidFill>
                  <a:srgbClr val="595959"/>
                </a:solidFill>
              </a:rPr>
              <a:t>continued</a:t>
            </a:r>
            <a:endParaRPr lang="en-US" sz="2400" b="1" dirty="0">
              <a:solidFill>
                <a:srgbClr val="595959"/>
              </a:solidFill>
            </a:endParaRPr>
          </a:p>
          <a:p>
            <a:pPr marL="228600" lvl="1">
              <a:spcBef>
                <a:spcPts val="600"/>
              </a:spcBef>
            </a:pPr>
            <a:r>
              <a:rPr lang="en-US" b="1" dirty="0">
                <a:solidFill>
                  <a:srgbClr val="536EB0"/>
                </a:solidFill>
              </a:rPr>
              <a:t>443 IV-D OFFSET FED </a:t>
            </a:r>
            <a:r>
              <a:rPr lang="en-US" dirty="0">
                <a:solidFill>
                  <a:srgbClr val="595959"/>
                </a:solidFill>
              </a:rPr>
              <a:t>– This is the fee amount charged by the IRS to intercept Federal tax refunds for non-payment of child support.  It is charged off according to the order county and is included as expenditure for CSE Local Operations (State or county).  Information is forwarded to county admin so they can include the cost in the county operated eligible expenditures.</a:t>
            </a:r>
          </a:p>
          <a:p>
            <a:pPr marL="228600" lvl="1">
              <a:spcBef>
                <a:spcPts val="600"/>
              </a:spcBef>
            </a:pPr>
            <a:r>
              <a:rPr lang="en-US" b="1" dirty="0">
                <a:solidFill>
                  <a:srgbClr val="536EB0"/>
                </a:solidFill>
              </a:rPr>
              <a:t>436 IV-D COST RECOVERY FEES </a:t>
            </a:r>
            <a:r>
              <a:rPr lang="en-US" dirty="0">
                <a:solidFill>
                  <a:srgbClr val="595959"/>
                </a:solidFill>
              </a:rPr>
              <a:t>– This is the recoupment from the NPA (Non-Public Assistance) custodial parent of the fee charged by the IRS to intercept federal tax refunds for non-payment of child support.  Once the fee is collected it is disbursed to the local order county on or about the 17</a:t>
            </a:r>
            <a:r>
              <a:rPr lang="en-US" baseline="30000" dirty="0">
                <a:solidFill>
                  <a:srgbClr val="595959"/>
                </a:solidFill>
              </a:rPr>
              <a:t>th</a:t>
            </a:r>
            <a:r>
              <a:rPr lang="en-US" dirty="0">
                <a:solidFill>
                  <a:srgbClr val="595959"/>
                </a:solidFill>
              </a:rPr>
              <a:t> of the month following the distribution of the IRS offset to the case and client.  The county actually receives both the federal and local share of the fee.  Because of this the information is forwarded to county administration to offset the county reimbursement by the amount of the federal share of the fee sent to the county (66%/34%).</a:t>
            </a:r>
          </a:p>
        </p:txBody>
      </p:sp>
    </p:spTree>
    <p:extLst>
      <p:ext uri="{BB962C8B-B14F-4D97-AF65-F5344CB8AC3E}">
        <p14:creationId xmlns:p14="http://schemas.microsoft.com/office/powerpoint/2010/main" val="554976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54428</TotalTime>
  <Words>6152</Words>
  <Application>Microsoft Office PowerPoint</Application>
  <PresentationFormat>Widescreen</PresentationFormat>
  <Paragraphs>3169</Paragraphs>
  <Slides>47</Slides>
  <Notes>46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Arial</vt:lpstr>
      <vt:lpstr>Arial Black</vt:lpstr>
      <vt:lpstr>Bradley Hand ITC</vt:lpstr>
      <vt:lpstr>Calibri</vt:lpstr>
      <vt:lpstr>Calibri Light</vt:lpstr>
      <vt:lpstr>Century Gothic</vt:lpstr>
      <vt:lpstr>Courier New</vt:lpstr>
      <vt:lpstr>Wingdings</vt:lpstr>
      <vt:lpstr>Wingdings 3</vt:lpstr>
      <vt:lpstr>Office Theme</vt:lpstr>
      <vt:lpstr>1_Office Theme</vt:lpstr>
      <vt:lpstr>Understanding the XS335, XS337, and XS411 Reports</vt:lpstr>
      <vt:lpstr>PowerPoint Presentation</vt:lpstr>
      <vt:lpstr>XS335 REPORT</vt:lpstr>
      <vt:lpstr>XS335 Report continued</vt:lpstr>
      <vt:lpstr>XS335 Report continued</vt:lpstr>
      <vt:lpstr>XS335 REPORT - ADJUSTMENTS</vt:lpstr>
      <vt:lpstr>PowerPoint Presentation</vt:lpstr>
      <vt:lpstr>PowerPoint Presentation</vt:lpstr>
      <vt:lpstr>PowerPoint Presentation</vt:lpstr>
      <vt:lpstr>Let’s take a look at the XS335 Report…</vt:lpstr>
      <vt:lpstr>PowerPoint Presentation</vt:lpstr>
      <vt:lpstr>PowerPoint Presentation</vt:lpstr>
      <vt:lpstr>PowerPoint Presentation</vt:lpstr>
      <vt:lpstr>PowerPoint Presentation</vt:lpstr>
      <vt:lpstr>PowerPoint Presentation</vt:lpstr>
      <vt:lpstr>PowerPoint Presentation</vt:lpstr>
      <vt:lpstr>XS335 also shows Reclass Requests</vt:lpstr>
      <vt:lpstr>PowerPoint Presentation</vt:lpstr>
      <vt:lpstr>PowerPoint Presentation</vt:lpstr>
      <vt:lpstr>337 REPORT</vt:lpstr>
      <vt:lpstr>Let’s take a look at the XS337 Report…</vt:lpstr>
      <vt:lpstr>337 Report continued</vt:lpstr>
      <vt:lpstr>337 Report continued</vt:lpstr>
      <vt:lpstr>337 Report continued</vt:lpstr>
      <vt:lpstr>337 Report continued</vt:lpstr>
      <vt:lpstr>337 Report continued</vt:lpstr>
      <vt:lpstr>PowerPoint Presentation</vt:lpstr>
      <vt:lpstr>PowerPoint Presentation</vt:lpstr>
      <vt:lpstr>411 Report – Funding at a Glance</vt:lpstr>
      <vt:lpstr>411 REPORT – OFFICIAL FORMAT</vt:lpstr>
      <vt:lpstr>411 REPORT… A CLOSER LOOK - Header </vt:lpstr>
      <vt:lpstr>411- CLOSER LOOK AT POTS OF MONEY</vt:lpstr>
      <vt:lpstr>411- CLOSER LOOK AT POTS OF MONEY cont.</vt:lpstr>
      <vt:lpstr>411- CLOSER LOOK AT POTS OF MONEY cont.</vt:lpstr>
      <vt:lpstr>411- CLOSER LOOK AT POTS OF MONEY cont.</vt:lpstr>
      <vt:lpstr>411- CLOSER LOOK AT POTS OF MONEY cont.</vt:lpstr>
      <vt:lpstr>411- CLOSER LOOK AT POTS OF MONEY cont.</vt:lpstr>
      <vt:lpstr>411- CLOSER LOOK AT POTS OF MONEY cont.</vt:lpstr>
      <vt:lpstr>411- CLOSER LOOK AT POTS OF MONEY cont.</vt:lpstr>
      <vt:lpstr>411- CLOSER LOOK AT POTS OF MONEY cont.</vt:lpstr>
      <vt:lpstr>411- CLOSER LOOK AT POTS OF MONEY cont.</vt:lpstr>
      <vt:lpstr>411- CLOSER LOOK AT POTS OF MONEY cont.</vt:lpstr>
      <vt:lpstr>411- CLOSER LOOK AT POTS OF MONEY cont.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1571 ADMIN REPORTS –</dc:title>
  <dc:creator>Graham, Pamela W</dc:creator>
  <cp:lastModifiedBy>Hedrick, Caroline H</cp:lastModifiedBy>
  <cp:revision>417</cp:revision>
  <dcterms:created xsi:type="dcterms:W3CDTF">2020-08-07T18:03:01Z</dcterms:created>
  <dcterms:modified xsi:type="dcterms:W3CDTF">2021-08-17T03:02:59Z</dcterms:modified>
</cp:coreProperties>
</file>