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98" r:id="rId2"/>
  </p:sldMasterIdLst>
  <p:notesMasterIdLst>
    <p:notesMasterId r:id="rId28"/>
  </p:notesMasterIdLst>
  <p:handoutMasterIdLst>
    <p:handoutMasterId r:id="rId29"/>
  </p:handoutMasterIdLst>
  <p:sldIdLst>
    <p:sldId id="458" r:id="rId3"/>
    <p:sldId id="477" r:id="rId4"/>
    <p:sldId id="471" r:id="rId5"/>
    <p:sldId id="472" r:id="rId6"/>
    <p:sldId id="473" r:id="rId7"/>
    <p:sldId id="474" r:id="rId8"/>
    <p:sldId id="514" r:id="rId9"/>
    <p:sldId id="479" r:id="rId10"/>
    <p:sldId id="501" r:id="rId11"/>
    <p:sldId id="502" r:id="rId12"/>
    <p:sldId id="504" r:id="rId13"/>
    <p:sldId id="517" r:id="rId14"/>
    <p:sldId id="506" r:id="rId15"/>
    <p:sldId id="507" r:id="rId16"/>
    <p:sldId id="505" r:id="rId17"/>
    <p:sldId id="508" r:id="rId18"/>
    <p:sldId id="485" r:id="rId19"/>
    <p:sldId id="515" r:id="rId20"/>
    <p:sldId id="499" r:id="rId21"/>
    <p:sldId id="509" r:id="rId22"/>
    <p:sldId id="510" r:id="rId23"/>
    <p:sldId id="511" r:id="rId24"/>
    <p:sldId id="489" r:id="rId25"/>
    <p:sldId id="503" r:id="rId26"/>
    <p:sldId id="512" r:id="rId27"/>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rche, Julia K" initials="LJK" lastIdx="9" clrIdx="0"/>
  <p:cmAuthor id="2" name="Rachael Borowy" initials="RB" lastIdx="6" clrIdx="1">
    <p:extLst>
      <p:ext uri="{19B8F6BF-5375-455C-9EA6-DF929625EA0E}">
        <p15:presenceInfo xmlns:p15="http://schemas.microsoft.com/office/powerpoint/2012/main" userId="S::RBorowy@uscrinc.org::196daf9b-3b9d-4c13-91eb-70e04ac31e8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65E"/>
    <a:srgbClr val="94B6C7"/>
    <a:srgbClr val="657E32"/>
    <a:srgbClr val="E9F0F3"/>
    <a:srgbClr val="DBE7EC"/>
    <a:srgbClr val="CEDDEC"/>
    <a:srgbClr val="E4EEF4"/>
    <a:srgbClr val="288D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autoAdjust="0"/>
    <p:restoredTop sz="87584" autoAdjust="0"/>
  </p:normalViewPr>
  <p:slideViewPr>
    <p:cSldViewPr snapToGrid="0">
      <p:cViewPr varScale="1">
        <p:scale>
          <a:sx n="97" d="100"/>
          <a:sy n="97" d="100"/>
        </p:scale>
        <p:origin x="160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p:cViewPr varScale="1">
        <p:scale>
          <a:sx n="80" d="100"/>
          <a:sy n="80" d="100"/>
        </p:scale>
        <p:origin x="23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0"/>
            <a:ext cx="3038475" cy="463550"/>
          </a:xfrm>
          <a:prstGeom prst="rect">
            <a:avLst/>
          </a:prstGeom>
        </p:spPr>
        <p:txBody>
          <a:bodyPr vert="horz" lIns="91759" tIns="45880" rIns="91759" bIns="45880" rtlCol="0"/>
          <a:lstStyle>
            <a:lvl1pPr algn="l">
              <a:defRPr sz="1200"/>
            </a:lvl1pPr>
          </a:lstStyle>
          <a:p>
            <a:endParaRPr lang="en-US" dirty="0"/>
          </a:p>
        </p:txBody>
      </p:sp>
      <p:sp>
        <p:nvSpPr>
          <p:cNvPr id="3" name="Date Placeholder 2"/>
          <p:cNvSpPr>
            <a:spLocks noGrp="1"/>
          </p:cNvSpPr>
          <p:nvPr>
            <p:ph type="dt" sz="quarter" idx="1"/>
          </p:nvPr>
        </p:nvSpPr>
        <p:spPr>
          <a:xfrm>
            <a:off x="3970345" y="0"/>
            <a:ext cx="3038475" cy="463550"/>
          </a:xfrm>
          <a:prstGeom prst="rect">
            <a:avLst/>
          </a:prstGeom>
        </p:spPr>
        <p:txBody>
          <a:bodyPr vert="horz" lIns="91759" tIns="45880" rIns="91759" bIns="45880" rtlCol="0"/>
          <a:lstStyle>
            <a:lvl1pPr algn="r">
              <a:defRPr sz="1200"/>
            </a:lvl1pPr>
          </a:lstStyle>
          <a:p>
            <a:fld id="{A9B734D9-FBB7-4B85-86A2-24E15EDE55E0}" type="datetimeFigureOut">
              <a:rPr lang="en-US" smtClean="0"/>
              <a:t>3/5/2025</a:t>
            </a:fld>
            <a:endParaRPr lang="en-US" dirty="0"/>
          </a:p>
        </p:txBody>
      </p:sp>
      <p:sp>
        <p:nvSpPr>
          <p:cNvPr id="4" name="Footer Placeholder 3"/>
          <p:cNvSpPr>
            <a:spLocks noGrp="1"/>
          </p:cNvSpPr>
          <p:nvPr>
            <p:ph type="ftr" sz="quarter" idx="2"/>
          </p:nvPr>
        </p:nvSpPr>
        <p:spPr>
          <a:xfrm>
            <a:off x="9" y="8772526"/>
            <a:ext cx="3038475" cy="463550"/>
          </a:xfrm>
          <a:prstGeom prst="rect">
            <a:avLst/>
          </a:prstGeom>
        </p:spPr>
        <p:txBody>
          <a:bodyPr vert="horz" lIns="91759" tIns="45880" rIns="91759" bIns="4588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45" y="8772526"/>
            <a:ext cx="3038475" cy="463550"/>
          </a:xfrm>
          <a:prstGeom prst="rect">
            <a:avLst/>
          </a:prstGeom>
        </p:spPr>
        <p:txBody>
          <a:bodyPr vert="horz" lIns="91759" tIns="45880" rIns="91759" bIns="45880" rtlCol="0" anchor="b"/>
          <a:lstStyle>
            <a:lvl1pPr algn="r">
              <a:defRPr sz="1200"/>
            </a:lvl1pPr>
          </a:lstStyle>
          <a:p>
            <a:fld id="{41803F26-4061-4820-A8A7-DA9F5475917E}" type="slidenum">
              <a:rPr lang="en-US" smtClean="0"/>
              <a:t>‹#›</a:t>
            </a:fld>
            <a:endParaRPr lang="en-US" dirty="0"/>
          </a:p>
        </p:txBody>
      </p:sp>
    </p:spTree>
    <p:extLst>
      <p:ext uri="{BB962C8B-B14F-4D97-AF65-F5344CB8AC3E}">
        <p14:creationId xmlns:p14="http://schemas.microsoft.com/office/powerpoint/2010/main" val="8140750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7"/>
            <a:ext cx="3037840" cy="463408"/>
          </a:xfrm>
          <a:prstGeom prst="rect">
            <a:avLst/>
          </a:prstGeom>
        </p:spPr>
        <p:txBody>
          <a:bodyPr vert="horz" lIns="93155" tIns="46576" rIns="93155" bIns="46576" rtlCol="0"/>
          <a:lstStyle>
            <a:lvl1pPr algn="l">
              <a:defRPr sz="1200"/>
            </a:lvl1pPr>
          </a:lstStyle>
          <a:p>
            <a:endParaRPr lang="en-US" dirty="0"/>
          </a:p>
        </p:txBody>
      </p:sp>
      <p:sp>
        <p:nvSpPr>
          <p:cNvPr id="3" name="Date Placeholder 2"/>
          <p:cNvSpPr>
            <a:spLocks noGrp="1"/>
          </p:cNvSpPr>
          <p:nvPr>
            <p:ph type="dt" idx="1"/>
          </p:nvPr>
        </p:nvSpPr>
        <p:spPr>
          <a:xfrm>
            <a:off x="3970939" y="7"/>
            <a:ext cx="3037840" cy="463408"/>
          </a:xfrm>
          <a:prstGeom prst="rect">
            <a:avLst/>
          </a:prstGeom>
        </p:spPr>
        <p:txBody>
          <a:bodyPr vert="horz" lIns="93155" tIns="46576" rIns="93155" bIns="46576" rtlCol="0"/>
          <a:lstStyle>
            <a:lvl1pPr algn="r">
              <a:defRPr sz="1200"/>
            </a:lvl1pPr>
          </a:lstStyle>
          <a:p>
            <a:fld id="{E3FD6F98-055A-4837-90F2-8E5F6821A1BB}" type="datetimeFigureOut">
              <a:rPr lang="en-US" smtClean="0"/>
              <a:t>3/5/2025</a:t>
            </a:fld>
            <a:endParaRPr lang="en-US" dirty="0"/>
          </a:p>
        </p:txBody>
      </p:sp>
      <p:sp>
        <p:nvSpPr>
          <p:cNvPr id="4" name="Slide Image Placeholder 3"/>
          <p:cNvSpPr>
            <a:spLocks noGrp="1" noRot="1" noChangeAspect="1"/>
          </p:cNvSpPr>
          <p:nvPr>
            <p:ph type="sldImg" idx="2"/>
          </p:nvPr>
        </p:nvSpPr>
        <p:spPr>
          <a:xfrm>
            <a:off x="1427163" y="1154113"/>
            <a:ext cx="4156075" cy="3116262"/>
          </a:xfrm>
          <a:prstGeom prst="rect">
            <a:avLst/>
          </a:prstGeom>
          <a:noFill/>
          <a:ln w="12700">
            <a:solidFill>
              <a:prstClr val="black"/>
            </a:solidFill>
          </a:ln>
        </p:spPr>
        <p:txBody>
          <a:bodyPr vert="horz" lIns="93155" tIns="46576" rIns="93155" bIns="46576" rtlCol="0" anchor="ctr"/>
          <a:lstStyle/>
          <a:p>
            <a:endParaRPr lang="en-US" dirty="0"/>
          </a:p>
        </p:txBody>
      </p:sp>
      <p:sp>
        <p:nvSpPr>
          <p:cNvPr id="5" name="Notes Placeholder 4"/>
          <p:cNvSpPr>
            <a:spLocks noGrp="1"/>
          </p:cNvSpPr>
          <p:nvPr>
            <p:ph type="body" sz="quarter" idx="3"/>
          </p:nvPr>
        </p:nvSpPr>
        <p:spPr>
          <a:xfrm>
            <a:off x="701040" y="4444868"/>
            <a:ext cx="5608320" cy="3636705"/>
          </a:xfrm>
          <a:prstGeom prst="rect">
            <a:avLst/>
          </a:prstGeom>
        </p:spPr>
        <p:txBody>
          <a:bodyPr vert="horz" lIns="93155" tIns="46576" rIns="93155"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7"/>
            <a:ext cx="3037840" cy="463407"/>
          </a:xfrm>
          <a:prstGeom prst="rect">
            <a:avLst/>
          </a:prstGeom>
        </p:spPr>
        <p:txBody>
          <a:bodyPr vert="horz" lIns="93155" tIns="46576" rIns="93155"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772677"/>
            <a:ext cx="3037840" cy="463407"/>
          </a:xfrm>
          <a:prstGeom prst="rect">
            <a:avLst/>
          </a:prstGeom>
        </p:spPr>
        <p:txBody>
          <a:bodyPr vert="horz" lIns="93155" tIns="46576" rIns="93155" bIns="46576" rtlCol="0" anchor="b"/>
          <a:lstStyle>
            <a:lvl1pPr algn="r">
              <a:defRPr sz="1200"/>
            </a:lvl1pPr>
          </a:lstStyle>
          <a:p>
            <a:fld id="{DBCC7D24-0DC9-4E9C-89C0-35D79A09D337}" type="slidenum">
              <a:rPr lang="en-US" smtClean="0"/>
              <a:t>‹#›</a:t>
            </a:fld>
            <a:endParaRPr lang="en-US" dirty="0"/>
          </a:p>
        </p:txBody>
      </p:sp>
    </p:spTree>
    <p:extLst>
      <p:ext uri="{BB962C8B-B14F-4D97-AF65-F5344CB8AC3E}">
        <p14:creationId xmlns:p14="http://schemas.microsoft.com/office/powerpoint/2010/main" val="286461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Welcome to RIS Client Information Training</a:t>
            </a:r>
            <a:endParaRPr lang="en-US" sz="18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a:t>
            </a:fld>
            <a:endParaRPr lang="en-US" dirty="0"/>
          </a:p>
        </p:txBody>
      </p:sp>
    </p:spTree>
    <p:extLst>
      <p:ext uri="{BB962C8B-B14F-4D97-AF65-F5344CB8AC3E}">
        <p14:creationId xmlns:p14="http://schemas.microsoft.com/office/powerpoint/2010/main" val="230143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10</a:t>
            </a:fld>
            <a:endParaRPr lang="en-US" dirty="0"/>
          </a:p>
        </p:txBody>
      </p:sp>
    </p:spTree>
    <p:extLst>
      <p:ext uri="{BB962C8B-B14F-4D97-AF65-F5344CB8AC3E}">
        <p14:creationId xmlns:p14="http://schemas.microsoft.com/office/powerpoint/2010/main" val="234692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11</a:t>
            </a:fld>
            <a:endParaRPr lang="en-US" dirty="0"/>
          </a:p>
        </p:txBody>
      </p:sp>
    </p:spTree>
    <p:extLst>
      <p:ext uri="{BB962C8B-B14F-4D97-AF65-F5344CB8AC3E}">
        <p14:creationId xmlns:p14="http://schemas.microsoft.com/office/powerpoint/2010/main" val="2992146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adding all relevant information to client demographics. The History</a:t>
            </a:r>
            <a:r>
              <a:rPr lang="en-US" sz="1800" dirty="0">
                <a:effectLst/>
                <a:highlight>
                  <a:srgbClr val="FFFF00"/>
                </a:highlight>
                <a:latin typeface="Times New Roman" panose="02020603050405020304" pitchFamily="18" charset="0"/>
                <a:ea typeface="Aptos" panose="020B0004020202020204" pitchFamily="34" charset="0"/>
              </a:rPr>
              <a:t> button will display information regarding who created and edited the file</a:t>
            </a:r>
            <a:r>
              <a:rPr lang="en-US" dirty="0"/>
              <a:t>. </a:t>
            </a:r>
          </a:p>
        </p:txBody>
      </p:sp>
      <p:sp>
        <p:nvSpPr>
          <p:cNvPr id="4" name="Slide Number Placeholder 3"/>
          <p:cNvSpPr>
            <a:spLocks noGrp="1"/>
          </p:cNvSpPr>
          <p:nvPr>
            <p:ph type="sldNum" sz="quarter" idx="5"/>
          </p:nvPr>
        </p:nvSpPr>
        <p:spPr/>
        <p:txBody>
          <a:bodyPr/>
          <a:lstStyle/>
          <a:p>
            <a:fld id="{DBCC7D24-0DC9-4E9C-89C0-35D79A09D337}" type="slidenum">
              <a:rPr lang="en-US" smtClean="0"/>
              <a:t>13</a:t>
            </a:fld>
            <a:endParaRPr lang="en-US" dirty="0"/>
          </a:p>
        </p:txBody>
      </p:sp>
    </p:spTree>
    <p:extLst>
      <p:ext uri="{BB962C8B-B14F-4D97-AF65-F5344CB8AC3E}">
        <p14:creationId xmlns:p14="http://schemas.microsoft.com/office/powerpoint/2010/main" val="63743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14</a:t>
            </a:fld>
            <a:endParaRPr lang="en-US" dirty="0"/>
          </a:p>
        </p:txBody>
      </p:sp>
    </p:spTree>
    <p:extLst>
      <p:ext uri="{BB962C8B-B14F-4D97-AF65-F5344CB8AC3E}">
        <p14:creationId xmlns:p14="http://schemas.microsoft.com/office/powerpoint/2010/main" val="108067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15</a:t>
            </a:fld>
            <a:endParaRPr lang="en-US" dirty="0"/>
          </a:p>
        </p:txBody>
      </p:sp>
    </p:spTree>
    <p:extLst>
      <p:ext uri="{BB962C8B-B14F-4D97-AF65-F5344CB8AC3E}">
        <p14:creationId xmlns:p14="http://schemas.microsoft.com/office/powerpoint/2010/main" val="109464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16</a:t>
            </a:fld>
            <a:endParaRPr lang="en-US" dirty="0"/>
          </a:p>
        </p:txBody>
      </p:sp>
    </p:spTree>
    <p:extLst>
      <p:ext uri="{BB962C8B-B14F-4D97-AF65-F5344CB8AC3E}">
        <p14:creationId xmlns:p14="http://schemas.microsoft.com/office/powerpoint/2010/main" val="1279612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Upload: Directly under the Client Information section you will see a space to upload documents. Use the instructions in this slide to upload information in your possession on the client. </a:t>
            </a:r>
          </a:p>
        </p:txBody>
      </p:sp>
      <p:sp>
        <p:nvSpPr>
          <p:cNvPr id="4" name="Slide Number Placeholder 3"/>
          <p:cNvSpPr>
            <a:spLocks noGrp="1"/>
          </p:cNvSpPr>
          <p:nvPr>
            <p:ph type="sldNum" sz="quarter" idx="5"/>
          </p:nvPr>
        </p:nvSpPr>
        <p:spPr/>
        <p:txBody>
          <a:bodyPr/>
          <a:lstStyle/>
          <a:p>
            <a:fld id="{DBCC7D24-0DC9-4E9C-89C0-35D79A09D337}" type="slidenum">
              <a:rPr lang="en-US" smtClean="0"/>
              <a:t>17</a:t>
            </a:fld>
            <a:endParaRPr lang="en-US" dirty="0"/>
          </a:p>
        </p:txBody>
      </p:sp>
    </p:spTree>
    <p:extLst>
      <p:ext uri="{BB962C8B-B14F-4D97-AF65-F5344CB8AC3E}">
        <p14:creationId xmlns:p14="http://schemas.microsoft.com/office/powerpoint/2010/main" val="17907095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18</a:t>
            </a:fld>
            <a:endParaRPr lang="en-US" dirty="0"/>
          </a:p>
        </p:txBody>
      </p:sp>
    </p:spTree>
    <p:extLst>
      <p:ext uri="{BB962C8B-B14F-4D97-AF65-F5344CB8AC3E}">
        <p14:creationId xmlns:p14="http://schemas.microsoft.com/office/powerpoint/2010/main" val="2647420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19</a:t>
            </a:fld>
            <a:endParaRPr lang="en-US" dirty="0"/>
          </a:p>
        </p:txBody>
      </p:sp>
    </p:spTree>
    <p:extLst>
      <p:ext uri="{BB962C8B-B14F-4D97-AF65-F5344CB8AC3E}">
        <p14:creationId xmlns:p14="http://schemas.microsoft.com/office/powerpoint/2010/main" val="984138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20</a:t>
            </a:fld>
            <a:endParaRPr lang="en-US" dirty="0"/>
          </a:p>
        </p:txBody>
      </p:sp>
    </p:spTree>
    <p:extLst>
      <p:ext uri="{BB962C8B-B14F-4D97-AF65-F5344CB8AC3E}">
        <p14:creationId xmlns:p14="http://schemas.microsoft.com/office/powerpoint/2010/main" val="2018742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a:t>
            </a:fld>
            <a:endParaRPr lang="en-US" dirty="0"/>
          </a:p>
        </p:txBody>
      </p:sp>
    </p:spTree>
    <p:extLst>
      <p:ext uri="{BB962C8B-B14F-4D97-AF65-F5344CB8AC3E}">
        <p14:creationId xmlns:p14="http://schemas.microsoft.com/office/powerpoint/2010/main" val="1135212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21</a:t>
            </a:fld>
            <a:endParaRPr lang="en-US" dirty="0"/>
          </a:p>
        </p:txBody>
      </p:sp>
    </p:spTree>
    <p:extLst>
      <p:ext uri="{BB962C8B-B14F-4D97-AF65-F5344CB8AC3E}">
        <p14:creationId xmlns:p14="http://schemas.microsoft.com/office/powerpoint/2010/main" val="3410241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22</a:t>
            </a:fld>
            <a:endParaRPr lang="en-US" dirty="0"/>
          </a:p>
        </p:txBody>
      </p:sp>
    </p:spTree>
    <p:extLst>
      <p:ext uri="{BB962C8B-B14F-4D97-AF65-F5344CB8AC3E}">
        <p14:creationId xmlns:p14="http://schemas.microsoft.com/office/powerpoint/2010/main" val="2628693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23</a:t>
            </a:fld>
            <a:endParaRPr lang="en-US" dirty="0"/>
          </a:p>
        </p:txBody>
      </p:sp>
    </p:spTree>
    <p:extLst>
      <p:ext uri="{BB962C8B-B14F-4D97-AF65-F5344CB8AC3E}">
        <p14:creationId xmlns:p14="http://schemas.microsoft.com/office/powerpoint/2010/main" val="1728322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24</a:t>
            </a:fld>
            <a:endParaRPr lang="en-US" dirty="0"/>
          </a:p>
        </p:txBody>
      </p:sp>
    </p:spTree>
    <p:extLst>
      <p:ext uri="{BB962C8B-B14F-4D97-AF65-F5344CB8AC3E}">
        <p14:creationId xmlns:p14="http://schemas.microsoft.com/office/powerpoint/2010/main" val="2700217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strike="noStrike" kern="12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Thank</a:t>
            </a:r>
            <a:r>
              <a:rPr lang="en-US" sz="1800" u="none" strike="noStrike"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u="none" strike="noStrike" kern="1200" dirty="0">
                <a:solidFill>
                  <a:srgbClr val="00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you for your participation and cooperation during this session. This concludes the Refugee Information System (RIS) Client Training!</a:t>
            </a:r>
            <a:endParaRPr lang="en-US" sz="1800" u="none" strike="noStrike"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25</a:t>
            </a:fld>
            <a:endParaRPr lang="en-US" dirty="0"/>
          </a:p>
        </p:txBody>
      </p:sp>
    </p:spTree>
    <p:extLst>
      <p:ext uri="{BB962C8B-B14F-4D97-AF65-F5344CB8AC3E}">
        <p14:creationId xmlns:p14="http://schemas.microsoft.com/office/powerpoint/2010/main" val="163866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064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4</a:t>
            </a:fld>
            <a:endParaRPr lang="en-US" dirty="0"/>
          </a:p>
        </p:txBody>
      </p:sp>
    </p:spTree>
    <p:extLst>
      <p:ext uri="{BB962C8B-B14F-4D97-AF65-F5344CB8AC3E}">
        <p14:creationId xmlns:p14="http://schemas.microsoft.com/office/powerpoint/2010/main" val="16501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75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30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FFFF00"/>
                </a:highlight>
                <a:latin typeface="Times New Roman" panose="02020603050405020304" pitchFamily="18" charset="0"/>
                <a:ea typeface="Aptos" panose="020B0004020202020204" pitchFamily="34" charset="0"/>
              </a:rPr>
              <a:t>When entering client(s) name into the search feature, remember, similar names will populate as on the slide. When adding client(s), use the Add Refugee button. You will have the option to edit, view, or delete information</a:t>
            </a:r>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7</a:t>
            </a:fld>
            <a:endParaRPr lang="en-US" dirty="0"/>
          </a:p>
        </p:txBody>
      </p:sp>
    </p:spTree>
    <p:extLst>
      <p:ext uri="{BB962C8B-B14F-4D97-AF65-F5344CB8AC3E}">
        <p14:creationId xmlns:p14="http://schemas.microsoft.com/office/powerpoint/2010/main" val="3389483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8</a:t>
            </a:fld>
            <a:endParaRPr lang="en-US" dirty="0"/>
          </a:p>
        </p:txBody>
      </p:sp>
    </p:spTree>
    <p:extLst>
      <p:ext uri="{BB962C8B-B14F-4D97-AF65-F5344CB8AC3E}">
        <p14:creationId xmlns:p14="http://schemas.microsoft.com/office/powerpoint/2010/main" val="197589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CC7D24-0DC9-4E9C-89C0-35D79A09D337}" type="slidenum">
              <a:rPr lang="en-US" smtClean="0"/>
              <a:t>9</a:t>
            </a:fld>
            <a:endParaRPr lang="en-US" dirty="0"/>
          </a:p>
        </p:txBody>
      </p:sp>
    </p:spTree>
    <p:extLst>
      <p:ext uri="{BB962C8B-B14F-4D97-AF65-F5344CB8AC3E}">
        <p14:creationId xmlns:p14="http://schemas.microsoft.com/office/powerpoint/2010/main" val="2518974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400720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7346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userDrawn="1"/>
        </p:nvSpPr>
        <p:spPr>
          <a:xfrm>
            <a:off x="0" y="-2388"/>
            <a:ext cx="9144000" cy="1667901"/>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4" y="230729"/>
            <a:ext cx="1824946" cy="1216631"/>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77086" y="232218"/>
            <a:ext cx="1820301" cy="1213653"/>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60715" y="230096"/>
            <a:ext cx="1617803" cy="1217897"/>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44786" y="231327"/>
            <a:ext cx="1823652" cy="1215436"/>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20473" y="231327"/>
            <a:ext cx="1823625" cy="1215436"/>
          </a:xfrm>
          <a:prstGeom prst="rect">
            <a:avLst/>
          </a:prstGeom>
        </p:spPr>
      </p:pic>
    </p:spTree>
    <p:extLst>
      <p:ext uri="{BB962C8B-B14F-4D97-AF65-F5344CB8AC3E}">
        <p14:creationId xmlns:p14="http://schemas.microsoft.com/office/powerpoint/2010/main" val="1300772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2109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extLst>
      <p:ext uri="{BB962C8B-B14F-4D97-AF65-F5344CB8AC3E}">
        <p14:creationId xmlns:p14="http://schemas.microsoft.com/office/powerpoint/2010/main" val="922859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078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22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779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7241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083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749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Seal">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50" y="2067904"/>
            <a:ext cx="2017011" cy="1990847"/>
          </a:xfrm>
          <a:prstGeom prst="rect">
            <a:avLst/>
          </a:prstGeom>
        </p:spPr>
      </p:pic>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
        <p:nvSpPr>
          <p:cNvPr id="14" name="Rectangle 13"/>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994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ack Se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66" y="2061985"/>
            <a:ext cx="2023733" cy="1998871"/>
          </a:xfrm>
          <a:prstGeom prst="rect">
            <a:avLst/>
          </a:prstGeom>
        </p:spPr>
      </p:pic>
      <p:sp>
        <p:nvSpPr>
          <p:cNvPr id="10" name="Rectangle 9"/>
          <p:cNvSpPr/>
          <p:nvPr userDrawn="1"/>
        </p:nvSpPr>
        <p:spPr>
          <a:xfrm>
            <a:off x="0" y="3860"/>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6607418"/>
            <a:ext cx="9144000" cy="250582"/>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6" y="2051009"/>
            <a:ext cx="5774267" cy="2020824"/>
          </a:xfrm>
          <a:prstGeom prst="rect">
            <a:avLst/>
          </a:prstGeom>
        </p:spPr>
        <p:txBody>
          <a:bodyPr anchor="ctr">
            <a:noAutofit/>
          </a:bodyPr>
          <a:lstStyle>
            <a:lvl1pPr marL="0" indent="0">
              <a:buNone/>
              <a:defRPr sz="3200" b="1" i="0" baseline="0">
                <a:latin typeface="Arial" panose="020B0604020202020204" pitchFamily="34" charset="0"/>
                <a:ea typeface="Arial" panose="020B0604020202020204" pitchFamily="34" charset="0"/>
                <a:cs typeface="Arial" panose="020B0604020202020204" pitchFamily="34" charset="0"/>
              </a:defRPr>
            </a:lvl1pPr>
            <a:lvl2pPr marL="342900" indent="0">
              <a:buNone/>
              <a:defRPr sz="2800">
                <a:latin typeface="Franklin Gothic Demi Cond" panose="020B0706030402020204" pitchFamily="34" charset="0"/>
              </a:defRPr>
            </a:lvl2pPr>
            <a:lvl3pPr marL="685800" indent="0">
              <a:buNone/>
              <a:defRPr sz="2800">
                <a:latin typeface="Franklin Gothic Demi Cond" panose="020B0706030402020204" pitchFamily="34" charset="0"/>
              </a:defRPr>
            </a:lvl3pPr>
            <a:lvl4pPr marL="1028700" indent="0">
              <a:buNone/>
              <a:defRPr sz="2800">
                <a:latin typeface="Franklin Gothic Demi Cond" panose="020B0706030402020204" pitchFamily="34" charset="0"/>
              </a:defRPr>
            </a:lvl4pPr>
            <a:lvl5pPr marL="1371600" indent="0">
              <a:buNone/>
              <a:defRPr sz="28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6" y="4071833"/>
            <a:ext cx="5774267" cy="948752"/>
          </a:xfrm>
          <a:prstGeom prst="rect">
            <a:avLst/>
          </a:prstGeom>
        </p:spPr>
        <p:txBody>
          <a:bodyPr anchor="b">
            <a:noAutofit/>
          </a:bodyPr>
          <a:lstStyle>
            <a:lvl1pPr marL="0" indent="0">
              <a:lnSpc>
                <a:spcPct val="100000"/>
              </a:lnSpc>
              <a:spcBef>
                <a:spcPts val="0"/>
              </a:spcBef>
              <a:buNone/>
              <a:defRPr sz="28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6" y="5020585"/>
            <a:ext cx="5774267" cy="488226"/>
          </a:xfrm>
          <a:prstGeom prst="rect">
            <a:avLst/>
          </a:prstGeom>
        </p:spPr>
        <p:txBody>
          <a:bodyPr anchor="b">
            <a:normAutofit/>
          </a:bodyPr>
          <a:lstStyle>
            <a:lvl1pPr marL="0" indent="0">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447800"/>
            <a:ext cx="7888288" cy="4795307"/>
          </a:xfrm>
          <a:prstGeom prst="rect">
            <a:avLst/>
          </a:prstGeom>
        </p:spPr>
        <p:txBody>
          <a:bodyPr>
            <a:noAutofit/>
          </a:bodyPr>
          <a:lstStyle>
            <a:lvl1pPr marL="228600" indent="-228600">
              <a:lnSpc>
                <a:spcPct val="100000"/>
              </a:lnSpc>
              <a:spcBef>
                <a:spcPts val="1200"/>
              </a:spcBef>
              <a:defRPr sz="28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buFont typeface="Franklin Gothic Medium" panose="020B0603020102020204" pitchFamily="34" charset="0"/>
              <a:buChar char="−"/>
              <a:defRPr sz="24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4310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cxnSp>
        <p:nvCxnSpPr>
          <p:cNvPr id="18" name="Straight Connector 17"/>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335572"/>
            <a:ext cx="7888288" cy="1212895"/>
          </a:xfrm>
          <a:prstGeom prst="rect">
            <a:avLst/>
          </a:prstGeom>
        </p:spPr>
        <p:txBody>
          <a:bodyPr>
            <a:noAutofit/>
          </a:bodyPr>
          <a:lstStyle>
            <a:lvl1pPr marL="228600"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1pPr>
            <a:lvl2pPr marL="576263" indent="-233363">
              <a:lnSpc>
                <a:spcPct val="100000"/>
              </a:lnSpc>
              <a:spcBef>
                <a:spcPts val="0"/>
              </a:spcBef>
              <a:buFont typeface="Franklin Gothic Medium" panose="020B06030201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marL="973138" indent="-228600">
              <a:lnSpc>
                <a:spcPct val="100000"/>
              </a:lnSpc>
              <a:spcBef>
                <a:spcPts val="0"/>
              </a:spcBef>
              <a:defRPr sz="2000" b="1" i="0">
                <a:latin typeface="Arial" panose="020B0604020202020204" pitchFamily="34" charset="0"/>
                <a:ea typeface="Arial" panose="020B0604020202020204" pitchFamily="34" charset="0"/>
                <a:cs typeface="Arial" panose="020B06040202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7"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2548467"/>
            <a:ext cx="7894638" cy="3694230"/>
          </a:xfrm>
          <a:prstGeom prst="rect">
            <a:avLst/>
          </a:prstGeom>
        </p:spPr>
        <p:txBody>
          <a:bodyPr/>
          <a:lstStyle>
            <a:lvl1pPr marL="0" indent="0" algn="ctr">
              <a:buNone/>
              <a:defRPr sz="24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7" name="Straight Connector 6"/>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335573"/>
            <a:ext cx="7894638" cy="4902890"/>
          </a:xfrm>
          <a:prstGeom prst="rect">
            <a:avLst/>
          </a:prstGeom>
        </p:spPr>
        <p:txBody>
          <a:bodyPr/>
          <a:lstStyle>
            <a:lvl1pPr marL="0" indent="0" algn="ctr">
              <a:buNone/>
              <a:defRPr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or chart</a:t>
            </a:r>
          </a:p>
        </p:txBody>
      </p:sp>
      <p:cxnSp>
        <p:nvCxnSpPr>
          <p:cNvPr id="6" name="Straight Connector 5"/>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49458"/>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845731"/>
            <a:ext cx="3840480" cy="4392732"/>
          </a:xfrm>
          <a:prstGeom prst="rect">
            <a:avLst/>
          </a:prstGeom>
        </p:spPr>
        <p:txBody>
          <a:bodyPr/>
          <a:lstStyle>
            <a:lvl1pPr marL="0" indent="0" algn="ctr">
              <a:buNone/>
              <a:defRPr sz="20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cxnSp>
        <p:nvCxnSpPr>
          <p:cNvPr id="11" name="Straight Connector 10"/>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0" y="1849438"/>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a:latin typeface="Arial" panose="020B0604020202020204" pitchFamily="34" charset="0"/>
                <a:ea typeface="Arial" panose="020B0604020202020204" pitchFamily="34" charset="0"/>
                <a:cs typeface="Arial" panose="020B0604020202020204" pitchFamily="34" charset="0"/>
              </a:defRPr>
            </a:lvl2pPr>
            <a:lvl3pPr>
              <a:defRPr sz="2000" b="1" i="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3" y="6251575"/>
            <a:ext cx="7992005" cy="330200"/>
          </a:xfrm>
          <a:prstGeom prst="rect">
            <a:avLst/>
          </a:prstGeom>
        </p:spPr>
        <p:txBody>
          <a:bodyPr anchor="b">
            <a:noAutofit/>
          </a:bodyPr>
          <a:lstStyle>
            <a:lvl1pPr marL="0" indent="0">
              <a:lnSpc>
                <a:spcPct val="100000"/>
              </a:lnSpc>
              <a:spcBef>
                <a:spcPts val="0"/>
              </a:spcBef>
              <a:buNone/>
              <a:defRPr sz="1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1278464"/>
            <a:ext cx="3840480" cy="500063"/>
          </a:xfrm>
          <a:prstGeom prst="rect">
            <a:avLst/>
          </a:prstGeom>
        </p:spPr>
        <p:txBody>
          <a:bodyPr anchor="b">
            <a:noAutofit/>
          </a:bodyPr>
          <a:lstStyle>
            <a:lvl1pPr marL="0" indent="0" algn="ctr">
              <a:buNone/>
              <a:defRPr sz="2400" b="1" i="0">
                <a:latin typeface="Arial" panose="020B0604020202020204" pitchFamily="34" charset="0"/>
                <a:ea typeface="Arial" panose="020B0604020202020204" pitchFamily="34" charset="0"/>
                <a:cs typeface="Arial" panose="020B0604020202020204" pitchFamily="34"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49" y="1840559"/>
            <a:ext cx="3840163" cy="4402137"/>
          </a:xfrm>
          <a:prstGeom prst="rect">
            <a:avLst/>
          </a:prstGeom>
        </p:spPr>
        <p:txBody>
          <a:bodyPr>
            <a:noAutofit/>
          </a:bodyPr>
          <a:lstStyle>
            <a:lvl1pPr>
              <a:lnSpc>
                <a:spcPct val="100000"/>
              </a:lnSpc>
              <a:spcBef>
                <a:spcPts val="0"/>
              </a:spcBef>
              <a:spcAft>
                <a:spcPts val="0"/>
              </a:spcAft>
              <a:defRPr sz="2000" b="1" i="0">
                <a:latin typeface="Arial" panose="020B0604020202020204" pitchFamily="34" charset="0"/>
                <a:ea typeface="Arial" panose="020B0604020202020204" pitchFamily="34" charset="0"/>
                <a:cs typeface="Arial" panose="020B0604020202020204" pitchFamily="34" charset="0"/>
              </a:defRPr>
            </a:lvl1pPr>
            <a:lvl2pPr marL="514350" indent="-171450">
              <a:buFont typeface="Franklin Gothic Medium Cond" panose="020B0606030402020204" pitchFamily="34" charset="0"/>
              <a:buChar char="–"/>
              <a:defRPr sz="2000" b="1" i="0" baseline="0">
                <a:latin typeface="Arial" panose="020B0604020202020204" pitchFamily="34" charset="0"/>
                <a:ea typeface="Arial" panose="020B0604020202020204" pitchFamily="34" charset="0"/>
                <a:cs typeface="Arial" panose="020B0604020202020204" pitchFamily="34" charset="0"/>
              </a:defRPr>
            </a:lvl2pPr>
            <a:lvl3pPr>
              <a:defRPr sz="2000" b="1" i="0" baseline="0">
                <a:latin typeface="Arial" panose="020B0604020202020204" pitchFamily="34" charset="0"/>
                <a:ea typeface="Arial" panose="020B0604020202020204" pitchFamily="34" charset="0"/>
                <a:cs typeface="Arial" panose="020B0604020202020204" pitchFamily="34"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69" y="624054"/>
            <a:ext cx="7843267" cy="548640"/>
          </a:xfrm>
          <a:prstGeom prst="rect">
            <a:avLst/>
          </a:prstGeom>
        </p:spPr>
        <p:txBody>
          <a:bodyPr anchor="t">
            <a:noAutofit/>
          </a:bodyPr>
          <a:lstStyle>
            <a:lvl1pPr algn="l">
              <a:defRPr sz="3200" b="1" i="0" baseline="0">
                <a:solidFill>
                  <a:schemeClr val="tx2">
                    <a:lumMod val="75000"/>
                  </a:schemeClr>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add title, 1 line max</a:t>
            </a:r>
          </a:p>
        </p:txBody>
      </p:sp>
      <p:sp>
        <p:nvSpPr>
          <p:cNvPr id="8" name="Rectangle 7"/>
          <p:cNvSpPr/>
          <p:nvPr userDrawn="1"/>
        </p:nvSpPr>
        <p:spPr>
          <a:xfrm>
            <a:off x="0" y="3860"/>
            <a:ext cx="9144000" cy="457316"/>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40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userDrawn="1"/>
        </p:nvCxnSpPr>
        <p:spPr>
          <a:xfrm>
            <a:off x="0" y="6573308"/>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DSS | RIS New Client Entry | Fall 2021</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519777"/>
      </p:ext>
    </p:extLst>
  </p:cSld>
  <p:clrMap bg1="lt1" tx1="dk1" bg2="lt2" tx2="dk2" accent1="accent1" accent2="accent2" accent3="accent3" accent4="accent4" accent5="accent5" accent6="accent6" hlink="hlink" folHlink="folHlink"/>
  <p:sldLayoutIdLst>
    <p:sldLayoutId id="2147483697" r:id="rId1"/>
    <p:sldLayoutId id="2147483674" r:id="rId2"/>
    <p:sldLayoutId id="2147483675" r:id="rId3"/>
    <p:sldLayoutId id="2147483676" r:id="rId4"/>
    <p:sldLayoutId id="2147483677" r:id="rId5"/>
    <p:sldLayoutId id="2147483678" r:id="rId6"/>
    <p:sldLayoutId id="2147483691" r:id="rId7"/>
    <p:sldLayoutId id="2147483692" r:id="rId8"/>
    <p:sldLayoutId id="2147483681" r:id="rId9"/>
    <p:sldLayoutId id="2147483696"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userDrawn="1"/>
        </p:nvSpPr>
        <p:spPr>
          <a:xfrm>
            <a:off x="522287" y="6603332"/>
            <a:ext cx="7994651" cy="266700"/>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b="1" i="0" dirty="0">
                <a:latin typeface="Arial" panose="020B0604020202020204" pitchFamily="34" charset="0"/>
                <a:cs typeface="Arial" panose="020B0604020202020204" pitchFamily="34" charset="0"/>
              </a:rPr>
              <a:t>NCDHHS, Division | RIS Training | April 16, 2020</a:t>
            </a:r>
          </a:p>
        </p:txBody>
      </p:sp>
      <p:sp>
        <p:nvSpPr>
          <p:cNvPr id="5" name="Text Placeholder 13"/>
          <p:cNvSpPr txBox="1">
            <a:spLocks/>
          </p:cNvSpPr>
          <p:nvPr userDrawn="1"/>
        </p:nvSpPr>
        <p:spPr>
          <a:xfrm>
            <a:off x="8627269" y="6600157"/>
            <a:ext cx="406400" cy="26987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b="1" i="0" smtClean="0">
                <a:latin typeface="Arial" panose="020B0604020202020204" pitchFamily="34" charset="0"/>
                <a:cs typeface="Arial" panose="020B0604020202020204" pitchFamily="34" charset="0"/>
              </a:rPr>
              <a:pPr/>
              <a:t>‹#›</a:t>
            </a:fld>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625094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hf hdr="0" dt="0"/>
  <p:txStyles>
    <p:titleStyle>
      <a:lvl1pPr algn="l" defTabSz="685800" rtl="0" eaLnBrk="1" latinLnBrk="0" hangingPunct="1">
        <a:lnSpc>
          <a:spcPct val="90000"/>
        </a:lnSpc>
        <a:spcBef>
          <a:spcPct val="0"/>
        </a:spcBef>
        <a:buNone/>
        <a:defRPr sz="330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i="0" kern="1200">
          <a:solidFill>
            <a:schemeClr val="tx1"/>
          </a:solidFill>
          <a:latin typeface="Helvetica" charset="0"/>
          <a:ea typeface="Helvetica" charset="0"/>
          <a:cs typeface="Helvetica"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4.xml"/><Relationship Id="rId7" Type="http://schemas.openxmlformats.org/officeDocument/2006/relationships/image" Target="../media/image1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png"/><Relationship Id="rId11" Type="http://schemas.openxmlformats.org/officeDocument/2006/relationships/image" Target="../media/image8.png"/><Relationship Id="rId5" Type="http://schemas.openxmlformats.org/officeDocument/2006/relationships/image" Target="../media/image16.png"/><Relationship Id="rId10" Type="http://schemas.openxmlformats.org/officeDocument/2006/relationships/image" Target="../media/image20.svg"/><Relationship Id="rId4" Type="http://schemas.openxmlformats.org/officeDocument/2006/relationships/notesSlide" Target="../notesSlides/notesSlide16.xml"/><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8.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sz="1800" dirty="0">
                <a:latin typeface="Gotham Light" pitchFamily="50" charset="0"/>
                <a:cs typeface="Arial"/>
              </a:rPr>
              <a:t>NC Department of Health and Human Services </a:t>
            </a:r>
          </a:p>
          <a:p>
            <a:r>
              <a:rPr lang="en-US" dirty="0"/>
              <a:t>Refugee Information System Client Information Training</a:t>
            </a:r>
          </a:p>
        </p:txBody>
      </p:sp>
      <p:sp>
        <p:nvSpPr>
          <p:cNvPr id="9" name="Text Placeholder 8"/>
          <p:cNvSpPr>
            <a:spLocks noGrp="1"/>
          </p:cNvSpPr>
          <p:nvPr>
            <p:ph type="body" sz="quarter" idx="11"/>
          </p:nvPr>
        </p:nvSpPr>
        <p:spPr/>
        <p:txBody>
          <a:bodyPr/>
          <a:lstStyle/>
          <a:p>
            <a:r>
              <a:rPr lang="en-US" dirty="0"/>
              <a:t>Kimberly Saunders </a:t>
            </a:r>
          </a:p>
          <a:p>
            <a:r>
              <a:rPr lang="en-US" sz="2400" dirty="0"/>
              <a:t>Refugee Program Consultant</a:t>
            </a:r>
          </a:p>
        </p:txBody>
      </p:sp>
      <p:sp>
        <p:nvSpPr>
          <p:cNvPr id="10" name="Text Placeholder 9"/>
          <p:cNvSpPr>
            <a:spLocks noGrp="1"/>
          </p:cNvSpPr>
          <p:nvPr>
            <p:ph type="body" sz="quarter" idx="12"/>
          </p:nvPr>
        </p:nvSpPr>
        <p:spPr/>
        <p:txBody>
          <a:bodyPr>
            <a:normAutofit/>
          </a:bodyPr>
          <a:lstStyle/>
          <a:p>
            <a:r>
              <a:rPr lang="en-US" sz="2000" dirty="0"/>
              <a:t>Winter 2025</a:t>
            </a:r>
          </a:p>
        </p:txBody>
      </p:sp>
      <p:pic>
        <p:nvPicPr>
          <p:cNvPr id="3" name="Audio 2">
            <a:hlinkClick r:id="" action="ppaction://media"/>
            <a:extLst>
              <a:ext uri="{FF2B5EF4-FFF2-40B4-BE49-F238E27FC236}">
                <a16:creationId xmlns:a16="http://schemas.microsoft.com/office/drawing/2014/main" id="{792414C3-E382-4E25-A996-DBDF9C833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95022584"/>
      </p:ext>
    </p:extLst>
  </p:cSld>
  <p:clrMapOvr>
    <a:masterClrMapping/>
  </p:clrMapOvr>
  <mc:AlternateContent xmlns:mc="http://schemas.openxmlformats.org/markup-compatibility/2006" xmlns:p14="http://schemas.microsoft.com/office/powerpoint/2010/main">
    <mc:Choice Requires="p14">
      <p:transition spd="slow" p14:dur="2000" advTm="19636"/>
    </mc:Choice>
    <mc:Fallback xmlns="">
      <p:transition spd="slow" advTm="19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7FF9A-D26B-425F-929E-3E6E6C3AE4CB}"/>
              </a:ext>
            </a:extLst>
          </p:cNvPr>
          <p:cNvSpPr>
            <a:spLocks noGrp="1"/>
          </p:cNvSpPr>
          <p:nvPr>
            <p:ph type="title"/>
          </p:nvPr>
        </p:nvSpPr>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75E2A1C9-971D-4ADF-B6CA-8F91A966223C}"/>
              </a:ext>
            </a:extLst>
          </p:cNvPr>
          <p:cNvSpPr>
            <a:spLocks noGrp="1"/>
          </p:cNvSpPr>
          <p:nvPr>
            <p:ph type="body" sz="quarter" idx="10"/>
          </p:nvPr>
        </p:nvSpPr>
        <p:spPr/>
        <p:txBody>
          <a:bodyPr/>
          <a:lstStyle/>
          <a:p>
            <a:pPr marL="0" indent="0" algn="ctr">
              <a:buNone/>
            </a:pPr>
            <a:r>
              <a:rPr lang="en-US" b="0" dirty="0">
                <a:solidFill>
                  <a:schemeClr val="tx2">
                    <a:lumMod val="75000"/>
                  </a:schemeClr>
                </a:solidFill>
              </a:rPr>
              <a:t>Enter ALL Client Information in Your Possession </a:t>
            </a:r>
          </a:p>
          <a:p>
            <a:pPr marL="0" indent="0" algn="ctr">
              <a:buNone/>
            </a:pPr>
            <a:endParaRPr lang="en-US" b="0" dirty="0">
              <a:solidFill>
                <a:schemeClr val="tx2">
                  <a:lumMod val="75000"/>
                </a:schemeClr>
              </a:solidFill>
            </a:endParaRPr>
          </a:p>
          <a:p>
            <a:pPr marL="342900" lvl="1" indent="0">
              <a:buNone/>
            </a:pPr>
            <a:r>
              <a:rPr lang="en-US" b="0" dirty="0">
                <a:solidFill>
                  <a:schemeClr val="tx2">
                    <a:lumMod val="75000"/>
                  </a:schemeClr>
                </a:solidFill>
              </a:rPr>
              <a:t>It is </a:t>
            </a:r>
            <a:r>
              <a:rPr lang="en-US" b="0" u="sng" dirty="0">
                <a:solidFill>
                  <a:schemeClr val="tx2">
                    <a:lumMod val="75000"/>
                  </a:schemeClr>
                </a:solidFill>
              </a:rPr>
              <a:t>extremely</a:t>
            </a:r>
            <a:r>
              <a:rPr lang="en-US" b="0" dirty="0">
                <a:solidFill>
                  <a:schemeClr val="tx2">
                    <a:lumMod val="75000"/>
                  </a:schemeClr>
                </a:solidFill>
              </a:rPr>
              <a:t> important for reporting &amp; funding</a:t>
            </a:r>
          </a:p>
          <a:p>
            <a:pPr marL="342900" lvl="1" indent="0">
              <a:buNone/>
            </a:pPr>
            <a:endParaRPr lang="en-US" b="0" dirty="0">
              <a:solidFill>
                <a:schemeClr val="tx2">
                  <a:lumMod val="75000"/>
                </a:schemeClr>
              </a:solidFill>
            </a:endParaRPr>
          </a:p>
          <a:p>
            <a:pPr marL="342900" lvl="1" indent="0">
              <a:buNone/>
            </a:pPr>
            <a:r>
              <a:rPr lang="en-US" b="0" dirty="0">
                <a:solidFill>
                  <a:schemeClr val="tx2">
                    <a:lumMod val="75000"/>
                  </a:schemeClr>
                </a:solidFill>
              </a:rPr>
              <a:t>New client information </a:t>
            </a:r>
            <a:r>
              <a:rPr lang="en-US" b="0" i="1" dirty="0">
                <a:solidFill>
                  <a:schemeClr val="tx2">
                    <a:lumMod val="75000"/>
                  </a:schemeClr>
                </a:solidFill>
              </a:rPr>
              <a:t>should</a:t>
            </a:r>
            <a:r>
              <a:rPr lang="en-US" b="0" dirty="0">
                <a:solidFill>
                  <a:schemeClr val="tx2">
                    <a:lumMod val="75000"/>
                  </a:schemeClr>
                </a:solidFill>
              </a:rPr>
              <a:t> be entered within two weeks of arrival or ASAP</a:t>
            </a:r>
          </a:p>
          <a:p>
            <a:pPr lvl="1"/>
            <a:endParaRPr lang="en-US" dirty="0">
              <a:solidFill>
                <a:schemeClr val="tx2">
                  <a:lumMod val="75000"/>
                </a:schemeClr>
              </a:solidFill>
            </a:endParaRPr>
          </a:p>
          <a:p>
            <a:pPr marL="342900" lvl="1" indent="0">
              <a:buNone/>
            </a:pPr>
            <a:r>
              <a:rPr lang="en-US" b="0" dirty="0">
                <a:solidFill>
                  <a:schemeClr val="tx2">
                    <a:lumMod val="75000"/>
                  </a:schemeClr>
                </a:solidFill>
              </a:rPr>
              <a:t>Items in the following slides noted with a </a:t>
            </a:r>
            <a:r>
              <a:rPr lang="en-US" dirty="0">
                <a:solidFill>
                  <a:schemeClr val="tx2">
                    <a:lumMod val="75000"/>
                  </a:schemeClr>
                </a:solidFill>
              </a:rPr>
              <a:t>* </a:t>
            </a:r>
            <a:r>
              <a:rPr lang="en-US" b="0" dirty="0">
                <a:solidFill>
                  <a:schemeClr val="tx2">
                    <a:lumMod val="75000"/>
                  </a:schemeClr>
                </a:solidFill>
              </a:rPr>
              <a:t>MUST be input</a:t>
            </a:r>
          </a:p>
          <a:p>
            <a:pPr algn="ctr"/>
            <a:endParaRPr lang="en-US" dirty="0"/>
          </a:p>
        </p:txBody>
      </p:sp>
      <p:sp>
        <p:nvSpPr>
          <p:cNvPr id="4" name="Text Placeholder 3">
            <a:extLst>
              <a:ext uri="{FF2B5EF4-FFF2-40B4-BE49-F238E27FC236}">
                <a16:creationId xmlns:a16="http://schemas.microsoft.com/office/drawing/2014/main" id="{C00ACB9F-A60E-4511-84C3-8F55690A5ED7}"/>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819E6C01-5479-4629-8B3A-A59E590C88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80628649"/>
      </p:ext>
    </p:extLst>
  </p:cSld>
  <p:clrMapOvr>
    <a:masterClrMapping/>
  </p:clrMapOvr>
  <mc:AlternateContent xmlns:mc="http://schemas.openxmlformats.org/markup-compatibility/2006" xmlns:p14="http://schemas.microsoft.com/office/powerpoint/2010/main">
    <mc:Choice Requires="p14">
      <p:transition spd="slow" p14:dur="2000" advTm="17138"/>
    </mc:Choice>
    <mc:Fallback xmlns="">
      <p:transition spd="slow" advTm="1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BFCE-E539-4F03-98E3-21062BAF3BA8}"/>
              </a:ext>
            </a:extLst>
          </p:cNvPr>
          <p:cNvSpPr>
            <a:spLocks noGrp="1"/>
          </p:cNvSpPr>
          <p:nvPr>
            <p:ph type="title"/>
          </p:nvPr>
        </p:nvSpPr>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006A5638-757E-4AAB-9E5D-19AFC96C3EEA}"/>
              </a:ext>
            </a:extLst>
          </p:cNvPr>
          <p:cNvSpPr>
            <a:spLocks noGrp="1"/>
          </p:cNvSpPr>
          <p:nvPr>
            <p:ph type="body" sz="quarter" idx="10"/>
          </p:nvPr>
        </p:nvSpPr>
        <p:spPr>
          <a:xfrm>
            <a:off x="585787" y="1310247"/>
            <a:ext cx="7888288" cy="4795307"/>
          </a:xfrm>
        </p:spPr>
        <p:txBody>
          <a:bodyPr/>
          <a:lstStyle/>
          <a:p>
            <a:r>
              <a:rPr lang="en-US" sz="2400" dirty="0">
                <a:solidFill>
                  <a:schemeClr val="tx2">
                    <a:lumMod val="75000"/>
                  </a:schemeClr>
                </a:solidFill>
              </a:rPr>
              <a:t>Alien Reg #: </a:t>
            </a:r>
            <a:r>
              <a:rPr lang="en-US" sz="2400" b="0" dirty="0">
                <a:solidFill>
                  <a:schemeClr val="tx2">
                    <a:lumMod val="75000"/>
                  </a:schemeClr>
                </a:solidFill>
              </a:rPr>
              <a:t> Number should be 8-9 digits *</a:t>
            </a:r>
          </a:p>
          <a:p>
            <a:r>
              <a:rPr lang="en-US" sz="2400" dirty="0">
                <a:solidFill>
                  <a:schemeClr val="tx2">
                    <a:lumMod val="75000"/>
                  </a:schemeClr>
                </a:solidFill>
              </a:rPr>
              <a:t>Immigration Status: </a:t>
            </a:r>
            <a:r>
              <a:rPr lang="en-US" sz="2400" b="0" dirty="0">
                <a:solidFill>
                  <a:schemeClr val="tx2">
                    <a:lumMod val="75000"/>
                  </a:schemeClr>
                </a:solidFill>
              </a:rPr>
              <a:t>Status on paperwork *</a:t>
            </a:r>
          </a:p>
          <a:p>
            <a:r>
              <a:rPr lang="en-US" sz="2400" dirty="0">
                <a:solidFill>
                  <a:schemeClr val="tx2">
                    <a:lumMod val="75000"/>
                  </a:schemeClr>
                </a:solidFill>
              </a:rPr>
              <a:t>Client Name: </a:t>
            </a:r>
            <a:r>
              <a:rPr lang="en-US" sz="2000" b="0" kern="100" dirty="0">
                <a:solidFill>
                  <a:schemeClr val="tx2"/>
                </a:solidFill>
                <a:effectLst/>
                <a:latin typeface="+mn-lt"/>
                <a:ea typeface="Aptos" panose="020B0004020202020204" pitchFamily="34" charset="0"/>
                <a:cs typeface="Times New Roman" panose="02020603050405020304" pitchFamily="18" charset="0"/>
              </a:rPr>
              <a:t>SURNAME/FAMILY NAME/LAST NAME First Name Middle Name *</a:t>
            </a:r>
            <a:endParaRPr lang="en-US" sz="2000" b="0" dirty="0">
              <a:solidFill>
                <a:schemeClr val="tx2">
                  <a:lumMod val="75000"/>
                </a:schemeClr>
              </a:solidFill>
              <a:latin typeface="+mn-lt"/>
            </a:endParaRPr>
          </a:p>
          <a:p>
            <a:pPr lvl="1"/>
            <a:r>
              <a:rPr lang="en-US" sz="2000" b="0" kern="100" dirty="0">
                <a:solidFill>
                  <a:schemeClr val="tx2"/>
                </a:solidFill>
                <a:effectLst/>
                <a:latin typeface="+mn-lt"/>
                <a:ea typeface="Aptos" panose="020B0004020202020204" pitchFamily="34" charset="0"/>
                <a:cs typeface="Times New Roman" panose="02020603050405020304" pitchFamily="18" charset="0"/>
              </a:rPr>
              <a:t>Surname/Family name/Last name all CAPITAL LETTERS </a:t>
            </a:r>
          </a:p>
          <a:p>
            <a:pPr lvl="1"/>
            <a:r>
              <a:rPr lang="en-US" sz="2000" b="0" kern="100" dirty="0">
                <a:solidFill>
                  <a:schemeClr val="tx2"/>
                </a:solidFill>
                <a:latin typeface="+mn-lt"/>
                <a:ea typeface="Aptos" panose="020B0004020202020204" pitchFamily="34" charset="0"/>
                <a:cs typeface="Times New Roman" panose="02020603050405020304" pitchFamily="18" charset="0"/>
              </a:rPr>
              <a:t>First Name (if present) Middle Name all lower case letters</a:t>
            </a:r>
          </a:p>
          <a:p>
            <a:pPr lvl="1"/>
            <a:r>
              <a:rPr lang="en-US" sz="2000" b="0" kern="100" dirty="0">
                <a:solidFill>
                  <a:schemeClr val="tx2"/>
                </a:solidFill>
                <a:effectLst/>
                <a:latin typeface="+mn-lt"/>
                <a:ea typeface="Aptos" panose="020B0004020202020204" pitchFamily="34" charset="0"/>
                <a:cs typeface="Times New Roman" panose="02020603050405020304" pitchFamily="18" charset="0"/>
              </a:rPr>
              <a:t>NO commas </a:t>
            </a:r>
          </a:p>
          <a:p>
            <a:pPr lvl="1"/>
            <a:r>
              <a:rPr lang="en-US" sz="2000" b="0" kern="100" dirty="0">
                <a:solidFill>
                  <a:schemeClr val="tx2"/>
                </a:solidFill>
                <a:latin typeface="+mn-lt"/>
                <a:ea typeface="Aptos" panose="020B0004020202020204" pitchFamily="34" charset="0"/>
                <a:cs typeface="Times New Roman" panose="02020603050405020304" pitchFamily="18" charset="0"/>
              </a:rPr>
              <a:t>Examples:</a:t>
            </a:r>
            <a:endParaRPr lang="en-US" sz="2000" b="0" kern="100" dirty="0">
              <a:solidFill>
                <a:schemeClr val="tx2"/>
              </a:solidFill>
              <a:effectLst/>
              <a:latin typeface="+mn-lt"/>
              <a:ea typeface="Aptos" panose="020B0004020202020204" pitchFamily="34" charset="0"/>
              <a:cs typeface="Times New Roman" panose="02020603050405020304" pitchFamily="18" charset="0"/>
            </a:endParaRPr>
          </a:p>
          <a:p>
            <a:pPr marL="744538" lvl="2">
              <a:lnSpc>
                <a:spcPct val="107000"/>
              </a:lnSpc>
              <a:spcAft>
                <a:spcPts val="800"/>
              </a:spcAft>
            </a:pPr>
            <a:r>
              <a:rPr lang="en-US" sz="1600" b="0" kern="100" dirty="0">
                <a:solidFill>
                  <a:schemeClr val="tx2"/>
                </a:solidFill>
                <a:effectLst/>
                <a:latin typeface="+mn-lt"/>
                <a:ea typeface="Aptos" panose="020B0004020202020204" pitchFamily="34" charset="0"/>
                <a:cs typeface="Times New Roman" panose="02020603050405020304" pitchFamily="18" charset="0"/>
              </a:rPr>
              <a:t>SURNAME First Name: BOROWY Rachael</a:t>
            </a:r>
          </a:p>
          <a:p>
            <a:pPr marL="744538" lvl="2">
              <a:lnSpc>
                <a:spcPct val="107000"/>
              </a:lnSpc>
              <a:spcAft>
                <a:spcPts val="800"/>
              </a:spcAft>
            </a:pPr>
            <a:r>
              <a:rPr lang="en-US" sz="1600" b="0" kern="100" dirty="0">
                <a:solidFill>
                  <a:schemeClr val="tx2"/>
                </a:solidFill>
                <a:effectLst/>
                <a:latin typeface="+mn-lt"/>
                <a:ea typeface="Aptos" panose="020B0004020202020204" pitchFamily="34" charset="0"/>
                <a:cs typeface="Times New Roman" panose="02020603050405020304" pitchFamily="18" charset="0"/>
              </a:rPr>
              <a:t>Two SURNAME/FAMILY NAME/LAST NAMES: CORTEZ SAUNDERS Kimberly Renee</a:t>
            </a:r>
          </a:p>
          <a:p>
            <a:endParaRPr lang="en-US" sz="2400" b="0" dirty="0">
              <a:solidFill>
                <a:schemeClr val="tx2">
                  <a:lumMod val="75000"/>
                </a:schemeClr>
              </a:solidFill>
            </a:endParaRPr>
          </a:p>
          <a:p>
            <a:endParaRPr lang="en-US" b="0" dirty="0"/>
          </a:p>
        </p:txBody>
      </p:sp>
      <p:pic>
        <p:nvPicPr>
          <p:cNvPr id="4" name="Audio 3">
            <a:hlinkClick r:id="" action="ppaction://media"/>
            <a:extLst>
              <a:ext uri="{FF2B5EF4-FFF2-40B4-BE49-F238E27FC236}">
                <a16:creationId xmlns:a16="http://schemas.microsoft.com/office/drawing/2014/main" id="{C7290D6C-B42B-4BE3-9117-8139F3B11B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23428174"/>
      </p:ext>
    </p:extLst>
  </p:cSld>
  <p:clrMapOvr>
    <a:masterClrMapping/>
  </p:clrMapOvr>
  <mc:AlternateContent xmlns:mc="http://schemas.openxmlformats.org/markup-compatibility/2006" xmlns:p14="http://schemas.microsoft.com/office/powerpoint/2010/main">
    <mc:Choice Requires="p14">
      <p:transition spd="slow" p14:dur="2000" advTm="8318"/>
    </mc:Choice>
    <mc:Fallback xmlns="">
      <p:transition spd="slow" advTm="8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160BE-C164-E257-1D5A-BFB5BDA40565}"/>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29750BD5-4872-9407-0D94-D58FA4246F7E}"/>
              </a:ext>
            </a:extLst>
          </p:cNvPr>
          <p:cNvSpPr>
            <a:spLocks noGrp="1"/>
          </p:cNvSpPr>
          <p:nvPr>
            <p:ph type="body" sz="quarter" idx="11"/>
          </p:nvPr>
        </p:nvSpPr>
        <p:spPr/>
        <p:txBody>
          <a:bodyPr/>
          <a:lstStyle/>
          <a:p>
            <a:endParaRPr lang="en-US" dirty="0"/>
          </a:p>
        </p:txBody>
      </p:sp>
      <p:sp>
        <p:nvSpPr>
          <p:cNvPr id="6" name="TextBox 5">
            <a:extLst>
              <a:ext uri="{FF2B5EF4-FFF2-40B4-BE49-F238E27FC236}">
                <a16:creationId xmlns:a16="http://schemas.microsoft.com/office/drawing/2014/main" id="{BBA66ED5-F953-1D9E-F698-519E42B0F356}"/>
              </a:ext>
            </a:extLst>
          </p:cNvPr>
          <p:cNvSpPr txBox="1"/>
          <p:nvPr/>
        </p:nvSpPr>
        <p:spPr>
          <a:xfrm>
            <a:off x="522286" y="1670952"/>
            <a:ext cx="8090771" cy="3293209"/>
          </a:xfrm>
          <a:prstGeom prst="rect">
            <a:avLst/>
          </a:prstGeom>
          <a:noFill/>
        </p:spPr>
        <p:txBody>
          <a:bodyPr wrap="square">
            <a:spAutoFit/>
          </a:bodyPr>
          <a:lstStyle/>
          <a:p>
            <a:pPr marL="342900" indent="-342900">
              <a:buFont typeface="Arial" panose="020B0604020202020204" pitchFamily="34" charset="0"/>
              <a:buChar char="•"/>
            </a:pPr>
            <a:r>
              <a:rPr lang="en-US" sz="2400" b="1" dirty="0">
                <a:solidFill>
                  <a:schemeClr val="tx2">
                    <a:lumMod val="75000"/>
                  </a:schemeClr>
                </a:solidFill>
              </a:rPr>
              <a:t>Date of Arrival: </a:t>
            </a:r>
            <a:r>
              <a:rPr lang="en-US" sz="2400" b="0" dirty="0">
                <a:solidFill>
                  <a:schemeClr val="tx2">
                    <a:lumMod val="75000"/>
                  </a:schemeClr>
                </a:solidFill>
              </a:rPr>
              <a:t>Date client arrived in the U.S., not date the client arrived in the provider’s area *</a:t>
            </a:r>
          </a:p>
          <a:p>
            <a:endParaRPr lang="en-US" sz="2400" b="0" dirty="0">
              <a:solidFill>
                <a:schemeClr val="tx2">
                  <a:lumMod val="75000"/>
                </a:schemeClr>
              </a:solidFill>
            </a:endParaRPr>
          </a:p>
          <a:p>
            <a:pPr marL="342900" indent="-342900">
              <a:buFont typeface="Arial" panose="020B0604020202020204" pitchFamily="34" charset="0"/>
              <a:buChar char="•"/>
            </a:pPr>
            <a:r>
              <a:rPr lang="en-US" sz="2400" b="1" dirty="0">
                <a:solidFill>
                  <a:schemeClr val="tx2">
                    <a:lumMod val="75000"/>
                  </a:schemeClr>
                </a:solidFill>
              </a:rPr>
              <a:t>Sex</a:t>
            </a:r>
            <a:r>
              <a:rPr lang="en-US" sz="2400" dirty="0">
                <a:solidFill>
                  <a:schemeClr val="tx2">
                    <a:lumMod val="75000"/>
                  </a:schemeClr>
                </a:solidFill>
              </a:rPr>
              <a:t>: </a:t>
            </a:r>
            <a:r>
              <a:rPr lang="en-US" sz="2400" b="0" dirty="0">
                <a:solidFill>
                  <a:schemeClr val="tx2">
                    <a:lumMod val="75000"/>
                  </a:schemeClr>
                </a:solidFill>
              </a:rPr>
              <a:t>“Male” or “Female” *</a:t>
            </a:r>
          </a:p>
          <a:p>
            <a:endParaRPr lang="en-US" sz="2400" b="0" dirty="0">
              <a:solidFill>
                <a:schemeClr val="tx2">
                  <a:lumMod val="75000"/>
                </a:schemeClr>
              </a:solidFill>
            </a:endParaRPr>
          </a:p>
          <a:p>
            <a:pPr marL="342900" indent="-342900">
              <a:buFont typeface="Arial" panose="020B0604020202020204" pitchFamily="34" charset="0"/>
              <a:buChar char="•"/>
            </a:pPr>
            <a:r>
              <a:rPr lang="en-US" sz="2400" b="1" dirty="0">
                <a:solidFill>
                  <a:schemeClr val="tx2">
                    <a:lumMod val="75000"/>
                  </a:schemeClr>
                </a:solidFill>
              </a:rPr>
              <a:t>Country of Origin</a:t>
            </a:r>
            <a:r>
              <a:rPr lang="en-US" sz="2400" dirty="0">
                <a:solidFill>
                  <a:schemeClr val="tx2">
                    <a:lumMod val="75000"/>
                  </a:schemeClr>
                </a:solidFill>
              </a:rPr>
              <a:t>:</a:t>
            </a:r>
            <a:r>
              <a:rPr lang="en-US" sz="2400" i="1" dirty="0">
                <a:solidFill>
                  <a:schemeClr val="tx2">
                    <a:lumMod val="75000"/>
                  </a:schemeClr>
                </a:solidFill>
              </a:rPr>
              <a:t> </a:t>
            </a:r>
            <a:r>
              <a:rPr lang="en-US" sz="2400" b="0" i="1" dirty="0">
                <a:solidFill>
                  <a:schemeClr val="tx2">
                    <a:lumMod val="75000"/>
                  </a:schemeClr>
                </a:solidFill>
              </a:rPr>
              <a:t>N</a:t>
            </a:r>
            <a:r>
              <a:rPr lang="en-US" sz="2400" b="0" dirty="0">
                <a:solidFill>
                  <a:schemeClr val="tx2">
                    <a:lumMod val="75000"/>
                  </a:schemeClr>
                </a:solidFill>
              </a:rPr>
              <a:t>ative country (country from where client fled persecution)*</a:t>
            </a:r>
          </a:p>
          <a:p>
            <a:pPr lvl="1"/>
            <a:r>
              <a:rPr lang="en-US" sz="2000" b="0" dirty="0">
                <a:solidFill>
                  <a:schemeClr val="tx2">
                    <a:lumMod val="75000"/>
                  </a:schemeClr>
                </a:solidFill>
              </a:rPr>
              <a:t> Childs’ Country of Origin should be same as parents even if they were born outside the parents’ native country. </a:t>
            </a:r>
          </a:p>
        </p:txBody>
      </p:sp>
    </p:spTree>
    <p:extLst>
      <p:ext uri="{BB962C8B-B14F-4D97-AF65-F5344CB8AC3E}">
        <p14:creationId xmlns:p14="http://schemas.microsoft.com/office/powerpoint/2010/main" val="1097050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19051-CA7E-47C1-9A5D-2BB5BDBCFBED}"/>
              </a:ext>
            </a:extLst>
          </p:cNvPr>
          <p:cNvSpPr>
            <a:spLocks noGrp="1"/>
          </p:cNvSpPr>
          <p:nvPr>
            <p:ph type="title"/>
          </p:nvPr>
        </p:nvSpPr>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1EAB9043-3B12-452D-8BC6-312F9E808585}"/>
              </a:ext>
            </a:extLst>
          </p:cNvPr>
          <p:cNvSpPr>
            <a:spLocks noGrp="1"/>
          </p:cNvSpPr>
          <p:nvPr>
            <p:ph type="body" sz="quarter" idx="10"/>
          </p:nvPr>
        </p:nvSpPr>
        <p:spPr/>
        <p:txBody>
          <a:bodyPr/>
          <a:lstStyle/>
          <a:p>
            <a:r>
              <a:rPr lang="en-US" sz="2400" dirty="0">
                <a:solidFill>
                  <a:schemeClr val="tx2"/>
                </a:solidFill>
              </a:rPr>
              <a:t>Ethnicity: </a:t>
            </a:r>
            <a:r>
              <a:rPr lang="en-US" sz="2400" b="0" dirty="0">
                <a:solidFill>
                  <a:schemeClr val="tx2"/>
                </a:solidFill>
              </a:rPr>
              <a:t>Clients ethnic group </a:t>
            </a:r>
          </a:p>
          <a:p>
            <a:r>
              <a:rPr lang="en-US" sz="2400" dirty="0">
                <a:solidFill>
                  <a:schemeClr val="tx2"/>
                </a:solidFill>
              </a:rPr>
              <a:t>National Vol Agency:</a:t>
            </a:r>
            <a:r>
              <a:rPr lang="en-US" sz="2400" b="0" dirty="0">
                <a:solidFill>
                  <a:schemeClr val="tx2"/>
                </a:solidFill>
              </a:rPr>
              <a:t> The National Voluntary Agency that sponsored initial resettlement in the U.S. </a:t>
            </a:r>
          </a:p>
          <a:p>
            <a:r>
              <a:rPr lang="en-US" sz="2400" dirty="0">
                <a:solidFill>
                  <a:schemeClr val="tx2"/>
                </a:solidFill>
              </a:rPr>
              <a:t>History (Button): </a:t>
            </a:r>
            <a:r>
              <a:rPr lang="en-US" sz="2400" b="0" dirty="0">
                <a:solidFill>
                  <a:schemeClr val="tx2"/>
                </a:solidFill>
              </a:rPr>
              <a:t>Displays history of changes/additions made to client information.</a:t>
            </a:r>
          </a:p>
          <a:p>
            <a:r>
              <a:rPr lang="en-US" sz="2400" dirty="0">
                <a:solidFill>
                  <a:schemeClr val="tx2"/>
                </a:solidFill>
              </a:rPr>
              <a:t>State of Origin: </a:t>
            </a:r>
            <a:r>
              <a:rPr lang="en-US" sz="2400" b="0" dirty="0">
                <a:solidFill>
                  <a:schemeClr val="tx2"/>
                </a:solidFill>
              </a:rPr>
              <a:t>1</a:t>
            </a:r>
            <a:r>
              <a:rPr lang="en-US" sz="2400" b="0" baseline="30000" dirty="0">
                <a:solidFill>
                  <a:schemeClr val="tx2"/>
                </a:solidFill>
              </a:rPr>
              <a:t>st</a:t>
            </a:r>
            <a:r>
              <a:rPr lang="en-US" sz="2400" b="0" dirty="0">
                <a:solidFill>
                  <a:schemeClr val="tx2"/>
                </a:solidFill>
              </a:rPr>
              <a:t> state the client entered upon resettlement in the U.S. If this is a secondary migration you </a:t>
            </a:r>
            <a:r>
              <a:rPr lang="en-US" sz="2400" dirty="0">
                <a:solidFill>
                  <a:schemeClr val="tx2"/>
                </a:solidFill>
              </a:rPr>
              <a:t>must</a:t>
            </a:r>
            <a:r>
              <a:rPr lang="en-US" sz="2400" b="0" dirty="0">
                <a:solidFill>
                  <a:schemeClr val="tx2"/>
                </a:solidFill>
              </a:rPr>
              <a:t> add the state the client initially resettled in </a:t>
            </a:r>
          </a:p>
          <a:p>
            <a:endParaRPr lang="en-US" dirty="0"/>
          </a:p>
        </p:txBody>
      </p:sp>
      <p:sp>
        <p:nvSpPr>
          <p:cNvPr id="4" name="Text Placeholder 3">
            <a:extLst>
              <a:ext uri="{FF2B5EF4-FFF2-40B4-BE49-F238E27FC236}">
                <a16:creationId xmlns:a16="http://schemas.microsoft.com/office/drawing/2014/main" id="{3168BEF8-6A68-44DB-8676-99AAB67485EA}"/>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FA6363BB-0A1A-4513-868C-E1E06020D7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25303476"/>
      </p:ext>
    </p:extLst>
  </p:cSld>
  <p:clrMapOvr>
    <a:masterClrMapping/>
  </p:clrMapOvr>
  <mc:AlternateContent xmlns:mc="http://schemas.openxmlformats.org/markup-compatibility/2006" xmlns:p14="http://schemas.microsoft.com/office/powerpoint/2010/main">
    <mc:Choice Requires="p14">
      <p:transition spd="slow" p14:dur="2000" advTm="15143"/>
    </mc:Choice>
    <mc:Fallback xmlns="">
      <p:transition spd="slow" advTm="15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33AB-D431-47D2-9C63-CF0E5C3339F0}"/>
              </a:ext>
            </a:extLst>
          </p:cNvPr>
          <p:cNvSpPr>
            <a:spLocks noGrp="1"/>
          </p:cNvSpPr>
          <p:nvPr>
            <p:ph type="title"/>
          </p:nvPr>
        </p:nvSpPr>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8FB2D85E-B806-412B-AECC-1BD8EC72A7FF}"/>
              </a:ext>
            </a:extLst>
          </p:cNvPr>
          <p:cNvSpPr>
            <a:spLocks noGrp="1"/>
          </p:cNvSpPr>
          <p:nvPr>
            <p:ph type="body" sz="quarter" idx="10"/>
          </p:nvPr>
        </p:nvSpPr>
        <p:spPr>
          <a:xfrm>
            <a:off x="626004" y="1310247"/>
            <a:ext cx="7888288" cy="4795307"/>
          </a:xfrm>
        </p:spPr>
        <p:txBody>
          <a:bodyPr/>
          <a:lstStyle/>
          <a:p>
            <a:r>
              <a:rPr lang="en-US" sz="2400" dirty="0">
                <a:solidFill>
                  <a:schemeClr val="tx2"/>
                </a:solidFill>
              </a:rPr>
              <a:t>Local Affiliate: </a:t>
            </a:r>
            <a:r>
              <a:rPr lang="en-US" sz="2400" b="0" dirty="0">
                <a:solidFill>
                  <a:schemeClr val="tx2"/>
                </a:solidFill>
              </a:rPr>
              <a:t>The local resettlement agency that provided Reception &amp; Placement Services </a:t>
            </a:r>
          </a:p>
          <a:p>
            <a:r>
              <a:rPr lang="en-US" sz="2400" dirty="0">
                <a:solidFill>
                  <a:schemeClr val="tx2"/>
                </a:solidFill>
              </a:rPr>
              <a:t>In-migration Date: </a:t>
            </a:r>
            <a:r>
              <a:rPr lang="en-US" sz="2400" b="0" dirty="0">
                <a:solidFill>
                  <a:schemeClr val="tx2"/>
                </a:solidFill>
              </a:rPr>
              <a:t>Date the client came into the state (must be entered for secondary migrants)</a:t>
            </a:r>
          </a:p>
          <a:p>
            <a:r>
              <a:rPr lang="en-US" sz="2400" dirty="0">
                <a:solidFill>
                  <a:schemeClr val="tx2"/>
                </a:solidFill>
              </a:rPr>
              <a:t>Outmigration Date: </a:t>
            </a:r>
            <a:r>
              <a:rPr lang="en-US" sz="2400" b="0" dirty="0">
                <a:solidFill>
                  <a:schemeClr val="tx2"/>
                </a:solidFill>
              </a:rPr>
              <a:t>Date the client left the state (if known)</a:t>
            </a:r>
          </a:p>
          <a:p>
            <a:r>
              <a:rPr lang="en-US" sz="2400" dirty="0">
                <a:solidFill>
                  <a:schemeClr val="tx2"/>
                </a:solidFill>
              </a:rPr>
              <a:t>Occupation Before Entering US:</a:t>
            </a:r>
            <a:r>
              <a:rPr lang="en-US" sz="2400" b="0" dirty="0">
                <a:solidFill>
                  <a:schemeClr val="tx2"/>
                </a:solidFill>
              </a:rPr>
              <a:t> Job the client had before entering the United States </a:t>
            </a:r>
          </a:p>
          <a:p>
            <a:endParaRPr lang="en-US" b="0" dirty="0"/>
          </a:p>
          <a:p>
            <a:endParaRPr lang="en-US" dirty="0"/>
          </a:p>
        </p:txBody>
      </p:sp>
      <p:sp>
        <p:nvSpPr>
          <p:cNvPr id="4" name="Text Placeholder 3">
            <a:extLst>
              <a:ext uri="{FF2B5EF4-FFF2-40B4-BE49-F238E27FC236}">
                <a16:creationId xmlns:a16="http://schemas.microsoft.com/office/drawing/2014/main" id="{2E562D9C-C0F6-49FD-A4F9-E47D4885F765}"/>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9BACEEA6-02B5-42EB-AFF6-BCEC1A718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06618166"/>
      </p:ext>
    </p:extLst>
  </p:cSld>
  <p:clrMapOvr>
    <a:masterClrMapping/>
  </p:clrMapOvr>
  <mc:AlternateContent xmlns:mc="http://schemas.openxmlformats.org/markup-compatibility/2006" xmlns:p14="http://schemas.microsoft.com/office/powerpoint/2010/main">
    <mc:Choice Requires="p14">
      <p:transition spd="slow" p14:dur="2000" advTm="15435"/>
    </mc:Choice>
    <mc:Fallback xmlns="">
      <p:transition spd="slow" advTm="1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2997-FF61-4832-90D5-907D88E99F18}"/>
              </a:ext>
            </a:extLst>
          </p:cNvPr>
          <p:cNvSpPr>
            <a:spLocks noGrp="1"/>
          </p:cNvSpPr>
          <p:nvPr>
            <p:ph type="title"/>
          </p:nvPr>
        </p:nvSpPr>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069E93C7-AA03-4ED4-8C66-D1FBBAFC6F88}"/>
              </a:ext>
            </a:extLst>
          </p:cNvPr>
          <p:cNvSpPr>
            <a:spLocks noGrp="1"/>
          </p:cNvSpPr>
          <p:nvPr>
            <p:ph type="body" sz="quarter" idx="10"/>
          </p:nvPr>
        </p:nvSpPr>
        <p:spPr>
          <a:xfrm>
            <a:off x="627856" y="1310247"/>
            <a:ext cx="7888288" cy="4795307"/>
          </a:xfrm>
        </p:spPr>
        <p:txBody>
          <a:bodyPr/>
          <a:lstStyle/>
          <a:p>
            <a:r>
              <a:rPr lang="en-US" sz="2400" dirty="0">
                <a:solidFill>
                  <a:schemeClr val="accent3">
                    <a:lumMod val="75000"/>
                  </a:schemeClr>
                </a:solidFill>
              </a:rPr>
              <a:t>Employment Exemption Reason: </a:t>
            </a:r>
            <a:r>
              <a:rPr lang="en-US" sz="2400" b="0" dirty="0">
                <a:solidFill>
                  <a:schemeClr val="accent3">
                    <a:lumMod val="75000"/>
                  </a:schemeClr>
                </a:solidFill>
              </a:rPr>
              <a:t>To be used if client is exempt from employment </a:t>
            </a:r>
          </a:p>
          <a:p>
            <a:r>
              <a:rPr lang="en-US" sz="2400" dirty="0">
                <a:solidFill>
                  <a:schemeClr val="accent3">
                    <a:lumMod val="75000"/>
                  </a:schemeClr>
                </a:solidFill>
              </a:rPr>
              <a:t>SSI Application Submitted: </a:t>
            </a:r>
            <a:r>
              <a:rPr lang="en-US" sz="2400" b="0" dirty="0">
                <a:solidFill>
                  <a:schemeClr val="accent3">
                    <a:lumMod val="75000"/>
                  </a:schemeClr>
                </a:solidFill>
              </a:rPr>
              <a:t>Yes or No. </a:t>
            </a:r>
          </a:p>
          <a:p>
            <a:pPr lvl="1"/>
            <a:r>
              <a:rPr lang="en-US" sz="2000" b="0" dirty="0">
                <a:solidFill>
                  <a:schemeClr val="accent3">
                    <a:lumMod val="75000"/>
                  </a:schemeClr>
                </a:solidFill>
              </a:rPr>
              <a:t>If Yes, include date in the next box. </a:t>
            </a:r>
          </a:p>
          <a:p>
            <a:r>
              <a:rPr lang="en-US" sz="2400" dirty="0">
                <a:solidFill>
                  <a:schemeClr val="accent3">
                    <a:lumMod val="75000"/>
                  </a:schemeClr>
                </a:solidFill>
              </a:rPr>
              <a:t>Education Level: </a:t>
            </a:r>
            <a:r>
              <a:rPr lang="en-US" sz="2400" b="0" dirty="0">
                <a:solidFill>
                  <a:schemeClr val="accent3">
                    <a:lumMod val="75000"/>
                  </a:schemeClr>
                </a:solidFill>
              </a:rPr>
              <a:t>Choose from dropdown *</a:t>
            </a:r>
          </a:p>
          <a:p>
            <a:r>
              <a:rPr lang="en-US" sz="2400" dirty="0">
                <a:solidFill>
                  <a:schemeClr val="accent3">
                    <a:lumMod val="75000"/>
                  </a:schemeClr>
                </a:solidFill>
              </a:rPr>
              <a:t>English Capacity: </a:t>
            </a:r>
            <a:r>
              <a:rPr lang="en-US" sz="2400" b="0" dirty="0">
                <a:solidFill>
                  <a:schemeClr val="accent3">
                    <a:lumMod val="75000"/>
                  </a:schemeClr>
                </a:solidFill>
              </a:rPr>
              <a:t>Choose from dropdown *</a:t>
            </a:r>
          </a:p>
          <a:p>
            <a:r>
              <a:rPr lang="en-US" sz="2400" dirty="0">
                <a:solidFill>
                  <a:schemeClr val="accent3">
                    <a:lumMod val="75000"/>
                  </a:schemeClr>
                </a:solidFill>
              </a:rPr>
              <a:t>Department of State (DOS) Id: </a:t>
            </a:r>
            <a:r>
              <a:rPr lang="en-US" sz="2400" b="0" dirty="0">
                <a:solidFill>
                  <a:schemeClr val="accent3">
                    <a:lumMod val="75000"/>
                  </a:schemeClr>
                </a:solidFill>
              </a:rPr>
              <a:t>Overseas Case Number assigned by the U.S. DOS *</a:t>
            </a:r>
          </a:p>
          <a:p>
            <a:pPr lvl="1"/>
            <a:r>
              <a:rPr lang="en-US" sz="1800" b="1" kern="100" dirty="0">
                <a:solidFill>
                  <a:schemeClr val="tx2"/>
                </a:solidFill>
                <a:effectLst/>
                <a:latin typeface="Aptos" panose="020B0004020202020204" pitchFamily="34" charset="0"/>
                <a:ea typeface="Aptos" panose="020B0004020202020204" pitchFamily="34" charset="0"/>
                <a:cs typeface="Times New Roman" panose="02020603050405020304" pitchFamily="18" charset="0"/>
              </a:rPr>
              <a:t>IF agency does not have it, use this structure: </a:t>
            </a:r>
            <a:r>
              <a:rPr lang="en-US" sz="1800" kern="100" dirty="0">
                <a:solidFill>
                  <a:schemeClr val="tx2"/>
                </a:solidFill>
                <a:effectLst/>
                <a:latin typeface="Aptos" panose="020B0004020202020204" pitchFamily="34" charset="0"/>
                <a:ea typeface="Times New Roman" panose="02020603050405020304" pitchFamily="18" charset="0"/>
                <a:cs typeface="Times New Roman" panose="02020603050405020304" pitchFamily="18" charset="0"/>
              </a:rPr>
              <a:t> The first three letters of the client’s immigration status and the A# of the principal applicant. EX:  REF123456789. </a:t>
            </a:r>
            <a:endParaRPr lang="en-US" sz="1800" b="0" dirty="0">
              <a:solidFill>
                <a:schemeClr val="tx2"/>
              </a:solidFill>
            </a:endParaRPr>
          </a:p>
          <a:p>
            <a:r>
              <a:rPr lang="en-US" sz="2400" dirty="0">
                <a:solidFill>
                  <a:schemeClr val="tx2"/>
                </a:solidFill>
              </a:rPr>
              <a:t>DOS Id List (Button): </a:t>
            </a:r>
            <a:r>
              <a:rPr lang="en-US" sz="2400" b="0" dirty="0">
                <a:solidFill>
                  <a:schemeClr val="tx2"/>
                </a:solidFill>
              </a:rPr>
              <a:t>Lists everyone in case</a:t>
            </a:r>
          </a:p>
        </p:txBody>
      </p:sp>
      <p:sp>
        <p:nvSpPr>
          <p:cNvPr id="4" name="Text Placeholder 3">
            <a:extLst>
              <a:ext uri="{FF2B5EF4-FFF2-40B4-BE49-F238E27FC236}">
                <a16:creationId xmlns:a16="http://schemas.microsoft.com/office/drawing/2014/main" id="{E2CB7A09-C6F2-4A8E-9041-BE573A31E6BA}"/>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8C445A8E-32DE-4339-B083-F8419B151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484294838"/>
      </p:ext>
    </p:extLst>
  </p:cSld>
  <p:clrMapOvr>
    <a:masterClrMapping/>
  </p:clrMapOvr>
  <mc:AlternateContent xmlns:mc="http://schemas.openxmlformats.org/markup-compatibility/2006" xmlns:p14="http://schemas.microsoft.com/office/powerpoint/2010/main">
    <mc:Choice Requires="p14">
      <p:transition spd="slow" p14:dur="2000" advTm="11044"/>
    </mc:Choice>
    <mc:Fallback xmlns="">
      <p:transition spd="slow" advTm="1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C778-E13E-4C1B-953F-7B3495402E76}"/>
              </a:ext>
            </a:extLst>
          </p:cNvPr>
          <p:cNvSpPr>
            <a:spLocks noGrp="1"/>
          </p:cNvSpPr>
          <p:nvPr>
            <p:ph type="title"/>
          </p:nvPr>
        </p:nvSpPr>
        <p:spPr/>
        <p:txBody>
          <a:bodyPr/>
          <a:lstStyle/>
          <a:p>
            <a:r>
              <a:rPr lang="en-US" dirty="0"/>
              <a:t>RIS: Adding New Clients-Uploading</a:t>
            </a:r>
          </a:p>
        </p:txBody>
      </p:sp>
      <p:pic>
        <p:nvPicPr>
          <p:cNvPr id="5" name="Picture 4">
            <a:extLst>
              <a:ext uri="{FF2B5EF4-FFF2-40B4-BE49-F238E27FC236}">
                <a16:creationId xmlns:a16="http://schemas.microsoft.com/office/drawing/2014/main" id="{16B59C37-3C8F-4EB0-B0A7-E653C16746D0}"/>
              </a:ext>
            </a:extLst>
          </p:cNvPr>
          <p:cNvPicPr>
            <a:picLocks noChangeAspect="1"/>
          </p:cNvPicPr>
          <p:nvPr/>
        </p:nvPicPr>
        <p:blipFill>
          <a:blip r:embed="rId5"/>
          <a:stretch>
            <a:fillRect/>
          </a:stretch>
        </p:blipFill>
        <p:spPr>
          <a:xfrm>
            <a:off x="46513" y="4811317"/>
            <a:ext cx="9144000" cy="643738"/>
          </a:xfrm>
          <a:prstGeom prst="rect">
            <a:avLst/>
          </a:prstGeom>
        </p:spPr>
      </p:pic>
      <p:sp>
        <p:nvSpPr>
          <p:cNvPr id="3" name="Text Placeholder 2">
            <a:extLst>
              <a:ext uri="{FF2B5EF4-FFF2-40B4-BE49-F238E27FC236}">
                <a16:creationId xmlns:a16="http://schemas.microsoft.com/office/drawing/2014/main" id="{344D592C-3D7F-440E-86C6-7DFC265D3A3D}"/>
              </a:ext>
            </a:extLst>
          </p:cNvPr>
          <p:cNvSpPr>
            <a:spLocks noGrp="1"/>
          </p:cNvSpPr>
          <p:nvPr>
            <p:ph type="body" sz="quarter" idx="10"/>
          </p:nvPr>
        </p:nvSpPr>
        <p:spPr>
          <a:xfrm>
            <a:off x="674369" y="1508991"/>
            <a:ext cx="7888288" cy="3158012"/>
          </a:xfrm>
        </p:spPr>
        <p:txBody>
          <a:bodyPr/>
          <a:lstStyle/>
          <a:p>
            <a:r>
              <a:rPr lang="en-US" b="0" dirty="0">
                <a:solidFill>
                  <a:schemeClr val="accent3">
                    <a:lumMod val="75000"/>
                  </a:schemeClr>
                </a:solidFill>
              </a:rPr>
              <a:t>Immigration documents to prove eligibility for ORR programs MUST be uploaded </a:t>
            </a:r>
          </a:p>
          <a:p>
            <a:r>
              <a:rPr lang="en-US" b="0" dirty="0">
                <a:solidFill>
                  <a:schemeClr val="accent3">
                    <a:lumMod val="75000"/>
                  </a:schemeClr>
                </a:solidFill>
              </a:rPr>
              <a:t>When appropriate also upload </a:t>
            </a:r>
          </a:p>
          <a:p>
            <a:pPr lvl="1"/>
            <a:r>
              <a:rPr lang="en-US" b="0" dirty="0">
                <a:solidFill>
                  <a:schemeClr val="accent3">
                    <a:lumMod val="75000"/>
                  </a:schemeClr>
                </a:solidFill>
              </a:rPr>
              <a:t>DSS 6247</a:t>
            </a:r>
          </a:p>
          <a:p>
            <a:pPr lvl="1"/>
            <a:r>
              <a:rPr lang="en-US" b="0" dirty="0">
                <a:solidFill>
                  <a:schemeClr val="accent3">
                    <a:lumMod val="75000"/>
                  </a:schemeClr>
                </a:solidFill>
              </a:rPr>
              <a:t>DSS 8108</a:t>
            </a:r>
          </a:p>
          <a:p>
            <a:pPr lvl="1"/>
            <a:r>
              <a:rPr lang="en-US" b="0" dirty="0">
                <a:solidFill>
                  <a:schemeClr val="accent3">
                    <a:lumMod val="75000"/>
                  </a:schemeClr>
                </a:solidFill>
              </a:rPr>
              <a:t>DSS 8110</a:t>
            </a:r>
          </a:p>
        </p:txBody>
      </p:sp>
      <p:sp>
        <p:nvSpPr>
          <p:cNvPr id="4" name="Text Placeholder 3">
            <a:extLst>
              <a:ext uri="{FF2B5EF4-FFF2-40B4-BE49-F238E27FC236}">
                <a16:creationId xmlns:a16="http://schemas.microsoft.com/office/drawing/2014/main" id="{4252416D-64AF-48F8-9677-DA840C4E8F4C}"/>
              </a:ext>
            </a:extLst>
          </p:cNvPr>
          <p:cNvSpPr>
            <a:spLocks noGrp="1"/>
          </p:cNvSpPr>
          <p:nvPr>
            <p:ph type="body" sz="quarter" idx="11"/>
          </p:nvPr>
        </p:nvSpPr>
        <p:spPr/>
        <p:txBody>
          <a:bodyPr/>
          <a:lstStyle/>
          <a:p>
            <a:endParaRPr lang="en-US" dirty="0"/>
          </a:p>
        </p:txBody>
      </p:sp>
      <p:pic>
        <p:nvPicPr>
          <p:cNvPr id="8" name="Audio 7">
            <a:hlinkClick r:id="" action="ppaction://media"/>
            <a:extLst>
              <a:ext uri="{FF2B5EF4-FFF2-40B4-BE49-F238E27FC236}">
                <a16:creationId xmlns:a16="http://schemas.microsoft.com/office/drawing/2014/main" id="{6F9D262E-0D4C-4F0B-931B-685E2DA1FA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88194465"/>
      </p:ext>
    </p:extLst>
  </p:cSld>
  <p:clrMapOvr>
    <a:masterClrMapping/>
  </p:clrMapOvr>
  <mc:AlternateContent xmlns:mc="http://schemas.openxmlformats.org/markup-compatibility/2006" xmlns:p14="http://schemas.microsoft.com/office/powerpoint/2010/main">
    <mc:Choice Requires="p14">
      <p:transition spd="slow" p14:dur="2000" advTm="17619"/>
    </mc:Choice>
    <mc:Fallback xmlns="">
      <p:transition spd="slow" advTm="17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A3EE3-4D70-4C45-ABEA-CDB27BBAE2A5}"/>
              </a:ext>
            </a:extLst>
          </p:cNvPr>
          <p:cNvSpPr>
            <a:spLocks noGrp="1"/>
          </p:cNvSpPr>
          <p:nvPr>
            <p:ph type="title"/>
          </p:nvPr>
        </p:nvSpPr>
        <p:spPr/>
        <p:txBody>
          <a:bodyPr/>
          <a:lstStyle/>
          <a:p>
            <a:pPr algn="ctr"/>
            <a:r>
              <a:rPr lang="en-US" dirty="0"/>
              <a:t>RIS: Adding New Clients-Uploading</a:t>
            </a:r>
          </a:p>
        </p:txBody>
      </p:sp>
      <p:sp>
        <p:nvSpPr>
          <p:cNvPr id="3" name="Text Placeholder 2">
            <a:extLst>
              <a:ext uri="{FF2B5EF4-FFF2-40B4-BE49-F238E27FC236}">
                <a16:creationId xmlns:a16="http://schemas.microsoft.com/office/drawing/2014/main" id="{CE3A2C8F-CC31-4CFD-92D8-6B4FB12D01EB}"/>
              </a:ext>
            </a:extLst>
          </p:cNvPr>
          <p:cNvSpPr>
            <a:spLocks noGrp="1"/>
          </p:cNvSpPr>
          <p:nvPr>
            <p:ph type="body" sz="quarter" idx="10"/>
          </p:nvPr>
        </p:nvSpPr>
        <p:spPr>
          <a:xfrm>
            <a:off x="522287" y="1447800"/>
            <a:ext cx="8377164" cy="4795307"/>
          </a:xfrm>
        </p:spPr>
        <p:txBody>
          <a:bodyPr/>
          <a:lstStyle/>
          <a:p>
            <a:pPr marL="0" indent="0">
              <a:buNone/>
            </a:pPr>
            <a:r>
              <a:rPr lang="en-US" b="0" dirty="0">
                <a:solidFill>
                  <a:schemeClr val="accent3">
                    <a:lumMod val="75000"/>
                  </a:schemeClr>
                </a:solidFill>
              </a:rPr>
              <a:t>How to Upload: </a:t>
            </a:r>
          </a:p>
          <a:p>
            <a:endParaRPr lang="en-US" sz="1600" b="0" dirty="0">
              <a:solidFill>
                <a:schemeClr val="accent3">
                  <a:lumMod val="75000"/>
                </a:schemeClr>
              </a:solidFill>
            </a:endParaRPr>
          </a:p>
          <a:p>
            <a:endParaRPr lang="en-US" sz="1600" b="0" dirty="0">
              <a:solidFill>
                <a:schemeClr val="accent3">
                  <a:lumMod val="75000"/>
                </a:schemeClr>
              </a:solidFill>
            </a:endParaRPr>
          </a:p>
          <a:p>
            <a:pPr marL="342900" lvl="1" indent="0">
              <a:buNone/>
            </a:pPr>
            <a:r>
              <a:rPr lang="en-US" b="0" dirty="0">
                <a:solidFill>
                  <a:schemeClr val="accent3">
                    <a:lumMod val="75000"/>
                  </a:schemeClr>
                </a:solidFill>
              </a:rPr>
              <a:t>1. Click </a:t>
            </a:r>
            <a:r>
              <a:rPr lang="en-US" b="0" i="1" dirty="0">
                <a:solidFill>
                  <a:schemeClr val="accent3">
                    <a:lumMod val="75000"/>
                  </a:schemeClr>
                </a:solidFill>
              </a:rPr>
              <a:t>Browse</a:t>
            </a:r>
            <a:r>
              <a:rPr lang="en-US" b="0" dirty="0">
                <a:solidFill>
                  <a:schemeClr val="accent3">
                    <a:lumMod val="75000"/>
                  </a:schemeClr>
                </a:solidFill>
              </a:rPr>
              <a:t> and select document to upload</a:t>
            </a:r>
          </a:p>
          <a:p>
            <a:pPr marL="342900" lvl="1" indent="0">
              <a:buNone/>
            </a:pPr>
            <a:endParaRPr lang="en-US" sz="800" b="0" dirty="0">
              <a:solidFill>
                <a:schemeClr val="accent3">
                  <a:lumMod val="75000"/>
                </a:schemeClr>
              </a:solidFill>
            </a:endParaRPr>
          </a:p>
          <a:p>
            <a:pPr marL="342900" lvl="1" indent="0">
              <a:buNone/>
            </a:pPr>
            <a:r>
              <a:rPr lang="en-US" b="0" dirty="0">
                <a:solidFill>
                  <a:schemeClr val="accent3">
                    <a:lumMod val="75000"/>
                  </a:schemeClr>
                </a:solidFill>
              </a:rPr>
              <a:t>2. Click </a:t>
            </a:r>
            <a:r>
              <a:rPr lang="en-US" b="0" i="1" dirty="0">
                <a:solidFill>
                  <a:schemeClr val="accent3">
                    <a:lumMod val="75000"/>
                  </a:schemeClr>
                </a:solidFill>
              </a:rPr>
              <a:t>Upload Document Icon</a:t>
            </a:r>
          </a:p>
          <a:p>
            <a:pPr lvl="2"/>
            <a:r>
              <a:rPr lang="en-US" b="0" dirty="0">
                <a:solidFill>
                  <a:schemeClr val="accent3">
                    <a:lumMod val="75000"/>
                  </a:schemeClr>
                </a:solidFill>
              </a:rPr>
              <a:t>Square with circle at bottom right</a:t>
            </a:r>
          </a:p>
          <a:p>
            <a:pPr lvl="1"/>
            <a:endParaRPr lang="en-US" b="0" dirty="0">
              <a:solidFill>
                <a:schemeClr val="accent3">
                  <a:lumMod val="75000"/>
                </a:schemeClr>
              </a:solidFill>
            </a:endParaRPr>
          </a:p>
          <a:p>
            <a:pPr lvl="2"/>
            <a:endParaRPr lang="en-US" dirty="0"/>
          </a:p>
          <a:p>
            <a:pPr lvl="2"/>
            <a:endParaRPr lang="en-US" dirty="0"/>
          </a:p>
        </p:txBody>
      </p:sp>
      <p:sp>
        <p:nvSpPr>
          <p:cNvPr id="4" name="Text Placeholder 3">
            <a:extLst>
              <a:ext uri="{FF2B5EF4-FFF2-40B4-BE49-F238E27FC236}">
                <a16:creationId xmlns:a16="http://schemas.microsoft.com/office/drawing/2014/main" id="{433CFF92-ACF4-485E-A145-6F12EDD87E47}"/>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B23C89C1-D42D-450B-B58F-20E74DAB8325}"/>
              </a:ext>
            </a:extLst>
          </p:cNvPr>
          <p:cNvPicPr>
            <a:picLocks noChangeAspect="1"/>
          </p:cNvPicPr>
          <p:nvPr/>
        </p:nvPicPr>
        <p:blipFill>
          <a:blip r:embed="rId5"/>
          <a:stretch>
            <a:fillRect/>
          </a:stretch>
        </p:blipFill>
        <p:spPr>
          <a:xfrm>
            <a:off x="4125924" y="4807398"/>
            <a:ext cx="2453640" cy="914400"/>
          </a:xfrm>
          <a:prstGeom prst="rect">
            <a:avLst/>
          </a:prstGeom>
        </p:spPr>
      </p:pic>
      <p:cxnSp>
        <p:nvCxnSpPr>
          <p:cNvPr id="7" name="Straight Arrow Connector 6">
            <a:extLst>
              <a:ext uri="{FF2B5EF4-FFF2-40B4-BE49-F238E27FC236}">
                <a16:creationId xmlns:a16="http://schemas.microsoft.com/office/drawing/2014/main" id="{5B832E71-D314-4A20-83D2-7683DD834218}"/>
              </a:ext>
            </a:extLst>
          </p:cNvPr>
          <p:cNvCxnSpPr>
            <a:cxnSpLocks/>
          </p:cNvCxnSpPr>
          <p:nvPr/>
        </p:nvCxnSpPr>
        <p:spPr>
          <a:xfrm>
            <a:off x="6026744" y="4380115"/>
            <a:ext cx="0" cy="88448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31ABABC-81EC-4916-AE98-C895636D5071}"/>
              </a:ext>
            </a:extLst>
          </p:cNvPr>
          <p:cNvCxnSpPr/>
          <p:nvPr/>
        </p:nvCxnSpPr>
        <p:spPr>
          <a:xfrm>
            <a:off x="3593773" y="5144498"/>
            <a:ext cx="1064302"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3ED92DC-3153-44B1-B772-F1C388FEF56B}"/>
              </a:ext>
            </a:extLst>
          </p:cNvPr>
          <p:cNvPicPr>
            <a:picLocks noChangeAspect="1"/>
          </p:cNvPicPr>
          <p:nvPr/>
        </p:nvPicPr>
        <p:blipFill rotWithShape="1">
          <a:blip r:embed="rId6"/>
          <a:srcRect l="2" r="61965"/>
          <a:stretch/>
        </p:blipFill>
        <p:spPr>
          <a:xfrm>
            <a:off x="3225223" y="1453922"/>
            <a:ext cx="4208316" cy="822960"/>
          </a:xfrm>
          <a:prstGeom prst="rect">
            <a:avLst/>
          </a:prstGeom>
        </p:spPr>
      </p:pic>
      <p:pic>
        <p:nvPicPr>
          <p:cNvPr id="10" name="Graphic 9" descr="Badge 1 outline">
            <a:extLst>
              <a:ext uri="{FF2B5EF4-FFF2-40B4-BE49-F238E27FC236}">
                <a16:creationId xmlns:a16="http://schemas.microsoft.com/office/drawing/2014/main" id="{0AECAAB4-B1F0-4EB8-BAC0-F24ABFE63D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1011" y="3792179"/>
            <a:ext cx="548640" cy="548640"/>
          </a:xfrm>
          <a:prstGeom prst="rect">
            <a:avLst/>
          </a:prstGeom>
        </p:spPr>
      </p:pic>
      <p:pic>
        <p:nvPicPr>
          <p:cNvPr id="12" name="Graphic 11" descr="Badge outline">
            <a:extLst>
              <a:ext uri="{FF2B5EF4-FFF2-40B4-BE49-F238E27FC236}">
                <a16:creationId xmlns:a16="http://schemas.microsoft.com/office/drawing/2014/main" id="{DC704998-B0B5-4E77-BB89-52E622AC02A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91865" y="4855288"/>
            <a:ext cx="548640" cy="548640"/>
          </a:xfrm>
          <a:prstGeom prst="rect">
            <a:avLst/>
          </a:prstGeom>
        </p:spPr>
      </p:pic>
      <p:pic>
        <p:nvPicPr>
          <p:cNvPr id="6" name="Audio 5">
            <a:hlinkClick r:id="" action="ppaction://media"/>
            <a:extLst>
              <a:ext uri="{FF2B5EF4-FFF2-40B4-BE49-F238E27FC236}">
                <a16:creationId xmlns:a16="http://schemas.microsoft.com/office/drawing/2014/main" id="{ECF372DF-9706-4F23-A638-01E3BA05832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14475676"/>
      </p:ext>
    </p:extLst>
  </p:cSld>
  <p:clrMapOvr>
    <a:masterClrMapping/>
  </p:clrMapOvr>
  <mc:AlternateContent xmlns:mc="http://schemas.openxmlformats.org/markup-compatibility/2006" xmlns:p14="http://schemas.microsoft.com/office/powerpoint/2010/main">
    <mc:Choice Requires="p14">
      <p:transition spd="slow" p14:dur="2000" advTm="15113"/>
    </mc:Choice>
    <mc:Fallback xmlns="">
      <p:transition spd="slow" advTm="15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E07C-6F7B-4D86-92BD-744BECCD2F48}"/>
              </a:ext>
            </a:extLst>
          </p:cNvPr>
          <p:cNvSpPr>
            <a:spLocks noGrp="1"/>
          </p:cNvSpPr>
          <p:nvPr>
            <p:ph type="title"/>
          </p:nvPr>
        </p:nvSpPr>
        <p:spPr/>
        <p:txBody>
          <a:bodyPr/>
          <a:lstStyle/>
          <a:p>
            <a:r>
              <a:rPr lang="en-US" dirty="0"/>
              <a:t>RIS: Adding New Clients-Uploading</a:t>
            </a:r>
          </a:p>
        </p:txBody>
      </p:sp>
      <p:sp>
        <p:nvSpPr>
          <p:cNvPr id="3" name="Text Placeholder 2">
            <a:extLst>
              <a:ext uri="{FF2B5EF4-FFF2-40B4-BE49-F238E27FC236}">
                <a16:creationId xmlns:a16="http://schemas.microsoft.com/office/drawing/2014/main" id="{4BE349E1-0708-4F71-BA81-EA1D0D9572D7}"/>
              </a:ext>
            </a:extLst>
          </p:cNvPr>
          <p:cNvSpPr>
            <a:spLocks noGrp="1"/>
          </p:cNvSpPr>
          <p:nvPr>
            <p:ph type="body" sz="quarter" idx="10"/>
          </p:nvPr>
        </p:nvSpPr>
        <p:spPr/>
        <p:txBody>
          <a:bodyPr/>
          <a:lstStyle/>
          <a:p>
            <a:pPr marL="342900" lvl="1" indent="0" algn="ctr">
              <a:buNone/>
            </a:pPr>
            <a:r>
              <a:rPr lang="en-US" sz="2800" dirty="0">
                <a:solidFill>
                  <a:schemeClr val="accent3">
                    <a:lumMod val="75000"/>
                  </a:schemeClr>
                </a:solidFill>
              </a:rPr>
              <a:t>Uploading Tips</a:t>
            </a:r>
          </a:p>
          <a:p>
            <a:pPr lvl="1"/>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the wrong document is uploaded, you can upload another document to replace (override) it</a:t>
            </a:r>
          </a:p>
          <a:p>
            <a:pPr marL="342900" lvl="1" indent="0">
              <a:buNone/>
            </a:pPr>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If you have a newer version of a document, you can override what is currently there with the new version. </a:t>
            </a:r>
          </a:p>
          <a:p>
            <a:endParaRPr lang="en-US" dirty="0"/>
          </a:p>
        </p:txBody>
      </p:sp>
      <p:sp>
        <p:nvSpPr>
          <p:cNvPr id="4" name="Text Placeholder 3">
            <a:extLst>
              <a:ext uri="{FF2B5EF4-FFF2-40B4-BE49-F238E27FC236}">
                <a16:creationId xmlns:a16="http://schemas.microsoft.com/office/drawing/2014/main" id="{E0D7ACCD-F22A-4641-802D-DD8380D236A1}"/>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819050A8-EF1D-4624-AD4E-0299F17071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73843273"/>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EA52-CF37-42D2-86B0-04BE23EE6B1C}"/>
              </a:ext>
            </a:extLst>
          </p:cNvPr>
          <p:cNvSpPr>
            <a:spLocks noGrp="1"/>
          </p:cNvSpPr>
          <p:nvPr>
            <p:ph type="title"/>
          </p:nvPr>
        </p:nvSpPr>
        <p:spPr/>
        <p:txBody>
          <a:bodyPr/>
          <a:lstStyle/>
          <a:p>
            <a:pPr algn="ctr"/>
            <a:r>
              <a:rPr lang="en-US" dirty="0"/>
              <a:t>RIS: Adding New Clients-Language</a:t>
            </a:r>
          </a:p>
        </p:txBody>
      </p:sp>
      <p:sp>
        <p:nvSpPr>
          <p:cNvPr id="3" name="Text Placeholder 2">
            <a:extLst>
              <a:ext uri="{FF2B5EF4-FFF2-40B4-BE49-F238E27FC236}">
                <a16:creationId xmlns:a16="http://schemas.microsoft.com/office/drawing/2014/main" id="{8F0AF5DF-1177-4B44-970B-ECC3838C64A0}"/>
              </a:ext>
            </a:extLst>
          </p:cNvPr>
          <p:cNvSpPr>
            <a:spLocks noGrp="1"/>
          </p:cNvSpPr>
          <p:nvPr>
            <p:ph type="body" sz="quarter" idx="10"/>
          </p:nvPr>
        </p:nvSpPr>
        <p:spPr/>
        <p:txBody>
          <a:bodyPr/>
          <a:lstStyle/>
          <a:p>
            <a:pPr marL="0" indent="0" algn="ctr">
              <a:buNone/>
            </a:pPr>
            <a:r>
              <a:rPr lang="en-US" b="0" dirty="0">
                <a:solidFill>
                  <a:schemeClr val="tx2"/>
                </a:solidFill>
              </a:rPr>
              <a:t>Language </a:t>
            </a:r>
          </a:p>
          <a:p>
            <a:pPr marL="342900" lvl="1" indent="0">
              <a:buNone/>
            </a:pPr>
            <a:r>
              <a:rPr lang="en-US" dirty="0">
                <a:solidFill>
                  <a:schemeClr val="tx2"/>
                </a:solidFill>
              </a:rPr>
              <a:t>Language 1: </a:t>
            </a:r>
            <a:r>
              <a:rPr lang="en-US" b="0" dirty="0">
                <a:solidFill>
                  <a:schemeClr val="tx2"/>
                </a:solidFill>
              </a:rPr>
              <a:t>Preferred language </a:t>
            </a:r>
            <a:r>
              <a:rPr lang="en-US" dirty="0">
                <a:solidFill>
                  <a:schemeClr val="tx2"/>
                </a:solidFill>
              </a:rPr>
              <a:t>MUST be entered</a:t>
            </a:r>
          </a:p>
          <a:p>
            <a:pPr marL="342900" lvl="1" indent="0">
              <a:buNone/>
            </a:pPr>
            <a:r>
              <a:rPr lang="en-US" dirty="0">
                <a:solidFill>
                  <a:schemeClr val="tx2"/>
                </a:solidFill>
              </a:rPr>
              <a:t>Language 2:</a:t>
            </a:r>
            <a:r>
              <a:rPr lang="en-US" b="0" dirty="0">
                <a:solidFill>
                  <a:schemeClr val="tx2"/>
                </a:solidFill>
              </a:rPr>
              <a:t> Second most fluently spoken language with the most interpreters available</a:t>
            </a:r>
          </a:p>
          <a:p>
            <a:pPr marL="342900" lvl="1" indent="0">
              <a:buNone/>
            </a:pPr>
            <a:r>
              <a:rPr lang="en-US" dirty="0">
                <a:solidFill>
                  <a:schemeClr val="tx2"/>
                </a:solidFill>
              </a:rPr>
              <a:t>Language 3: </a:t>
            </a:r>
            <a:r>
              <a:rPr lang="en-US" b="0" dirty="0">
                <a:solidFill>
                  <a:schemeClr val="tx2"/>
                </a:solidFill>
              </a:rPr>
              <a:t>To be used if a third language is spoken by the client with which you will be providing services </a:t>
            </a:r>
          </a:p>
          <a:p>
            <a:pPr lvl="1"/>
            <a:endParaRPr lang="en-US" dirty="0"/>
          </a:p>
          <a:p>
            <a:pPr lvl="1"/>
            <a:endParaRPr lang="en-US" dirty="0"/>
          </a:p>
          <a:p>
            <a:pPr lvl="1"/>
            <a:endParaRPr lang="en-US" dirty="0"/>
          </a:p>
        </p:txBody>
      </p:sp>
      <p:sp>
        <p:nvSpPr>
          <p:cNvPr id="4" name="Text Placeholder 3">
            <a:extLst>
              <a:ext uri="{FF2B5EF4-FFF2-40B4-BE49-F238E27FC236}">
                <a16:creationId xmlns:a16="http://schemas.microsoft.com/office/drawing/2014/main" id="{3E838C71-9FC2-403C-8C00-3980E129768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7B772CC-6206-4885-B502-05D1E2134E00}"/>
              </a:ext>
            </a:extLst>
          </p:cNvPr>
          <p:cNvPicPr>
            <a:picLocks noChangeAspect="1"/>
          </p:cNvPicPr>
          <p:nvPr/>
        </p:nvPicPr>
        <p:blipFill>
          <a:blip r:embed="rId5"/>
          <a:stretch>
            <a:fillRect/>
          </a:stretch>
        </p:blipFill>
        <p:spPr>
          <a:xfrm>
            <a:off x="24002" y="4595211"/>
            <a:ext cx="9144000" cy="1301425"/>
          </a:xfrm>
          <a:prstGeom prst="rect">
            <a:avLst/>
          </a:prstGeom>
        </p:spPr>
      </p:pic>
      <p:pic>
        <p:nvPicPr>
          <p:cNvPr id="6" name="Audio 5">
            <a:hlinkClick r:id="" action="ppaction://media"/>
            <a:extLst>
              <a:ext uri="{FF2B5EF4-FFF2-40B4-BE49-F238E27FC236}">
                <a16:creationId xmlns:a16="http://schemas.microsoft.com/office/drawing/2014/main" id="{770D83C3-8C05-4709-AD93-EEC48B044C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76530400"/>
      </p:ext>
    </p:extLst>
  </p:cSld>
  <p:clrMapOvr>
    <a:masterClrMapping/>
  </p:clrMapOvr>
  <mc:AlternateContent xmlns:mc="http://schemas.openxmlformats.org/markup-compatibility/2006" xmlns:p14="http://schemas.microsoft.com/office/powerpoint/2010/main">
    <mc:Choice Requires="p14">
      <p:transition spd="slow" p14:dur="2000" advTm="6088"/>
    </mc:Choice>
    <mc:Fallback xmlns="">
      <p:transition spd="slow" advTm="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A549-7A95-4C1C-8546-0C5DE3CFF458}"/>
              </a:ext>
            </a:extLst>
          </p:cNvPr>
          <p:cNvSpPr>
            <a:spLocks noGrp="1"/>
          </p:cNvSpPr>
          <p:nvPr>
            <p:ph type="title"/>
          </p:nvPr>
        </p:nvSpPr>
        <p:spPr>
          <a:xfrm>
            <a:off x="674369" y="647804"/>
            <a:ext cx="7843267" cy="548640"/>
          </a:xfrm>
        </p:spPr>
        <p:txBody>
          <a:bodyPr/>
          <a:lstStyle/>
          <a:p>
            <a:pPr algn="ctr"/>
            <a:r>
              <a:rPr lang="en-US" dirty="0"/>
              <a:t>RIS Client Information Topics</a:t>
            </a:r>
          </a:p>
        </p:txBody>
      </p:sp>
      <p:sp>
        <p:nvSpPr>
          <p:cNvPr id="3" name="Text Placeholder 2">
            <a:extLst>
              <a:ext uri="{FF2B5EF4-FFF2-40B4-BE49-F238E27FC236}">
                <a16:creationId xmlns:a16="http://schemas.microsoft.com/office/drawing/2014/main" id="{2DA41078-A8B7-4FF0-8E02-AAE6C265D4B5}"/>
              </a:ext>
            </a:extLst>
          </p:cNvPr>
          <p:cNvSpPr>
            <a:spLocks noGrp="1"/>
          </p:cNvSpPr>
          <p:nvPr>
            <p:ph type="body" sz="quarter" idx="10"/>
          </p:nvPr>
        </p:nvSpPr>
        <p:spPr>
          <a:xfrm>
            <a:off x="628650" y="1353788"/>
            <a:ext cx="7888288" cy="4889320"/>
          </a:xfrm>
        </p:spPr>
        <p:txBody>
          <a:bodyPr/>
          <a:lstStyle/>
          <a:p>
            <a:pPr marL="0" indent="0" algn="ctr">
              <a:buNone/>
            </a:pPr>
            <a:endParaRPr lang="en-US" sz="160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Locate the Refugee Information Screen</a:t>
            </a:r>
          </a:p>
          <a:p>
            <a:pPr lvl="1">
              <a:buFont typeface="Arial" panose="020B0604020202020204" pitchFamily="34" charset="0"/>
              <a:buChar char="•"/>
            </a:pPr>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Search within the Refugee Information Screen</a:t>
            </a:r>
          </a:p>
          <a:p>
            <a:pPr lvl="1">
              <a:buFont typeface="Arial" panose="020B0604020202020204" pitchFamily="34" charset="0"/>
              <a:buChar char="•"/>
            </a:pPr>
            <a:endParaRPr lang="en-US"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How to Add a New Client</a:t>
            </a:r>
          </a:p>
          <a:p>
            <a:pPr lvl="2"/>
            <a:r>
              <a:rPr lang="en-US" b="0" dirty="0">
                <a:solidFill>
                  <a:schemeClr val="accent3">
                    <a:lumMod val="75000"/>
                  </a:schemeClr>
                </a:solidFill>
              </a:rPr>
              <a:t>Refugee List Screen</a:t>
            </a:r>
          </a:p>
          <a:p>
            <a:pPr lvl="2"/>
            <a:r>
              <a:rPr lang="en-US" b="0" dirty="0">
                <a:solidFill>
                  <a:schemeClr val="accent3">
                    <a:lumMod val="75000"/>
                  </a:schemeClr>
                </a:solidFill>
              </a:rPr>
              <a:t>Refugee Detail Screen</a:t>
            </a:r>
          </a:p>
          <a:p>
            <a:pPr lvl="2"/>
            <a:r>
              <a:rPr lang="en-US" b="0" dirty="0">
                <a:solidFill>
                  <a:schemeClr val="accent3">
                    <a:lumMod val="75000"/>
                  </a:schemeClr>
                </a:solidFill>
              </a:rPr>
              <a:t>Uploading</a:t>
            </a:r>
          </a:p>
          <a:p>
            <a:pPr marL="342900" lvl="1" indent="0" algn="ctr">
              <a:buNone/>
            </a:pPr>
            <a:endParaRPr lang="en-US" dirty="0">
              <a:solidFill>
                <a:schemeClr val="accent3">
                  <a:lumMod val="75000"/>
                </a:schemeClr>
              </a:solidFill>
            </a:endParaRPr>
          </a:p>
          <a:p>
            <a:pPr lvl="1">
              <a:buFont typeface="Arial" panose="020B0604020202020204" pitchFamily="34" charset="0"/>
              <a:buChar char="•"/>
            </a:pPr>
            <a:endParaRPr lang="en-US" dirty="0"/>
          </a:p>
          <a:p>
            <a:pPr lvl="1">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ACD2C814-D177-479D-BB22-F604685E91DA}"/>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182EA297-1FB4-40BA-AD9B-B5899BC6C8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24703907"/>
      </p:ext>
    </p:extLst>
  </p:cSld>
  <p:clrMapOvr>
    <a:masterClrMapping/>
  </p:clrMapOvr>
  <mc:AlternateContent xmlns:mc="http://schemas.openxmlformats.org/markup-compatibility/2006" xmlns:p14="http://schemas.microsoft.com/office/powerpoint/2010/main">
    <mc:Choice Requires="p14">
      <p:transition spd="slow" p14:dur="2000" advTm="20371"/>
    </mc:Choice>
    <mc:Fallback xmlns="">
      <p:transition spd="slow" advTm="2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215A9-D5C5-4544-8046-F7EF0C866C0F}"/>
              </a:ext>
            </a:extLst>
          </p:cNvPr>
          <p:cNvSpPr>
            <a:spLocks noGrp="1"/>
          </p:cNvSpPr>
          <p:nvPr>
            <p:ph type="title"/>
          </p:nvPr>
        </p:nvSpPr>
        <p:spPr/>
        <p:txBody>
          <a:bodyPr/>
          <a:lstStyle/>
          <a:p>
            <a:pPr algn="ctr"/>
            <a:r>
              <a:rPr lang="en-US" dirty="0"/>
              <a:t>RIS: Adding New Clients-Household</a:t>
            </a:r>
          </a:p>
        </p:txBody>
      </p:sp>
      <p:pic>
        <p:nvPicPr>
          <p:cNvPr id="5" name="Picture 4">
            <a:extLst>
              <a:ext uri="{FF2B5EF4-FFF2-40B4-BE49-F238E27FC236}">
                <a16:creationId xmlns:a16="http://schemas.microsoft.com/office/drawing/2014/main" id="{884BA090-BFA8-4EB7-BF81-EE982EEB2658}"/>
              </a:ext>
            </a:extLst>
          </p:cNvPr>
          <p:cNvPicPr>
            <a:picLocks noChangeAspect="1"/>
          </p:cNvPicPr>
          <p:nvPr/>
        </p:nvPicPr>
        <p:blipFill>
          <a:blip r:embed="rId5"/>
          <a:stretch>
            <a:fillRect/>
          </a:stretch>
        </p:blipFill>
        <p:spPr>
          <a:xfrm>
            <a:off x="115748" y="3792835"/>
            <a:ext cx="8726639" cy="822960"/>
          </a:xfrm>
          <a:prstGeom prst="rect">
            <a:avLst/>
          </a:prstGeom>
        </p:spPr>
      </p:pic>
      <p:sp>
        <p:nvSpPr>
          <p:cNvPr id="3" name="Text Placeholder 2">
            <a:extLst>
              <a:ext uri="{FF2B5EF4-FFF2-40B4-BE49-F238E27FC236}">
                <a16:creationId xmlns:a16="http://schemas.microsoft.com/office/drawing/2014/main" id="{C8CAE8A3-BC3F-4C46-A67F-EE6DB4A220BF}"/>
              </a:ext>
            </a:extLst>
          </p:cNvPr>
          <p:cNvSpPr>
            <a:spLocks noGrp="1"/>
          </p:cNvSpPr>
          <p:nvPr>
            <p:ph type="body" sz="quarter" idx="10"/>
          </p:nvPr>
        </p:nvSpPr>
        <p:spPr>
          <a:xfrm>
            <a:off x="574145" y="1465006"/>
            <a:ext cx="7888288" cy="2112083"/>
          </a:xfrm>
        </p:spPr>
        <p:txBody>
          <a:bodyPr/>
          <a:lstStyle/>
          <a:p>
            <a:pPr marL="0" indent="0" algn="ctr">
              <a:buNone/>
            </a:pPr>
            <a:r>
              <a:rPr lang="en-US" sz="2400" b="0" dirty="0">
                <a:solidFill>
                  <a:schemeClr val="accent3">
                    <a:lumMod val="75000"/>
                  </a:schemeClr>
                </a:solidFill>
              </a:rPr>
              <a:t>The following MUST be entered</a:t>
            </a:r>
          </a:p>
          <a:p>
            <a:pPr marL="0" indent="0">
              <a:buNone/>
            </a:pPr>
            <a:r>
              <a:rPr lang="en-US" sz="2400" dirty="0">
                <a:solidFill>
                  <a:schemeClr val="accent3">
                    <a:lumMod val="75000"/>
                  </a:schemeClr>
                </a:solidFill>
              </a:rPr>
              <a:t>Case Size: </a:t>
            </a:r>
            <a:r>
              <a:rPr lang="en-US" sz="2400" b="0" dirty="0">
                <a:solidFill>
                  <a:schemeClr val="accent3">
                    <a:lumMod val="75000"/>
                  </a:schemeClr>
                </a:solidFill>
              </a:rPr>
              <a:t>Number of Adults &amp; Children</a:t>
            </a:r>
            <a:endParaRPr lang="en-US" sz="1050" b="0" dirty="0">
              <a:solidFill>
                <a:schemeClr val="accent3">
                  <a:lumMod val="75000"/>
                </a:schemeClr>
              </a:solidFill>
            </a:endParaRPr>
          </a:p>
          <a:p>
            <a:pPr marL="0" indent="0">
              <a:buNone/>
            </a:pPr>
            <a:r>
              <a:rPr lang="en-US" sz="2400" dirty="0">
                <a:solidFill>
                  <a:schemeClr val="accent3">
                    <a:lumMod val="75000"/>
                  </a:schemeClr>
                </a:solidFill>
              </a:rPr>
              <a:t>Relationship to members of household:</a:t>
            </a:r>
            <a:r>
              <a:rPr lang="en-US" b="0" dirty="0">
                <a:solidFill>
                  <a:schemeClr val="accent3">
                    <a:lumMod val="75000"/>
                  </a:schemeClr>
                </a:solidFill>
              </a:rPr>
              <a:t> </a:t>
            </a:r>
            <a:r>
              <a:rPr lang="en-US" sz="2400" b="0" dirty="0">
                <a:solidFill>
                  <a:schemeClr val="accent3">
                    <a:lumMod val="75000"/>
                  </a:schemeClr>
                </a:solidFill>
              </a:rPr>
              <a:t>Parent, child, spouse</a:t>
            </a:r>
            <a:endParaRPr lang="en-US" b="0" dirty="0">
              <a:solidFill>
                <a:schemeClr val="accent3">
                  <a:lumMod val="75000"/>
                </a:schemeClr>
              </a:solidFill>
            </a:endParaRPr>
          </a:p>
        </p:txBody>
      </p:sp>
      <p:sp>
        <p:nvSpPr>
          <p:cNvPr id="4" name="Text Placeholder 3">
            <a:extLst>
              <a:ext uri="{FF2B5EF4-FFF2-40B4-BE49-F238E27FC236}">
                <a16:creationId xmlns:a16="http://schemas.microsoft.com/office/drawing/2014/main" id="{333E19A7-5D3F-4CB3-B6FF-17F06F1F1757}"/>
              </a:ext>
            </a:extLst>
          </p:cNvPr>
          <p:cNvSpPr>
            <a:spLocks noGrp="1"/>
          </p:cNvSpPr>
          <p:nvPr>
            <p:ph type="body" sz="quarter" idx="11"/>
          </p:nvPr>
        </p:nvSpPr>
        <p:spPr/>
        <p:txBody>
          <a:bodyPr/>
          <a:lstStyle/>
          <a:p>
            <a:endParaRPr lang="en-US"/>
          </a:p>
        </p:txBody>
      </p:sp>
      <p:pic>
        <p:nvPicPr>
          <p:cNvPr id="8" name="Picture 7">
            <a:extLst>
              <a:ext uri="{FF2B5EF4-FFF2-40B4-BE49-F238E27FC236}">
                <a16:creationId xmlns:a16="http://schemas.microsoft.com/office/drawing/2014/main" id="{42DA36B9-C4E9-4F28-B4C3-34156CEC6562}"/>
              </a:ext>
            </a:extLst>
          </p:cNvPr>
          <p:cNvPicPr>
            <a:picLocks noChangeAspect="1"/>
          </p:cNvPicPr>
          <p:nvPr/>
        </p:nvPicPr>
        <p:blipFill>
          <a:blip r:embed="rId6"/>
          <a:stretch>
            <a:fillRect/>
          </a:stretch>
        </p:blipFill>
        <p:spPr>
          <a:xfrm>
            <a:off x="5285776" y="3874712"/>
            <a:ext cx="3171825" cy="2152650"/>
          </a:xfrm>
          <a:prstGeom prst="rect">
            <a:avLst/>
          </a:prstGeom>
        </p:spPr>
      </p:pic>
      <p:sp>
        <p:nvSpPr>
          <p:cNvPr id="9" name="Rectangle 8">
            <a:extLst>
              <a:ext uri="{FF2B5EF4-FFF2-40B4-BE49-F238E27FC236}">
                <a16:creationId xmlns:a16="http://schemas.microsoft.com/office/drawing/2014/main" id="{5102B8E1-009B-453C-9464-87521E45FFA6}"/>
              </a:ext>
            </a:extLst>
          </p:cNvPr>
          <p:cNvSpPr/>
          <p:nvPr/>
        </p:nvSpPr>
        <p:spPr>
          <a:xfrm>
            <a:off x="8452648" y="3864438"/>
            <a:ext cx="513960"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93FB9FB8-803E-46DF-BB10-9CB952B889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86625627"/>
      </p:ext>
    </p:extLst>
  </p:cSld>
  <p:clrMapOvr>
    <a:masterClrMapping/>
  </p:clrMapOvr>
  <mc:AlternateContent xmlns:mc="http://schemas.openxmlformats.org/markup-compatibility/2006" xmlns:p14="http://schemas.microsoft.com/office/powerpoint/2010/main">
    <mc:Choice Requires="p14">
      <p:transition spd="slow" p14:dur="2000" advTm="9876"/>
    </mc:Choice>
    <mc:Fallback xmlns="">
      <p:transition spd="slow" advTm="9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19BE-F861-4854-8825-6F2F35E8A9A2}"/>
              </a:ext>
            </a:extLst>
          </p:cNvPr>
          <p:cNvSpPr>
            <a:spLocks noGrp="1"/>
          </p:cNvSpPr>
          <p:nvPr>
            <p:ph type="title"/>
          </p:nvPr>
        </p:nvSpPr>
        <p:spPr/>
        <p:txBody>
          <a:bodyPr/>
          <a:lstStyle/>
          <a:p>
            <a:pPr algn="ctr"/>
            <a:r>
              <a:rPr lang="en-US" dirty="0"/>
              <a:t>RIS: Adding New Clients-Sponsor</a:t>
            </a:r>
          </a:p>
        </p:txBody>
      </p:sp>
      <p:pic>
        <p:nvPicPr>
          <p:cNvPr id="5" name="Picture 4">
            <a:extLst>
              <a:ext uri="{FF2B5EF4-FFF2-40B4-BE49-F238E27FC236}">
                <a16:creationId xmlns:a16="http://schemas.microsoft.com/office/drawing/2014/main" id="{05F2E9C9-A6ED-4029-850F-83EB0C95711A}"/>
              </a:ext>
            </a:extLst>
          </p:cNvPr>
          <p:cNvPicPr>
            <a:picLocks noChangeAspect="1"/>
          </p:cNvPicPr>
          <p:nvPr/>
        </p:nvPicPr>
        <p:blipFill>
          <a:blip r:embed="rId5"/>
          <a:stretch>
            <a:fillRect/>
          </a:stretch>
        </p:blipFill>
        <p:spPr>
          <a:xfrm>
            <a:off x="-7411" y="3267083"/>
            <a:ext cx="9144000" cy="881636"/>
          </a:xfrm>
          <a:prstGeom prst="rect">
            <a:avLst/>
          </a:prstGeom>
        </p:spPr>
      </p:pic>
      <p:sp>
        <p:nvSpPr>
          <p:cNvPr id="3" name="Text Placeholder 2">
            <a:extLst>
              <a:ext uri="{FF2B5EF4-FFF2-40B4-BE49-F238E27FC236}">
                <a16:creationId xmlns:a16="http://schemas.microsoft.com/office/drawing/2014/main" id="{6EBCFD0F-C0E2-4CAF-8CF1-DBA0018141D2}"/>
              </a:ext>
            </a:extLst>
          </p:cNvPr>
          <p:cNvSpPr>
            <a:spLocks noGrp="1"/>
          </p:cNvSpPr>
          <p:nvPr>
            <p:ph type="body" sz="quarter" idx="10"/>
          </p:nvPr>
        </p:nvSpPr>
        <p:spPr>
          <a:xfrm>
            <a:off x="627856" y="1872944"/>
            <a:ext cx="7888288" cy="2613561"/>
          </a:xfrm>
        </p:spPr>
        <p:txBody>
          <a:bodyPr/>
          <a:lstStyle/>
          <a:p>
            <a:pPr marL="0" indent="0">
              <a:buNone/>
            </a:pPr>
            <a:r>
              <a:rPr lang="en-US" sz="2400" dirty="0">
                <a:solidFill>
                  <a:schemeClr val="accent3">
                    <a:lumMod val="75000"/>
                  </a:schemeClr>
                </a:solidFill>
              </a:rPr>
              <a:t>Sponsor: </a:t>
            </a:r>
            <a:r>
              <a:rPr lang="en-US" sz="2400" b="0" dirty="0">
                <a:solidFill>
                  <a:schemeClr val="accent3">
                    <a:lumMod val="75000"/>
                  </a:schemeClr>
                </a:solidFill>
              </a:rPr>
              <a:t>Entity that sponsored/co-sponsored the client's initial resettlement in the U.S. </a:t>
            </a:r>
            <a:endParaRPr lang="en-US" sz="2400" dirty="0">
              <a:solidFill>
                <a:schemeClr val="accent3">
                  <a:lumMod val="75000"/>
                </a:schemeClr>
              </a:solidFill>
            </a:endParaRPr>
          </a:p>
        </p:txBody>
      </p:sp>
      <p:sp>
        <p:nvSpPr>
          <p:cNvPr id="4" name="Text Placeholder 3">
            <a:extLst>
              <a:ext uri="{FF2B5EF4-FFF2-40B4-BE49-F238E27FC236}">
                <a16:creationId xmlns:a16="http://schemas.microsoft.com/office/drawing/2014/main" id="{B5BE6E99-42C2-438C-A083-7F39804DDD5E}"/>
              </a:ext>
            </a:extLst>
          </p:cNvPr>
          <p:cNvSpPr>
            <a:spLocks noGrp="1"/>
          </p:cNvSpPr>
          <p:nvPr>
            <p:ph type="body" sz="quarter" idx="11"/>
          </p:nvPr>
        </p:nvSpPr>
        <p:spPr/>
        <p:txBody>
          <a:bodyPr/>
          <a:lstStyle/>
          <a:p>
            <a:endParaRPr lang="en-US" dirty="0"/>
          </a:p>
        </p:txBody>
      </p:sp>
      <p:pic>
        <p:nvPicPr>
          <p:cNvPr id="6" name="Audio 5">
            <a:hlinkClick r:id="" action="ppaction://media"/>
            <a:extLst>
              <a:ext uri="{FF2B5EF4-FFF2-40B4-BE49-F238E27FC236}">
                <a16:creationId xmlns:a16="http://schemas.microsoft.com/office/drawing/2014/main" id="{4132F5BD-C854-4753-A8E7-C558688A02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30651644"/>
      </p:ext>
    </p:extLst>
  </p:cSld>
  <p:clrMapOvr>
    <a:masterClrMapping/>
  </p:clrMapOvr>
  <mc:AlternateContent xmlns:mc="http://schemas.openxmlformats.org/markup-compatibility/2006" xmlns:p14="http://schemas.microsoft.com/office/powerpoint/2010/main">
    <mc:Choice Requires="p14">
      <p:transition spd="slow" p14:dur="2000" advTm="9363"/>
    </mc:Choice>
    <mc:Fallback xmlns="">
      <p:transition spd="slow" advTm="9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5F68-27E9-4076-BB6C-D4CE0BD75143}"/>
              </a:ext>
            </a:extLst>
          </p:cNvPr>
          <p:cNvSpPr>
            <a:spLocks noGrp="1"/>
          </p:cNvSpPr>
          <p:nvPr>
            <p:ph type="title"/>
          </p:nvPr>
        </p:nvSpPr>
        <p:spPr>
          <a:xfrm>
            <a:off x="522287" y="624054"/>
            <a:ext cx="7995349" cy="548640"/>
          </a:xfrm>
        </p:spPr>
        <p:txBody>
          <a:bodyPr/>
          <a:lstStyle/>
          <a:p>
            <a:pPr algn="ctr"/>
            <a:r>
              <a:rPr lang="en-US" dirty="0"/>
              <a:t>RIS: Adding New Clients-Demographics</a:t>
            </a:r>
          </a:p>
        </p:txBody>
      </p:sp>
      <p:pic>
        <p:nvPicPr>
          <p:cNvPr id="5" name="Picture 4">
            <a:extLst>
              <a:ext uri="{FF2B5EF4-FFF2-40B4-BE49-F238E27FC236}">
                <a16:creationId xmlns:a16="http://schemas.microsoft.com/office/drawing/2014/main" id="{73A2823B-5683-49C5-88B0-5F9D7D473542}"/>
              </a:ext>
            </a:extLst>
          </p:cNvPr>
          <p:cNvPicPr>
            <a:picLocks noChangeAspect="1"/>
          </p:cNvPicPr>
          <p:nvPr/>
        </p:nvPicPr>
        <p:blipFill>
          <a:blip r:embed="rId5"/>
          <a:stretch>
            <a:fillRect/>
          </a:stretch>
        </p:blipFill>
        <p:spPr>
          <a:xfrm>
            <a:off x="0" y="2794856"/>
            <a:ext cx="9144000" cy="1040369"/>
          </a:xfrm>
          <a:prstGeom prst="rect">
            <a:avLst/>
          </a:prstGeom>
        </p:spPr>
      </p:pic>
      <p:sp>
        <p:nvSpPr>
          <p:cNvPr id="3" name="Text Placeholder 2">
            <a:extLst>
              <a:ext uri="{FF2B5EF4-FFF2-40B4-BE49-F238E27FC236}">
                <a16:creationId xmlns:a16="http://schemas.microsoft.com/office/drawing/2014/main" id="{DBA55ED0-6D31-4E31-BF8A-D58C4CAF3DAA}"/>
              </a:ext>
            </a:extLst>
          </p:cNvPr>
          <p:cNvSpPr>
            <a:spLocks noGrp="1"/>
          </p:cNvSpPr>
          <p:nvPr>
            <p:ph type="body" sz="quarter" idx="10"/>
          </p:nvPr>
        </p:nvSpPr>
        <p:spPr>
          <a:xfrm>
            <a:off x="628650" y="1447800"/>
            <a:ext cx="7888288" cy="4786146"/>
          </a:xfrm>
        </p:spPr>
        <p:txBody>
          <a:bodyPr/>
          <a:lstStyle/>
          <a:p>
            <a:r>
              <a:rPr lang="en-US" sz="2400" b="0" dirty="0">
                <a:solidFill>
                  <a:schemeClr val="accent3">
                    <a:lumMod val="75000"/>
                  </a:schemeClr>
                </a:solidFill>
              </a:rPr>
              <a:t>County, City, State, and Zip Code MUST</a:t>
            </a:r>
            <a:r>
              <a:rPr lang="en-US" sz="2400" b="0" i="1" dirty="0">
                <a:solidFill>
                  <a:schemeClr val="accent3">
                    <a:lumMod val="75000"/>
                  </a:schemeClr>
                </a:solidFill>
              </a:rPr>
              <a:t> </a:t>
            </a:r>
            <a:r>
              <a:rPr lang="en-US" sz="2400" b="0" dirty="0">
                <a:solidFill>
                  <a:schemeClr val="accent3">
                    <a:lumMod val="75000"/>
                  </a:schemeClr>
                </a:solidFill>
              </a:rPr>
              <a:t>be entered</a:t>
            </a:r>
          </a:p>
          <a:p>
            <a:r>
              <a:rPr lang="en-US" sz="2400" b="0" dirty="0">
                <a:solidFill>
                  <a:schemeClr val="accent3">
                    <a:lumMod val="75000"/>
                  </a:schemeClr>
                </a:solidFill>
              </a:rPr>
              <a:t>Update if a client moves </a:t>
            </a:r>
            <a:r>
              <a:rPr lang="en-US" sz="2400" dirty="0">
                <a:solidFill>
                  <a:schemeClr val="accent3">
                    <a:lumMod val="75000"/>
                  </a:schemeClr>
                </a:solidFill>
              </a:rPr>
              <a:t>within</a:t>
            </a:r>
            <a:r>
              <a:rPr lang="en-US" sz="2400" b="0" dirty="0">
                <a:solidFill>
                  <a:schemeClr val="accent3">
                    <a:lumMod val="75000"/>
                  </a:schemeClr>
                </a:solidFill>
              </a:rPr>
              <a:t> the state</a:t>
            </a:r>
          </a:p>
          <a:p>
            <a:endParaRPr lang="en-US" dirty="0">
              <a:solidFill>
                <a:schemeClr val="accent3">
                  <a:lumMod val="75000"/>
                </a:schemeClr>
              </a:solidFill>
            </a:endParaRPr>
          </a:p>
          <a:p>
            <a:endParaRPr lang="en-US" dirty="0">
              <a:solidFill>
                <a:schemeClr val="accent3">
                  <a:lumMod val="75000"/>
                </a:schemeClr>
              </a:solidFill>
            </a:endParaRPr>
          </a:p>
          <a:p>
            <a:endParaRPr lang="en-US" sz="1400" dirty="0">
              <a:solidFill>
                <a:schemeClr val="accent3">
                  <a:lumMod val="75000"/>
                </a:schemeClr>
              </a:solidFill>
            </a:endParaRPr>
          </a:p>
          <a:p>
            <a:r>
              <a:rPr lang="en-US" sz="2400" b="0" dirty="0">
                <a:solidFill>
                  <a:schemeClr val="accent3">
                    <a:lumMod val="75000"/>
                  </a:schemeClr>
                </a:solidFill>
              </a:rPr>
              <a:t>Enter Landlord information if applicable</a:t>
            </a:r>
          </a:p>
        </p:txBody>
      </p:sp>
      <p:sp>
        <p:nvSpPr>
          <p:cNvPr id="4" name="Text Placeholder 3">
            <a:extLst>
              <a:ext uri="{FF2B5EF4-FFF2-40B4-BE49-F238E27FC236}">
                <a16:creationId xmlns:a16="http://schemas.microsoft.com/office/drawing/2014/main" id="{22B69274-83E8-4B35-A22A-0C6DEE935A70}"/>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75546064-EECA-4BC2-8EB7-01124CE88EFA}"/>
              </a:ext>
            </a:extLst>
          </p:cNvPr>
          <p:cNvPicPr>
            <a:picLocks noChangeAspect="1"/>
          </p:cNvPicPr>
          <p:nvPr/>
        </p:nvPicPr>
        <p:blipFill>
          <a:blip r:embed="rId6"/>
          <a:stretch>
            <a:fillRect/>
          </a:stretch>
        </p:blipFill>
        <p:spPr>
          <a:xfrm>
            <a:off x="-23753" y="5029112"/>
            <a:ext cx="9144000" cy="585216"/>
          </a:xfrm>
          <a:prstGeom prst="rect">
            <a:avLst/>
          </a:prstGeom>
        </p:spPr>
      </p:pic>
      <p:pic>
        <p:nvPicPr>
          <p:cNvPr id="7" name="Audio 6">
            <a:hlinkClick r:id="" action="ppaction://media"/>
            <a:extLst>
              <a:ext uri="{FF2B5EF4-FFF2-40B4-BE49-F238E27FC236}">
                <a16:creationId xmlns:a16="http://schemas.microsoft.com/office/drawing/2014/main" id="{C80C24E0-1490-4835-A440-F2B29B8F70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38008225"/>
      </p:ext>
    </p:extLst>
  </p:cSld>
  <p:clrMapOvr>
    <a:masterClrMapping/>
  </p:clrMapOvr>
  <mc:AlternateContent xmlns:mc="http://schemas.openxmlformats.org/markup-compatibility/2006" xmlns:p14="http://schemas.microsoft.com/office/powerpoint/2010/main">
    <mc:Choice Requires="p14">
      <p:transition spd="slow" p14:dur="2000" advTm="25766"/>
    </mc:Choice>
    <mc:Fallback xmlns="">
      <p:transition spd="slow" advTm="25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E6265-89E9-4253-9514-EF967A66A258}"/>
              </a:ext>
            </a:extLst>
          </p:cNvPr>
          <p:cNvSpPr>
            <a:spLocks noGrp="1"/>
          </p:cNvSpPr>
          <p:nvPr>
            <p:ph type="title"/>
          </p:nvPr>
        </p:nvSpPr>
        <p:spPr>
          <a:xfrm>
            <a:off x="275996" y="639340"/>
            <a:ext cx="8594872" cy="548640"/>
          </a:xfrm>
        </p:spPr>
        <p:txBody>
          <a:bodyPr/>
          <a:lstStyle/>
          <a:p>
            <a:pPr algn="ctr"/>
            <a:r>
              <a:rPr lang="en-US" dirty="0"/>
              <a:t>RIS: Adding New Clients-Health Screening</a:t>
            </a:r>
          </a:p>
        </p:txBody>
      </p:sp>
      <p:sp>
        <p:nvSpPr>
          <p:cNvPr id="3" name="Text Placeholder 2">
            <a:extLst>
              <a:ext uri="{FF2B5EF4-FFF2-40B4-BE49-F238E27FC236}">
                <a16:creationId xmlns:a16="http://schemas.microsoft.com/office/drawing/2014/main" id="{2338B4AD-7C4C-4602-82E6-24F6FE588320}"/>
              </a:ext>
            </a:extLst>
          </p:cNvPr>
          <p:cNvSpPr>
            <a:spLocks noGrp="1"/>
          </p:cNvSpPr>
          <p:nvPr>
            <p:ph type="body" sz="quarter" idx="10"/>
          </p:nvPr>
        </p:nvSpPr>
        <p:spPr>
          <a:xfrm>
            <a:off x="501054" y="1447800"/>
            <a:ext cx="8217638" cy="4795307"/>
          </a:xfrm>
        </p:spPr>
        <p:txBody>
          <a:bodyPr/>
          <a:lstStyle/>
          <a:p>
            <a:pPr marL="0" indent="0" algn="ctr">
              <a:buNone/>
            </a:pPr>
            <a:r>
              <a:rPr lang="en-US" b="0" dirty="0">
                <a:solidFill>
                  <a:schemeClr val="tx2"/>
                </a:solidFill>
              </a:rPr>
              <a:t>Health Screenings Should </a:t>
            </a:r>
            <a:r>
              <a:rPr lang="en-US" b="0" i="1" dirty="0">
                <a:solidFill>
                  <a:schemeClr val="tx2"/>
                </a:solidFill>
              </a:rPr>
              <a:t>Always</a:t>
            </a:r>
            <a:r>
              <a:rPr lang="en-US" b="0" dirty="0">
                <a:solidFill>
                  <a:schemeClr val="tx2"/>
                </a:solidFill>
              </a:rPr>
              <a:t> Be Entered</a:t>
            </a:r>
          </a:p>
          <a:p>
            <a:pPr marL="342900" lvl="1" indent="0">
              <a:buNone/>
            </a:pPr>
            <a:endParaRPr lang="en-US" sz="1400" b="0" dirty="0">
              <a:solidFill>
                <a:schemeClr val="tx2"/>
              </a:solidFill>
            </a:endParaRPr>
          </a:p>
          <a:p>
            <a:pPr marL="342900" lvl="1" indent="0">
              <a:buNone/>
            </a:pPr>
            <a:r>
              <a:rPr lang="en-US" dirty="0">
                <a:solidFill>
                  <a:schemeClr val="tx2"/>
                </a:solidFill>
              </a:rPr>
              <a:t>Date: </a:t>
            </a:r>
            <a:r>
              <a:rPr lang="en-US" b="0" dirty="0">
                <a:solidFill>
                  <a:schemeClr val="tx2"/>
                </a:solidFill>
              </a:rPr>
              <a:t>Scheduled (or rescheduled) Date of </a:t>
            </a:r>
            <a:r>
              <a:rPr lang="en-US" dirty="0">
                <a:solidFill>
                  <a:schemeClr val="tx2"/>
                </a:solidFill>
              </a:rPr>
              <a:t>First Visit </a:t>
            </a:r>
            <a:r>
              <a:rPr lang="en-US" b="0" dirty="0">
                <a:solidFill>
                  <a:schemeClr val="tx2"/>
                </a:solidFill>
              </a:rPr>
              <a:t>with Health Department</a:t>
            </a:r>
          </a:p>
          <a:p>
            <a:pPr marL="342900" lvl="1" indent="0">
              <a:buNone/>
            </a:pPr>
            <a:endParaRPr lang="en-US" sz="1050" b="0" dirty="0">
              <a:solidFill>
                <a:schemeClr val="tx2"/>
              </a:solidFill>
            </a:endParaRPr>
          </a:p>
          <a:p>
            <a:pPr marL="342900" lvl="1" indent="0">
              <a:buNone/>
            </a:pPr>
            <a:r>
              <a:rPr lang="en-US" dirty="0">
                <a:solidFill>
                  <a:schemeClr val="tx2"/>
                </a:solidFill>
              </a:rPr>
              <a:t>Agency:  </a:t>
            </a:r>
            <a:r>
              <a:rPr lang="en-US" b="0" dirty="0">
                <a:solidFill>
                  <a:schemeClr val="tx2"/>
                </a:solidFill>
              </a:rPr>
              <a:t>Agency Conducting Screening</a:t>
            </a:r>
          </a:p>
          <a:p>
            <a:pPr lvl="2"/>
            <a:r>
              <a:rPr lang="en-US" b="0" dirty="0">
                <a:solidFill>
                  <a:schemeClr val="tx2"/>
                </a:solidFill>
              </a:rPr>
              <a:t>Health Department</a:t>
            </a:r>
          </a:p>
          <a:p>
            <a:pPr lvl="2"/>
            <a:r>
              <a:rPr lang="en-US" b="0" dirty="0">
                <a:solidFill>
                  <a:schemeClr val="tx2"/>
                </a:solidFill>
              </a:rPr>
              <a:t>Managed Care Provider</a:t>
            </a:r>
          </a:p>
          <a:p>
            <a:pPr lvl="2"/>
            <a:r>
              <a:rPr lang="en-US" b="0" dirty="0">
                <a:solidFill>
                  <a:schemeClr val="tx2"/>
                </a:solidFill>
              </a:rPr>
              <a:t>Other</a:t>
            </a:r>
          </a:p>
          <a:p>
            <a:pPr lvl="2"/>
            <a:r>
              <a:rPr lang="en-US" b="0" dirty="0">
                <a:solidFill>
                  <a:schemeClr val="tx2"/>
                </a:solidFill>
              </a:rPr>
              <a:t>Private Practice Physician</a:t>
            </a:r>
          </a:p>
          <a:p>
            <a:pPr lvl="2"/>
            <a:endParaRPr lang="en-US" dirty="0"/>
          </a:p>
          <a:p>
            <a:pPr lvl="2"/>
            <a:endParaRPr lang="en-US" dirty="0"/>
          </a:p>
          <a:p>
            <a:pPr lvl="2"/>
            <a:endParaRPr lang="en-US" dirty="0"/>
          </a:p>
        </p:txBody>
      </p:sp>
      <p:sp>
        <p:nvSpPr>
          <p:cNvPr id="4" name="Text Placeholder 3">
            <a:extLst>
              <a:ext uri="{FF2B5EF4-FFF2-40B4-BE49-F238E27FC236}">
                <a16:creationId xmlns:a16="http://schemas.microsoft.com/office/drawing/2014/main" id="{40594B4E-9C3E-42A5-BB0C-92BB1CA181A3}"/>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6EC24AAC-7DDE-4A67-89C9-CDFD26F20146}"/>
              </a:ext>
            </a:extLst>
          </p:cNvPr>
          <p:cNvPicPr>
            <a:picLocks noChangeAspect="1"/>
          </p:cNvPicPr>
          <p:nvPr/>
        </p:nvPicPr>
        <p:blipFill>
          <a:blip r:embed="rId5"/>
          <a:stretch>
            <a:fillRect/>
          </a:stretch>
        </p:blipFill>
        <p:spPr>
          <a:xfrm>
            <a:off x="119061" y="5216077"/>
            <a:ext cx="8905875" cy="714375"/>
          </a:xfrm>
          <a:prstGeom prst="rect">
            <a:avLst/>
          </a:prstGeom>
        </p:spPr>
      </p:pic>
      <p:pic>
        <p:nvPicPr>
          <p:cNvPr id="6" name="Audio 5">
            <a:hlinkClick r:id="" action="ppaction://media"/>
            <a:extLst>
              <a:ext uri="{FF2B5EF4-FFF2-40B4-BE49-F238E27FC236}">
                <a16:creationId xmlns:a16="http://schemas.microsoft.com/office/drawing/2014/main" id="{488846CE-04A0-47DF-A4C3-F2BDD6A271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70849329"/>
      </p:ext>
    </p:extLst>
  </p:cSld>
  <p:clrMapOvr>
    <a:masterClrMapping/>
  </p:clrMapOvr>
  <mc:AlternateContent xmlns:mc="http://schemas.openxmlformats.org/markup-compatibility/2006" xmlns:p14="http://schemas.microsoft.com/office/powerpoint/2010/main">
    <mc:Choice Requires="p14">
      <p:transition spd="slow" p14:dur="2000" advTm="20940"/>
    </mc:Choice>
    <mc:Fallback xmlns="">
      <p:transition spd="slow" advTm="2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E9C61-AE72-4392-9806-FE1232B42619}"/>
              </a:ext>
            </a:extLst>
          </p:cNvPr>
          <p:cNvSpPr>
            <a:spLocks noGrp="1"/>
          </p:cNvSpPr>
          <p:nvPr>
            <p:ph type="title"/>
          </p:nvPr>
        </p:nvSpPr>
        <p:spPr/>
        <p:txBody>
          <a:bodyPr/>
          <a:lstStyle/>
          <a:p>
            <a:pPr algn="ctr"/>
            <a:r>
              <a:rPr lang="en-US" dirty="0"/>
              <a:t>RIS: Administrator Changes</a:t>
            </a:r>
          </a:p>
        </p:txBody>
      </p:sp>
      <p:sp>
        <p:nvSpPr>
          <p:cNvPr id="3" name="Text Placeholder 2">
            <a:extLst>
              <a:ext uri="{FF2B5EF4-FFF2-40B4-BE49-F238E27FC236}">
                <a16:creationId xmlns:a16="http://schemas.microsoft.com/office/drawing/2014/main" id="{31F8CEDC-50A2-4334-B4FD-37534A52E7B2}"/>
              </a:ext>
            </a:extLst>
          </p:cNvPr>
          <p:cNvSpPr>
            <a:spLocks noGrp="1"/>
          </p:cNvSpPr>
          <p:nvPr>
            <p:ph type="body" sz="quarter" idx="10"/>
          </p:nvPr>
        </p:nvSpPr>
        <p:spPr/>
        <p:txBody>
          <a:bodyPr/>
          <a:lstStyle/>
          <a:p>
            <a:pPr marL="0" indent="0">
              <a:buNone/>
            </a:pPr>
            <a:r>
              <a:rPr lang="en-US" b="0" dirty="0">
                <a:solidFill>
                  <a:schemeClr val="accent3">
                    <a:lumMod val="75000"/>
                  </a:schemeClr>
                </a:solidFill>
              </a:rPr>
              <a:t>The following can </a:t>
            </a:r>
            <a:r>
              <a:rPr lang="en-US" dirty="0">
                <a:solidFill>
                  <a:schemeClr val="accent3">
                    <a:lumMod val="75000"/>
                  </a:schemeClr>
                </a:solidFill>
              </a:rPr>
              <a:t>only</a:t>
            </a:r>
            <a:r>
              <a:rPr lang="en-US" b="0" dirty="0">
                <a:solidFill>
                  <a:schemeClr val="accent3">
                    <a:lumMod val="75000"/>
                  </a:schemeClr>
                </a:solidFill>
              </a:rPr>
              <a:t> be changed by a Statewide Administrator of RIS</a:t>
            </a:r>
          </a:p>
          <a:p>
            <a:pPr marL="0" indent="0">
              <a:buNone/>
            </a:pPr>
            <a:endParaRPr lang="en-US" sz="1050" b="0" dirty="0">
              <a:solidFill>
                <a:schemeClr val="accent3">
                  <a:lumMod val="75000"/>
                </a:schemeClr>
              </a:solidFill>
            </a:endParaRPr>
          </a:p>
          <a:p>
            <a:pPr lvl="1">
              <a:buFont typeface="Arial" panose="020B0604020202020204" pitchFamily="34" charset="0"/>
              <a:buChar char="•"/>
            </a:pPr>
            <a:r>
              <a:rPr lang="en-US" b="0" dirty="0">
                <a:solidFill>
                  <a:schemeClr val="accent3">
                    <a:lumMod val="75000"/>
                  </a:schemeClr>
                </a:solidFill>
              </a:rPr>
              <a:t>Alien Registration # </a:t>
            </a:r>
          </a:p>
          <a:p>
            <a:pPr lvl="1">
              <a:buFont typeface="Arial" panose="020B0604020202020204" pitchFamily="34" charset="0"/>
              <a:buChar char="•"/>
            </a:pPr>
            <a:r>
              <a:rPr lang="en-US" b="0" dirty="0">
                <a:solidFill>
                  <a:schemeClr val="accent3">
                    <a:lumMod val="75000"/>
                  </a:schemeClr>
                </a:solidFill>
              </a:rPr>
              <a:t>Client Name</a:t>
            </a:r>
          </a:p>
          <a:p>
            <a:pPr lvl="1">
              <a:buFont typeface="Arial" panose="020B0604020202020204" pitchFamily="34" charset="0"/>
              <a:buChar char="•"/>
            </a:pPr>
            <a:r>
              <a:rPr lang="en-US" b="0" dirty="0">
                <a:solidFill>
                  <a:schemeClr val="accent3">
                    <a:lumMod val="75000"/>
                  </a:schemeClr>
                </a:solidFill>
              </a:rPr>
              <a:t>Date of Arrival </a:t>
            </a:r>
          </a:p>
          <a:p>
            <a:pPr lvl="1">
              <a:buFont typeface="Arial" panose="020B0604020202020204" pitchFamily="34" charset="0"/>
              <a:buChar char="•"/>
            </a:pPr>
            <a:r>
              <a:rPr lang="en-US" b="0" dirty="0">
                <a:solidFill>
                  <a:schemeClr val="accent3">
                    <a:lumMod val="75000"/>
                  </a:schemeClr>
                </a:solidFill>
              </a:rPr>
              <a:t>Date of Birth</a:t>
            </a:r>
            <a:endParaRPr lang="en-US" dirty="0">
              <a:solidFill>
                <a:schemeClr val="accent3">
                  <a:lumMod val="75000"/>
                </a:schemeClr>
              </a:solidFill>
            </a:endParaRPr>
          </a:p>
        </p:txBody>
      </p:sp>
      <p:sp>
        <p:nvSpPr>
          <p:cNvPr id="4" name="Text Placeholder 3">
            <a:extLst>
              <a:ext uri="{FF2B5EF4-FFF2-40B4-BE49-F238E27FC236}">
                <a16:creationId xmlns:a16="http://schemas.microsoft.com/office/drawing/2014/main" id="{2ED2C31C-FC7E-487D-90A2-D7A7D91B2E94}"/>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958DDE0A-F6C8-43DD-A4FC-10279B6555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40598024"/>
      </p:ext>
    </p:extLst>
  </p:cSld>
  <p:clrMapOvr>
    <a:masterClrMapping/>
  </p:clrMapOvr>
  <mc:AlternateContent xmlns:mc="http://schemas.openxmlformats.org/markup-compatibility/2006" xmlns:p14="http://schemas.microsoft.com/office/powerpoint/2010/main">
    <mc:Choice Requires="p14">
      <p:transition spd="slow" p14:dur="2000" advTm="19364"/>
    </mc:Choice>
    <mc:Fallback xmlns="">
      <p:transition spd="slow" advTm="1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313E-5F09-476F-B1A5-740CFEB3A7FB}"/>
              </a:ext>
            </a:extLst>
          </p:cNvPr>
          <p:cNvSpPr>
            <a:spLocks noGrp="1"/>
          </p:cNvSpPr>
          <p:nvPr>
            <p:ph type="title"/>
          </p:nvPr>
        </p:nvSpPr>
        <p:spPr/>
        <p:txBody>
          <a:bodyPr/>
          <a:lstStyle/>
          <a:p>
            <a:pPr algn="ctr"/>
            <a:r>
              <a:rPr lang="en-US" dirty="0"/>
              <a:t>RIS: Next Steps</a:t>
            </a:r>
          </a:p>
        </p:txBody>
      </p:sp>
      <p:sp>
        <p:nvSpPr>
          <p:cNvPr id="3" name="Text Placeholder 2">
            <a:extLst>
              <a:ext uri="{FF2B5EF4-FFF2-40B4-BE49-F238E27FC236}">
                <a16:creationId xmlns:a16="http://schemas.microsoft.com/office/drawing/2014/main" id="{B73D6DF0-B845-49D6-BD92-529024099F30}"/>
              </a:ext>
            </a:extLst>
          </p:cNvPr>
          <p:cNvSpPr>
            <a:spLocks noGrp="1"/>
          </p:cNvSpPr>
          <p:nvPr>
            <p:ph type="body" sz="quarter" idx="10"/>
          </p:nvPr>
        </p:nvSpPr>
        <p:spPr/>
        <p:txBody>
          <a:bodyPr/>
          <a:lstStyle/>
          <a:p>
            <a:pPr marL="0" indent="0" algn="ctr">
              <a:buNone/>
            </a:pPr>
            <a:r>
              <a:rPr lang="en-US" b="0" dirty="0">
                <a:solidFill>
                  <a:schemeClr val="accent3">
                    <a:lumMod val="75000"/>
                  </a:schemeClr>
                </a:solidFill>
              </a:rPr>
              <a:t>Additional Trainings are Available</a:t>
            </a:r>
          </a:p>
          <a:p>
            <a:pPr marL="0" indent="0">
              <a:buNone/>
            </a:pPr>
            <a:endParaRPr lang="en-US" b="0" dirty="0">
              <a:solidFill>
                <a:schemeClr val="tx2"/>
              </a:solidFill>
            </a:endParaRPr>
          </a:p>
          <a:p>
            <a:pPr marL="514350" indent="-514350" algn="ctr">
              <a:buAutoNum type="arabicPeriod"/>
            </a:pPr>
            <a:r>
              <a:rPr lang="en-US" sz="2800" b="0" dirty="0">
                <a:solidFill>
                  <a:schemeClr val="accent3">
                    <a:lumMod val="75000"/>
                  </a:schemeClr>
                </a:solidFill>
              </a:rPr>
              <a:t>RIS Overview Training</a:t>
            </a:r>
          </a:p>
          <a:p>
            <a:pPr marL="514350" indent="-514350" algn="ctr">
              <a:buAutoNum type="arabicPeriod"/>
            </a:pPr>
            <a:r>
              <a:rPr lang="en-US" sz="2800" b="0" i="1" dirty="0">
                <a:solidFill>
                  <a:schemeClr val="accent3">
                    <a:lumMod val="75000"/>
                  </a:schemeClr>
                </a:solidFill>
              </a:rPr>
              <a:t>RIS New Client Entry Training</a:t>
            </a:r>
          </a:p>
          <a:p>
            <a:pPr marL="514350" indent="-514350" algn="ctr">
              <a:buAutoNum type="arabicPeriod"/>
            </a:pPr>
            <a:r>
              <a:rPr lang="en-US" sz="2800" b="0" dirty="0">
                <a:solidFill>
                  <a:schemeClr val="accent3">
                    <a:lumMod val="75000"/>
                  </a:schemeClr>
                </a:solidFill>
              </a:rPr>
              <a:t>RIS Provider Entry Training</a:t>
            </a:r>
          </a:p>
          <a:p>
            <a:pPr marL="514350" indent="-514350" algn="ctr">
              <a:buAutoNum type="arabicPeriod"/>
            </a:pPr>
            <a:r>
              <a:rPr lang="en-US" sz="2800" b="0" dirty="0">
                <a:solidFill>
                  <a:schemeClr val="accent3">
                    <a:lumMod val="75000"/>
                  </a:schemeClr>
                </a:solidFill>
              </a:rPr>
              <a:t>RIS Reports Training</a:t>
            </a:r>
          </a:p>
          <a:p>
            <a:pPr marL="0" indent="0">
              <a:buNone/>
            </a:pPr>
            <a:endParaRPr lang="en-US" b="0" dirty="0">
              <a:solidFill>
                <a:schemeClr val="tx2"/>
              </a:solidFill>
            </a:endParaRPr>
          </a:p>
          <a:p>
            <a:pPr marL="0" indent="0">
              <a:buNone/>
            </a:pPr>
            <a:endParaRPr lang="en-US" sz="1600" b="0" dirty="0">
              <a:solidFill>
                <a:schemeClr val="tx2"/>
              </a:solidFill>
            </a:endParaRPr>
          </a:p>
        </p:txBody>
      </p:sp>
      <p:sp>
        <p:nvSpPr>
          <p:cNvPr id="4" name="Text Placeholder 3">
            <a:extLst>
              <a:ext uri="{FF2B5EF4-FFF2-40B4-BE49-F238E27FC236}">
                <a16:creationId xmlns:a16="http://schemas.microsoft.com/office/drawing/2014/main" id="{A2C98461-B3C8-4EFE-88F6-55CAE1455A18}"/>
              </a:ext>
            </a:extLst>
          </p:cNvPr>
          <p:cNvSpPr>
            <a:spLocks noGrp="1"/>
          </p:cNvSpPr>
          <p:nvPr>
            <p:ph type="body" sz="quarter" idx="11"/>
          </p:nvPr>
        </p:nvSpPr>
        <p:spPr/>
        <p:txBody>
          <a:bodyPr/>
          <a:lstStyle/>
          <a:p>
            <a:endParaRPr lang="en-US"/>
          </a:p>
        </p:txBody>
      </p:sp>
      <p:pic>
        <p:nvPicPr>
          <p:cNvPr id="5" name="Audio 4">
            <a:hlinkClick r:id="" action="ppaction://media"/>
            <a:extLst>
              <a:ext uri="{FF2B5EF4-FFF2-40B4-BE49-F238E27FC236}">
                <a16:creationId xmlns:a16="http://schemas.microsoft.com/office/drawing/2014/main" id="{79F5828C-B526-4E80-B374-3A9CEB1548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89245744"/>
      </p:ext>
    </p:extLst>
  </p:cSld>
  <p:clrMapOvr>
    <a:masterClrMapping/>
  </p:clrMapOvr>
  <mc:AlternateContent xmlns:mc="http://schemas.openxmlformats.org/markup-compatibility/2006" xmlns:p14="http://schemas.microsoft.com/office/powerpoint/2010/main">
    <mc:Choice Requires="p14">
      <p:transition spd="slow" p14:dur="2000" advTm="11329"/>
    </mc:Choice>
    <mc:Fallback xmlns="">
      <p:transition spd="slow" advTm="11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3DE28-F24A-4930-98BB-2CE4CF11AB80}"/>
              </a:ext>
            </a:extLst>
          </p:cNvPr>
          <p:cNvSpPr>
            <a:spLocks noGrp="1"/>
          </p:cNvSpPr>
          <p:nvPr>
            <p:ph type="title"/>
          </p:nvPr>
        </p:nvSpPr>
        <p:spPr/>
        <p:txBody>
          <a:bodyPr/>
          <a:lstStyle/>
          <a:p>
            <a:pPr algn="ctr"/>
            <a:r>
              <a:rPr lang="en-US" dirty="0"/>
              <a:t>Locate Refugee Information Screen</a:t>
            </a:r>
          </a:p>
        </p:txBody>
      </p:sp>
      <p:sp>
        <p:nvSpPr>
          <p:cNvPr id="3" name="Text Placeholder 2">
            <a:extLst>
              <a:ext uri="{FF2B5EF4-FFF2-40B4-BE49-F238E27FC236}">
                <a16:creationId xmlns:a16="http://schemas.microsoft.com/office/drawing/2014/main" id="{AD24687D-8ACF-481A-AB8A-C210C6C80B17}"/>
              </a:ext>
            </a:extLst>
          </p:cNvPr>
          <p:cNvSpPr>
            <a:spLocks noGrp="1"/>
          </p:cNvSpPr>
          <p:nvPr>
            <p:ph type="body" sz="quarter" idx="10"/>
          </p:nvPr>
        </p:nvSpPr>
        <p:spPr>
          <a:xfrm>
            <a:off x="598676" y="1210814"/>
            <a:ext cx="8275501" cy="2826796"/>
          </a:xfrm>
        </p:spPr>
        <p:txBody>
          <a:bodyPr/>
          <a:lstStyle/>
          <a:p>
            <a:pPr marL="0" indent="0">
              <a:buNone/>
            </a:pPr>
            <a:endParaRPr lang="en-US" sz="1400" b="0" dirty="0">
              <a:solidFill>
                <a:schemeClr val="accent3">
                  <a:lumMod val="75000"/>
                </a:schemeClr>
              </a:solidFill>
            </a:endParaRPr>
          </a:p>
          <a:p>
            <a:pPr marL="0" indent="0">
              <a:buNone/>
            </a:pPr>
            <a:r>
              <a:rPr lang="en-US" sz="2800" b="0" dirty="0">
                <a:solidFill>
                  <a:schemeClr val="accent3">
                    <a:lumMod val="75000"/>
                  </a:schemeClr>
                </a:solidFill>
              </a:rPr>
              <a:t>Main Menu</a:t>
            </a:r>
          </a:p>
          <a:p>
            <a:pPr lvl="1">
              <a:buFont typeface="Arial" panose="020B0604020202020204" pitchFamily="34" charset="0"/>
              <a:buChar char="•"/>
            </a:pPr>
            <a:r>
              <a:rPr lang="en-US" sz="2400" dirty="0">
                <a:solidFill>
                  <a:srgbClr val="FF0000"/>
                </a:solidFill>
              </a:rPr>
              <a:t>File</a:t>
            </a:r>
          </a:p>
          <a:p>
            <a:pPr lvl="1">
              <a:buFont typeface="Arial" panose="020B0604020202020204" pitchFamily="34" charset="0"/>
              <a:buChar char="•"/>
            </a:pPr>
            <a:r>
              <a:rPr lang="en-US" sz="2400" b="0" dirty="0">
                <a:solidFill>
                  <a:schemeClr val="accent3">
                    <a:lumMod val="75000"/>
                  </a:schemeClr>
                </a:solidFill>
              </a:rPr>
              <a:t>Reports</a:t>
            </a:r>
          </a:p>
          <a:p>
            <a:pPr lvl="1">
              <a:buFont typeface="Arial" panose="020B0604020202020204" pitchFamily="34" charset="0"/>
              <a:buChar char="•"/>
            </a:pPr>
            <a:r>
              <a:rPr lang="en-US" sz="2400" b="0" dirty="0">
                <a:solidFill>
                  <a:schemeClr val="accent3">
                    <a:lumMod val="75000"/>
                  </a:schemeClr>
                </a:solidFill>
              </a:rPr>
              <a:t>Utilities</a:t>
            </a:r>
          </a:p>
          <a:p>
            <a:pPr lvl="1">
              <a:buFont typeface="Arial" panose="020B0604020202020204" pitchFamily="34" charset="0"/>
              <a:buChar char="•"/>
            </a:pPr>
            <a:r>
              <a:rPr lang="en-US" sz="2400" b="0" dirty="0">
                <a:solidFill>
                  <a:schemeClr val="accent3">
                    <a:lumMod val="75000"/>
                  </a:schemeClr>
                </a:solidFill>
              </a:rPr>
              <a:t>Admin</a:t>
            </a:r>
          </a:p>
          <a:p>
            <a:pPr lvl="1">
              <a:buFont typeface="Arial" panose="020B0604020202020204" pitchFamily="34" charset="0"/>
              <a:buChar char="•"/>
            </a:pPr>
            <a:r>
              <a:rPr lang="en-US" sz="2400" b="0" dirty="0">
                <a:solidFill>
                  <a:schemeClr val="accent3">
                    <a:lumMod val="75000"/>
                  </a:schemeClr>
                </a:solidFill>
              </a:rPr>
              <a:t>Help</a:t>
            </a:r>
          </a:p>
          <a:p>
            <a:pPr lvl="1"/>
            <a:endParaRPr lang="en-US" dirty="0"/>
          </a:p>
        </p:txBody>
      </p:sp>
      <p:sp>
        <p:nvSpPr>
          <p:cNvPr id="4" name="Text Placeholder 3">
            <a:extLst>
              <a:ext uri="{FF2B5EF4-FFF2-40B4-BE49-F238E27FC236}">
                <a16:creationId xmlns:a16="http://schemas.microsoft.com/office/drawing/2014/main" id="{40B75D37-1B9B-4B54-8706-F1453093DFA0}"/>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750A17BD-781F-425B-A0E4-BE457083A391}"/>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273295" y="4001266"/>
            <a:ext cx="8645413" cy="1645920"/>
          </a:xfrm>
        </p:spPr>
      </p:pic>
      <p:sp>
        <p:nvSpPr>
          <p:cNvPr id="9" name="Arrow: Right 8">
            <a:extLst>
              <a:ext uri="{FF2B5EF4-FFF2-40B4-BE49-F238E27FC236}">
                <a16:creationId xmlns:a16="http://schemas.microsoft.com/office/drawing/2014/main" id="{15B2AB2B-630A-4E7E-801C-7B63BF3E4C47}"/>
              </a:ext>
            </a:extLst>
          </p:cNvPr>
          <p:cNvSpPr/>
          <p:nvPr/>
        </p:nvSpPr>
        <p:spPr>
          <a:xfrm>
            <a:off x="-20514" y="5196002"/>
            <a:ext cx="293809" cy="11341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Audio 4">
            <a:hlinkClick r:id="" action="ppaction://media"/>
            <a:extLst>
              <a:ext uri="{FF2B5EF4-FFF2-40B4-BE49-F238E27FC236}">
                <a16:creationId xmlns:a16="http://schemas.microsoft.com/office/drawing/2014/main" id="{A0D5C1C6-19DD-43D9-890B-7E426974C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9313012"/>
      </p:ext>
    </p:extLst>
  </p:cSld>
  <p:clrMapOvr>
    <a:masterClrMapping/>
  </p:clrMapOvr>
  <mc:AlternateContent xmlns:mc="http://schemas.openxmlformats.org/markup-compatibility/2006" xmlns:p14="http://schemas.microsoft.com/office/powerpoint/2010/main">
    <mc:Choice Requires="p14">
      <p:transition spd="slow" p14:dur="2000" advTm="15198"/>
    </mc:Choice>
    <mc:Fallback xmlns="">
      <p:transition spd="slow" advTm="1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13DA0-073C-4A48-8971-34D775A52590}"/>
              </a:ext>
            </a:extLst>
          </p:cNvPr>
          <p:cNvSpPr>
            <a:spLocks noGrp="1"/>
          </p:cNvSpPr>
          <p:nvPr>
            <p:ph type="title"/>
          </p:nvPr>
        </p:nvSpPr>
        <p:spPr>
          <a:xfrm>
            <a:off x="674369" y="545312"/>
            <a:ext cx="7843267" cy="548640"/>
          </a:xfrm>
        </p:spPr>
        <p:txBody>
          <a:bodyPr/>
          <a:lstStyle/>
          <a:p>
            <a:pPr algn="ctr"/>
            <a:r>
              <a:rPr lang="en-US" u="sng" dirty="0"/>
              <a:t>File</a:t>
            </a:r>
            <a:r>
              <a:rPr lang="en-US" dirty="0"/>
              <a:t> Drop Down Menu</a:t>
            </a:r>
          </a:p>
        </p:txBody>
      </p:sp>
      <p:sp>
        <p:nvSpPr>
          <p:cNvPr id="3" name="Text Placeholder 2">
            <a:extLst>
              <a:ext uri="{FF2B5EF4-FFF2-40B4-BE49-F238E27FC236}">
                <a16:creationId xmlns:a16="http://schemas.microsoft.com/office/drawing/2014/main" id="{6C032E9F-7692-4647-A7D6-DF8EC868119A}"/>
              </a:ext>
            </a:extLst>
          </p:cNvPr>
          <p:cNvSpPr>
            <a:spLocks noGrp="1"/>
          </p:cNvSpPr>
          <p:nvPr>
            <p:ph type="body" sz="quarter" idx="10"/>
          </p:nvPr>
        </p:nvSpPr>
        <p:spPr>
          <a:xfrm>
            <a:off x="574145" y="1563850"/>
            <a:ext cx="7888288" cy="1212895"/>
          </a:xfrm>
        </p:spPr>
        <p:txBody>
          <a:bodyPr/>
          <a:lstStyle/>
          <a:p>
            <a:r>
              <a:rPr lang="en-US" sz="2800" dirty="0">
                <a:solidFill>
                  <a:srgbClr val="FF0000"/>
                </a:solidFill>
              </a:rPr>
              <a:t>Refugee Information</a:t>
            </a:r>
          </a:p>
          <a:p>
            <a:r>
              <a:rPr lang="en-US" sz="2800" b="0" dirty="0">
                <a:solidFill>
                  <a:schemeClr val="accent3">
                    <a:lumMod val="75000"/>
                  </a:schemeClr>
                </a:solidFill>
              </a:rPr>
              <a:t>Provider List</a:t>
            </a:r>
          </a:p>
          <a:p>
            <a:r>
              <a:rPr lang="en-US" sz="2800" b="0" dirty="0">
                <a:solidFill>
                  <a:schemeClr val="accent3">
                    <a:lumMod val="75000"/>
                  </a:schemeClr>
                </a:solidFill>
              </a:rPr>
              <a:t>Exit System</a:t>
            </a:r>
          </a:p>
        </p:txBody>
      </p:sp>
      <p:sp>
        <p:nvSpPr>
          <p:cNvPr id="4" name="Text Placeholder 3">
            <a:extLst>
              <a:ext uri="{FF2B5EF4-FFF2-40B4-BE49-F238E27FC236}">
                <a16:creationId xmlns:a16="http://schemas.microsoft.com/office/drawing/2014/main" id="{0D5C20C2-266D-40C9-B3AB-F69B0B05FF8B}"/>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DC366DB1-1141-45BC-A7DD-3DC93ED848F8}"/>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628650" y="3300099"/>
            <a:ext cx="8165564" cy="2560320"/>
          </a:xfrm>
        </p:spPr>
      </p:pic>
      <p:sp>
        <p:nvSpPr>
          <p:cNvPr id="6" name="Arrow: Down 5">
            <a:extLst>
              <a:ext uri="{FF2B5EF4-FFF2-40B4-BE49-F238E27FC236}">
                <a16:creationId xmlns:a16="http://schemas.microsoft.com/office/drawing/2014/main" id="{D25647E8-4AE1-4CF5-B190-0963791B51DA}"/>
              </a:ext>
            </a:extLst>
          </p:cNvPr>
          <p:cNvSpPr/>
          <p:nvPr/>
        </p:nvSpPr>
        <p:spPr>
          <a:xfrm rot="5400000">
            <a:off x="2044042" y="4367366"/>
            <a:ext cx="182880" cy="640080"/>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Audio 4">
            <a:hlinkClick r:id="" action="ppaction://media"/>
            <a:extLst>
              <a:ext uri="{FF2B5EF4-FFF2-40B4-BE49-F238E27FC236}">
                <a16:creationId xmlns:a16="http://schemas.microsoft.com/office/drawing/2014/main" id="{49FC9E58-2816-46A3-B7AF-EC4A5AE582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975608005"/>
      </p:ext>
    </p:extLst>
  </p:cSld>
  <p:clrMapOvr>
    <a:masterClrMapping/>
  </p:clrMapOvr>
  <mc:AlternateContent xmlns:mc="http://schemas.openxmlformats.org/markup-compatibility/2006" xmlns:p14="http://schemas.microsoft.com/office/powerpoint/2010/main">
    <mc:Choice Requires="p14">
      <p:transition spd="slow" p14:dur="2000" advTm="10417"/>
    </mc:Choice>
    <mc:Fallback xmlns="">
      <p:transition spd="slow" advTm="10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1867A-7B8A-486E-8D22-C8F8383B9065}"/>
              </a:ext>
            </a:extLst>
          </p:cNvPr>
          <p:cNvSpPr>
            <a:spLocks noGrp="1"/>
          </p:cNvSpPr>
          <p:nvPr>
            <p:ph type="title"/>
          </p:nvPr>
        </p:nvSpPr>
        <p:spPr/>
        <p:txBody>
          <a:bodyPr/>
          <a:lstStyle/>
          <a:p>
            <a:pPr algn="ctr"/>
            <a:r>
              <a:rPr lang="en-US" dirty="0"/>
              <a:t>RIS: Refugee Information</a:t>
            </a:r>
          </a:p>
        </p:txBody>
      </p:sp>
      <p:sp>
        <p:nvSpPr>
          <p:cNvPr id="3" name="Text Placeholder 2">
            <a:extLst>
              <a:ext uri="{FF2B5EF4-FFF2-40B4-BE49-F238E27FC236}">
                <a16:creationId xmlns:a16="http://schemas.microsoft.com/office/drawing/2014/main" id="{5C97BA8B-80C9-462E-B151-E570CB994DC4}"/>
              </a:ext>
            </a:extLst>
          </p:cNvPr>
          <p:cNvSpPr>
            <a:spLocks noGrp="1"/>
          </p:cNvSpPr>
          <p:nvPr>
            <p:ph type="body" sz="quarter" idx="10"/>
          </p:nvPr>
        </p:nvSpPr>
        <p:spPr/>
        <p:txBody>
          <a:bodyPr/>
          <a:lstStyle/>
          <a:p>
            <a:pPr marL="0" indent="0">
              <a:buNone/>
            </a:pPr>
            <a:r>
              <a:rPr lang="en-US" sz="2800" b="0" dirty="0">
                <a:solidFill>
                  <a:schemeClr val="tx2">
                    <a:lumMod val="75000"/>
                  </a:schemeClr>
                </a:solidFill>
              </a:rPr>
              <a:t>Refugee Search Screen</a:t>
            </a:r>
          </a:p>
        </p:txBody>
      </p:sp>
      <p:sp>
        <p:nvSpPr>
          <p:cNvPr id="4" name="Text Placeholder 3">
            <a:extLst>
              <a:ext uri="{FF2B5EF4-FFF2-40B4-BE49-F238E27FC236}">
                <a16:creationId xmlns:a16="http://schemas.microsoft.com/office/drawing/2014/main" id="{E3CC9B54-6507-433E-912E-A29CF63DCEEA}"/>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9EE87E4C-EB3A-48F3-8096-5C8EFE390CC3}"/>
              </a:ext>
            </a:extLst>
          </p:cNvPr>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409640" y="2193710"/>
            <a:ext cx="8362605" cy="3840480"/>
          </a:xfrm>
        </p:spPr>
      </p:pic>
      <p:pic>
        <p:nvPicPr>
          <p:cNvPr id="8" name="Audio 7">
            <a:hlinkClick r:id="" action="ppaction://media"/>
            <a:extLst>
              <a:ext uri="{FF2B5EF4-FFF2-40B4-BE49-F238E27FC236}">
                <a16:creationId xmlns:a16="http://schemas.microsoft.com/office/drawing/2014/main" id="{A4A0AD13-1532-4997-92DE-575969925F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655422488"/>
      </p:ext>
    </p:extLst>
  </p:cSld>
  <p:clrMapOvr>
    <a:masterClrMapping/>
  </p:clrMapOvr>
  <mc:AlternateContent xmlns:mc="http://schemas.openxmlformats.org/markup-compatibility/2006" xmlns:p14="http://schemas.microsoft.com/office/powerpoint/2010/main">
    <mc:Choice Requires="p14">
      <p:transition spd="slow" p14:dur="2000" advTm="32062"/>
    </mc:Choice>
    <mc:Fallback xmlns="">
      <p:transition spd="slow" advTm="3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08B80-9EAB-458A-B999-18D91DF93935}"/>
              </a:ext>
            </a:extLst>
          </p:cNvPr>
          <p:cNvSpPr>
            <a:spLocks noGrp="1"/>
          </p:cNvSpPr>
          <p:nvPr>
            <p:ph type="title"/>
          </p:nvPr>
        </p:nvSpPr>
        <p:spPr/>
        <p:txBody>
          <a:bodyPr/>
          <a:lstStyle/>
          <a:p>
            <a:pPr algn="ctr"/>
            <a:r>
              <a:rPr lang="en-US" dirty="0"/>
              <a:t>RIS: Client Search Criteria</a:t>
            </a:r>
          </a:p>
        </p:txBody>
      </p:sp>
      <p:sp>
        <p:nvSpPr>
          <p:cNvPr id="4" name="Text Placeholder 3">
            <a:extLst>
              <a:ext uri="{FF2B5EF4-FFF2-40B4-BE49-F238E27FC236}">
                <a16:creationId xmlns:a16="http://schemas.microsoft.com/office/drawing/2014/main" id="{777ED5F3-76FF-4973-8871-7E591ADB7BAE}"/>
              </a:ext>
            </a:extLst>
          </p:cNvPr>
          <p:cNvSpPr>
            <a:spLocks noGrp="1"/>
          </p:cNvSpPr>
          <p:nvPr>
            <p:ph type="body" sz="quarter" idx="11"/>
          </p:nvPr>
        </p:nvSpPr>
        <p:spPr/>
        <p:txBody>
          <a:bodyPr/>
          <a:lstStyle/>
          <a:p>
            <a:endParaRPr lang="en-US" dirty="0"/>
          </a:p>
        </p:txBody>
      </p:sp>
      <p:sp>
        <p:nvSpPr>
          <p:cNvPr id="5" name="Content Placeholder 4">
            <a:extLst>
              <a:ext uri="{FF2B5EF4-FFF2-40B4-BE49-F238E27FC236}">
                <a16:creationId xmlns:a16="http://schemas.microsoft.com/office/drawing/2014/main" id="{298AF13D-02C4-4CBF-BE55-CF223F0E9790}"/>
              </a:ext>
            </a:extLst>
          </p:cNvPr>
          <p:cNvSpPr>
            <a:spLocks noGrp="1"/>
          </p:cNvSpPr>
          <p:nvPr>
            <p:ph sz="quarter" idx="14"/>
          </p:nvPr>
        </p:nvSpPr>
        <p:spPr>
          <a:xfrm>
            <a:off x="575997" y="1567543"/>
            <a:ext cx="7992005" cy="4666403"/>
          </a:xfrm>
        </p:spPr>
        <p:txBody>
          <a:bodyPr/>
          <a:lstStyle/>
          <a:p>
            <a:pPr algn="l"/>
            <a:endParaRPr lang="en-US" sz="2000" b="0" dirty="0">
              <a:solidFill>
                <a:schemeClr val="tx2">
                  <a:lumMod val="75000"/>
                </a:schemeClr>
              </a:solidFill>
            </a:endParaRPr>
          </a:p>
          <a:p>
            <a:pPr algn="l"/>
            <a:r>
              <a:rPr lang="en-US" sz="2000" dirty="0">
                <a:solidFill>
                  <a:schemeClr val="tx2">
                    <a:lumMod val="75000"/>
                  </a:schemeClr>
                </a:solidFill>
              </a:rPr>
              <a:t>DOS ID: </a:t>
            </a:r>
            <a:r>
              <a:rPr lang="en-US" sz="2000" b="0" dirty="0">
                <a:solidFill>
                  <a:schemeClr val="tx2">
                    <a:lumMod val="75000"/>
                  </a:schemeClr>
                </a:solidFill>
              </a:rPr>
              <a:t>Department of State (DOS) ID Number</a:t>
            </a:r>
          </a:p>
          <a:p>
            <a:pPr algn="l"/>
            <a:r>
              <a:rPr lang="en-US" sz="2000" dirty="0">
                <a:solidFill>
                  <a:schemeClr val="tx2">
                    <a:lumMod val="75000"/>
                  </a:schemeClr>
                </a:solidFill>
              </a:rPr>
              <a:t>EIS ID: </a:t>
            </a:r>
            <a:r>
              <a:rPr lang="en-US" sz="2000" b="0" dirty="0">
                <a:solidFill>
                  <a:schemeClr val="tx2">
                    <a:lumMod val="75000"/>
                  </a:schemeClr>
                </a:solidFill>
              </a:rPr>
              <a:t>Employee Information System ID Number</a:t>
            </a:r>
          </a:p>
          <a:p>
            <a:pPr algn="l"/>
            <a:r>
              <a:rPr lang="en-US" sz="2000" dirty="0">
                <a:solidFill>
                  <a:schemeClr val="tx2">
                    <a:lumMod val="75000"/>
                  </a:schemeClr>
                </a:solidFill>
              </a:rPr>
              <a:t>Alien Registration Number: </a:t>
            </a:r>
            <a:r>
              <a:rPr lang="en-US" sz="2000" b="0" dirty="0">
                <a:solidFill>
                  <a:schemeClr val="tx2">
                    <a:lumMod val="75000"/>
                  </a:schemeClr>
                </a:solidFill>
              </a:rPr>
              <a:t>Alien Number</a:t>
            </a:r>
          </a:p>
          <a:p>
            <a:pPr algn="l"/>
            <a:r>
              <a:rPr lang="en-US" sz="2000" dirty="0">
                <a:solidFill>
                  <a:schemeClr val="tx2">
                    <a:lumMod val="75000"/>
                  </a:schemeClr>
                </a:solidFill>
              </a:rPr>
              <a:t>Refugee Name: </a:t>
            </a:r>
            <a:r>
              <a:rPr lang="en-US" sz="2000" b="0" dirty="0">
                <a:solidFill>
                  <a:schemeClr val="tx2">
                    <a:lumMod val="75000"/>
                  </a:schemeClr>
                </a:solidFill>
              </a:rPr>
              <a:t>Last, First </a:t>
            </a:r>
          </a:p>
          <a:p>
            <a:pPr algn="l"/>
            <a:r>
              <a:rPr lang="en-US" sz="1800" b="0" dirty="0">
                <a:solidFill>
                  <a:schemeClr val="tx2">
                    <a:lumMod val="75000"/>
                  </a:schemeClr>
                </a:solidFill>
              </a:rPr>
              <a:t>(For best results enter only one name or last name, first letter of first name)</a:t>
            </a:r>
          </a:p>
          <a:p>
            <a:pPr algn="l"/>
            <a:r>
              <a:rPr lang="en-US" sz="2000" dirty="0">
                <a:solidFill>
                  <a:schemeClr val="tx2">
                    <a:lumMod val="75000"/>
                  </a:schemeClr>
                </a:solidFill>
              </a:rPr>
              <a:t>Date of Arrival (Thru): </a:t>
            </a:r>
            <a:r>
              <a:rPr lang="en-US" sz="2000" b="0" dirty="0">
                <a:solidFill>
                  <a:schemeClr val="tx2">
                    <a:lumMod val="75000"/>
                  </a:schemeClr>
                </a:solidFill>
              </a:rPr>
              <a:t>Can enter in both fields or just first one </a:t>
            </a:r>
          </a:p>
          <a:p>
            <a:pPr algn="l"/>
            <a:r>
              <a:rPr lang="en-US" sz="2000" dirty="0">
                <a:solidFill>
                  <a:schemeClr val="tx2">
                    <a:lumMod val="75000"/>
                  </a:schemeClr>
                </a:solidFill>
              </a:rPr>
              <a:t>Date of Birth (Thru): </a:t>
            </a:r>
            <a:r>
              <a:rPr lang="en-US" sz="2000" b="0" dirty="0">
                <a:solidFill>
                  <a:schemeClr val="tx2">
                    <a:lumMod val="75000"/>
                  </a:schemeClr>
                </a:solidFill>
              </a:rPr>
              <a:t>Can enter in both fields or just first one </a:t>
            </a:r>
          </a:p>
          <a:p>
            <a:pPr algn="l"/>
            <a:endParaRPr lang="en-US" sz="2000" b="0" dirty="0">
              <a:solidFill>
                <a:schemeClr val="tx2">
                  <a:lumMod val="75000"/>
                </a:schemeClr>
              </a:solidFill>
            </a:endParaRPr>
          </a:p>
          <a:p>
            <a:pPr algn="l"/>
            <a:r>
              <a:rPr lang="en-US" sz="2000" b="0" dirty="0">
                <a:solidFill>
                  <a:schemeClr val="tx2">
                    <a:lumMod val="75000"/>
                  </a:schemeClr>
                </a:solidFill>
              </a:rPr>
              <a:t>* If you are having difficulty finding a client in RIS, expand your search by adding a % sign to either the beginning or the end of the number or name you are entering. </a:t>
            </a:r>
          </a:p>
        </p:txBody>
      </p:sp>
      <p:pic>
        <p:nvPicPr>
          <p:cNvPr id="6" name="Audio 5">
            <a:hlinkClick r:id="" action="ppaction://media"/>
            <a:extLst>
              <a:ext uri="{FF2B5EF4-FFF2-40B4-BE49-F238E27FC236}">
                <a16:creationId xmlns:a16="http://schemas.microsoft.com/office/drawing/2014/main" id="{F69575B8-00A2-40A7-960B-4B6CE6A3B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910021862"/>
      </p:ext>
    </p:extLst>
  </p:cSld>
  <p:clrMapOvr>
    <a:masterClrMapping/>
  </p:clrMapOvr>
  <mc:AlternateContent xmlns:mc="http://schemas.openxmlformats.org/markup-compatibility/2006" xmlns:p14="http://schemas.microsoft.com/office/powerpoint/2010/main">
    <mc:Choice Requires="p14">
      <p:transition spd="slow" p14:dur="2000" advTm="37360"/>
    </mc:Choice>
    <mc:Fallback xmlns="">
      <p:transition spd="slow" advTm="3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F55-F936-4FC2-BF9B-BB338FF0C8C6}"/>
              </a:ext>
            </a:extLst>
          </p:cNvPr>
          <p:cNvSpPr>
            <a:spLocks noGrp="1"/>
          </p:cNvSpPr>
          <p:nvPr>
            <p:ph type="title"/>
          </p:nvPr>
        </p:nvSpPr>
        <p:spPr/>
        <p:txBody>
          <a:bodyPr/>
          <a:lstStyle/>
          <a:p>
            <a:pPr algn="ctr"/>
            <a:r>
              <a:rPr lang="en-US" dirty="0"/>
              <a:t>RIS: Client Search Results</a:t>
            </a:r>
          </a:p>
        </p:txBody>
      </p:sp>
      <p:sp>
        <p:nvSpPr>
          <p:cNvPr id="3" name="Text Placeholder 2">
            <a:extLst>
              <a:ext uri="{FF2B5EF4-FFF2-40B4-BE49-F238E27FC236}">
                <a16:creationId xmlns:a16="http://schemas.microsoft.com/office/drawing/2014/main" id="{78079116-3056-40B3-806D-1E160B54E4E6}"/>
              </a:ext>
            </a:extLst>
          </p:cNvPr>
          <p:cNvSpPr>
            <a:spLocks noGrp="1"/>
          </p:cNvSpPr>
          <p:nvPr>
            <p:ph type="body" sz="quarter" idx="10"/>
          </p:nvPr>
        </p:nvSpPr>
        <p:spPr>
          <a:xfrm>
            <a:off x="271182" y="1262866"/>
            <a:ext cx="8291873" cy="4971080"/>
          </a:xfrm>
        </p:spPr>
        <p:txBody>
          <a:bodyPr/>
          <a:lstStyle/>
          <a:p>
            <a:pPr marL="0" indent="0" algn="ctr">
              <a:buNone/>
            </a:pPr>
            <a:r>
              <a:rPr lang="en-US" sz="2400" b="0" dirty="0">
                <a:solidFill>
                  <a:schemeClr val="tx2">
                    <a:lumMod val="75000"/>
                  </a:schemeClr>
                </a:solidFill>
              </a:rPr>
              <a:t>Important Buttons on Refugee Search Screen</a:t>
            </a: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pPr marL="0" indent="0">
              <a:buNone/>
            </a:pPr>
            <a:endParaRPr lang="en-US" b="0" dirty="0">
              <a:solidFill>
                <a:schemeClr val="tx2">
                  <a:lumMod val="75000"/>
                </a:schemeClr>
              </a:solidFill>
            </a:endParaRPr>
          </a:p>
          <a:p>
            <a:pPr marL="0" indent="0">
              <a:buNone/>
            </a:pPr>
            <a:endParaRPr lang="en-US" sz="2800" b="0" dirty="0">
              <a:solidFill>
                <a:schemeClr val="tx2">
                  <a:lumMod val="75000"/>
                </a:schemeClr>
              </a:solidFill>
            </a:endParaRPr>
          </a:p>
          <a:p>
            <a:endParaRPr lang="en-US" sz="2000" b="0" dirty="0">
              <a:solidFill>
                <a:schemeClr val="tx2">
                  <a:lumMod val="75000"/>
                </a:schemeClr>
              </a:solidFill>
            </a:endParaRPr>
          </a:p>
          <a:p>
            <a:r>
              <a:rPr lang="en-US" sz="2000" b="0" dirty="0">
                <a:solidFill>
                  <a:schemeClr val="tx2">
                    <a:lumMod val="75000"/>
                  </a:schemeClr>
                </a:solidFill>
              </a:rPr>
              <a:t>Edit: Add services, or change client information</a:t>
            </a:r>
          </a:p>
          <a:p>
            <a:r>
              <a:rPr lang="en-US" sz="2000" b="0" dirty="0">
                <a:solidFill>
                  <a:schemeClr val="tx2">
                    <a:lumMod val="75000"/>
                  </a:schemeClr>
                </a:solidFill>
              </a:rPr>
              <a:t>View: View client information only</a:t>
            </a:r>
          </a:p>
          <a:p>
            <a:r>
              <a:rPr lang="en-US" sz="2000" b="0" dirty="0">
                <a:solidFill>
                  <a:schemeClr val="tx2">
                    <a:lumMod val="75000"/>
                  </a:schemeClr>
                </a:solidFill>
              </a:rPr>
              <a:t>Delete: Delete Client</a:t>
            </a:r>
            <a:endParaRPr lang="en-US" sz="2000" b="0" i="1" dirty="0">
              <a:solidFill>
                <a:schemeClr val="tx2">
                  <a:lumMod val="75000"/>
                </a:schemeClr>
              </a:solidFill>
            </a:endParaRPr>
          </a:p>
        </p:txBody>
      </p:sp>
      <p:sp>
        <p:nvSpPr>
          <p:cNvPr id="9" name="Text Placeholder 8">
            <a:extLst>
              <a:ext uri="{FF2B5EF4-FFF2-40B4-BE49-F238E27FC236}">
                <a16:creationId xmlns:a16="http://schemas.microsoft.com/office/drawing/2014/main" id="{8CE161CA-7EBA-4EAD-B2E1-A02F6148414D}"/>
              </a:ext>
            </a:extLst>
          </p:cNvPr>
          <p:cNvSpPr>
            <a:spLocks noGrp="1"/>
          </p:cNvSpPr>
          <p:nvPr>
            <p:ph type="body" sz="quarter" idx="11"/>
          </p:nvPr>
        </p:nvSpPr>
        <p:spPr>
          <a:xfrm>
            <a:off x="522287" y="6236413"/>
            <a:ext cx="7992005" cy="336895"/>
          </a:xfrm>
        </p:spPr>
        <p:txBody>
          <a:bodyPr/>
          <a:lstStyle/>
          <a:p>
            <a:endParaRPr lang="en-US"/>
          </a:p>
        </p:txBody>
      </p:sp>
      <p:pic>
        <p:nvPicPr>
          <p:cNvPr id="1026" name="Picture 2">
            <a:extLst>
              <a:ext uri="{FF2B5EF4-FFF2-40B4-BE49-F238E27FC236}">
                <a16:creationId xmlns:a16="http://schemas.microsoft.com/office/drawing/2014/main" id="{53B1531F-6FC3-4799-B921-59A5C73C5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54" y="2636630"/>
            <a:ext cx="8693870" cy="1742676"/>
          </a:xfrm>
          <a:prstGeom prst="rect">
            <a:avLst/>
          </a:prstGeom>
          <a:noFill/>
          <a:ln>
            <a:noFill/>
          </a:ln>
          <a:effectLst>
            <a:outerShdw dist="25400" dir="54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762E0F8-E3A4-45B5-B9EF-0E9C3A933154}"/>
              </a:ext>
            </a:extLst>
          </p:cNvPr>
          <p:cNvSpPr txBox="1"/>
          <p:nvPr/>
        </p:nvSpPr>
        <p:spPr>
          <a:xfrm>
            <a:off x="225065" y="1975771"/>
            <a:ext cx="2787943" cy="369332"/>
          </a:xfrm>
          <a:prstGeom prst="rect">
            <a:avLst/>
          </a:prstGeom>
          <a:noFill/>
        </p:spPr>
        <p:txBody>
          <a:bodyPr wrap="none" rtlCol="0">
            <a:spAutoFit/>
          </a:bodyPr>
          <a:lstStyle/>
          <a:p>
            <a:r>
              <a:rPr lang="en-US" dirty="0">
                <a:solidFill>
                  <a:schemeClr val="tx2"/>
                </a:solidFill>
              </a:rPr>
              <a:t>Add New Refugee Button</a:t>
            </a:r>
          </a:p>
        </p:txBody>
      </p:sp>
      <p:sp>
        <p:nvSpPr>
          <p:cNvPr id="12" name="Arrow: Down 11">
            <a:extLst>
              <a:ext uri="{FF2B5EF4-FFF2-40B4-BE49-F238E27FC236}">
                <a16:creationId xmlns:a16="http://schemas.microsoft.com/office/drawing/2014/main" id="{1A4E03EF-9410-4044-891A-911966FCE92E}"/>
              </a:ext>
            </a:extLst>
          </p:cNvPr>
          <p:cNvSpPr/>
          <p:nvPr/>
        </p:nvSpPr>
        <p:spPr>
          <a:xfrm>
            <a:off x="815372" y="2285989"/>
            <a:ext cx="249499" cy="491935"/>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774B1B53-43E4-4126-BF2B-D80E3B43D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5091723"/>
      </p:ext>
    </p:extLst>
  </p:cSld>
  <p:clrMapOvr>
    <a:masterClrMapping/>
  </p:clrMapOvr>
  <mc:AlternateContent xmlns:mc="http://schemas.openxmlformats.org/markup-compatibility/2006" xmlns:p14="http://schemas.microsoft.com/office/powerpoint/2010/main">
    <mc:Choice Requires="p14">
      <p:transition spd="slow" p14:dur="2000" advTm="54102"/>
    </mc:Choice>
    <mc:Fallback xmlns="">
      <p:transition spd="slow" advTm="5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5DCF-A17E-4EBE-BEBD-151BC84B0C81}"/>
              </a:ext>
            </a:extLst>
          </p:cNvPr>
          <p:cNvSpPr>
            <a:spLocks noGrp="1"/>
          </p:cNvSpPr>
          <p:nvPr>
            <p:ph type="title"/>
          </p:nvPr>
        </p:nvSpPr>
        <p:spPr>
          <a:xfrm>
            <a:off x="555619" y="624054"/>
            <a:ext cx="8077745" cy="548640"/>
          </a:xfrm>
        </p:spPr>
        <p:txBody>
          <a:bodyPr/>
          <a:lstStyle/>
          <a:p>
            <a:pPr algn="ctr"/>
            <a:r>
              <a:rPr lang="en-US" dirty="0"/>
              <a:t>RIS: Adding New Clients</a:t>
            </a:r>
          </a:p>
        </p:txBody>
      </p:sp>
      <p:sp>
        <p:nvSpPr>
          <p:cNvPr id="3" name="Text Placeholder 2">
            <a:extLst>
              <a:ext uri="{FF2B5EF4-FFF2-40B4-BE49-F238E27FC236}">
                <a16:creationId xmlns:a16="http://schemas.microsoft.com/office/drawing/2014/main" id="{8E712131-2DD5-4A23-9DE3-D61BEE96AD1E}"/>
              </a:ext>
            </a:extLst>
          </p:cNvPr>
          <p:cNvSpPr>
            <a:spLocks noGrp="1"/>
          </p:cNvSpPr>
          <p:nvPr>
            <p:ph type="body" sz="quarter" idx="10"/>
          </p:nvPr>
        </p:nvSpPr>
        <p:spPr>
          <a:xfrm>
            <a:off x="651858" y="1276869"/>
            <a:ext cx="7888288" cy="2093428"/>
          </a:xfrm>
        </p:spPr>
        <p:txBody>
          <a:bodyPr/>
          <a:lstStyle/>
          <a:p>
            <a:pPr marL="342900" lvl="1" indent="0">
              <a:buNone/>
            </a:pPr>
            <a:r>
              <a:rPr lang="en-US" sz="2400" b="0" dirty="0">
                <a:solidFill>
                  <a:schemeClr val="tx2">
                    <a:lumMod val="75000"/>
                  </a:schemeClr>
                </a:solidFill>
              </a:rPr>
              <a:t>When you click “Add Refugee” in the Search screen</a:t>
            </a:r>
          </a:p>
          <a:p>
            <a:pPr lvl="2"/>
            <a:r>
              <a:rPr lang="en-US" b="0" dirty="0">
                <a:solidFill>
                  <a:schemeClr val="tx2">
                    <a:lumMod val="75000"/>
                  </a:schemeClr>
                </a:solidFill>
              </a:rPr>
              <a:t>A warning box will appear asking for a SS#</a:t>
            </a:r>
          </a:p>
          <a:p>
            <a:pPr lvl="2"/>
            <a:r>
              <a:rPr lang="en-US" b="0" dirty="0">
                <a:solidFill>
                  <a:schemeClr val="tx2">
                    <a:lumMod val="75000"/>
                  </a:schemeClr>
                </a:solidFill>
              </a:rPr>
              <a:t>Add SS# if one has been assigned</a:t>
            </a:r>
          </a:p>
        </p:txBody>
      </p:sp>
      <p:sp>
        <p:nvSpPr>
          <p:cNvPr id="5" name="Text Placeholder 4">
            <a:extLst>
              <a:ext uri="{FF2B5EF4-FFF2-40B4-BE49-F238E27FC236}">
                <a16:creationId xmlns:a16="http://schemas.microsoft.com/office/drawing/2014/main" id="{9E04EFB3-B1DF-4824-84B0-D1FDB4F44685}"/>
              </a:ext>
            </a:extLst>
          </p:cNvPr>
          <p:cNvSpPr>
            <a:spLocks noGrp="1"/>
          </p:cNvSpPr>
          <p:nvPr>
            <p:ph type="body" sz="quarter" idx="11"/>
          </p:nvPr>
        </p:nvSpPr>
        <p:spPr/>
        <p:txBody>
          <a:bodyPr/>
          <a:lstStyle/>
          <a:p>
            <a:endParaRPr lang="en-US"/>
          </a:p>
        </p:txBody>
      </p:sp>
      <p:pic>
        <p:nvPicPr>
          <p:cNvPr id="8" name="Content Placeholder 7">
            <a:extLst>
              <a:ext uri="{FF2B5EF4-FFF2-40B4-BE49-F238E27FC236}">
                <a16:creationId xmlns:a16="http://schemas.microsoft.com/office/drawing/2014/main" id="{8C184B8C-047E-467A-8E9B-801E5100661D}"/>
              </a:ext>
            </a:extLst>
          </p:cNvPr>
          <p:cNvPicPr>
            <a:picLocks noGrp="1" noChangeAspect="1"/>
          </p:cNvPicPr>
          <p:nvPr>
            <p:ph sz="quarter" idx="14"/>
          </p:nvPr>
        </p:nvPicPr>
        <p:blipFill rotWithShape="1">
          <a:blip r:embed="rId5">
            <a:extLst>
              <a:ext uri="{28A0092B-C50C-407E-A947-70E740481C1C}">
                <a14:useLocalDpi xmlns:a14="http://schemas.microsoft.com/office/drawing/2010/main" val="0"/>
              </a:ext>
            </a:extLst>
          </a:blip>
          <a:srcRect b="24588"/>
          <a:stretch/>
        </p:blipFill>
        <p:spPr>
          <a:xfrm>
            <a:off x="1063864" y="2591061"/>
            <a:ext cx="6552196" cy="3657600"/>
          </a:xfrm>
        </p:spPr>
      </p:pic>
      <p:pic>
        <p:nvPicPr>
          <p:cNvPr id="6" name="Audio 5">
            <a:hlinkClick r:id="" action="ppaction://media"/>
            <a:extLst>
              <a:ext uri="{FF2B5EF4-FFF2-40B4-BE49-F238E27FC236}">
                <a16:creationId xmlns:a16="http://schemas.microsoft.com/office/drawing/2014/main" id="{57C28115-4E1D-490B-835C-9791D699A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71208562"/>
      </p:ext>
    </p:extLst>
  </p:cSld>
  <p:clrMapOvr>
    <a:masterClrMapping/>
  </p:clrMapOvr>
  <mc:AlternateContent xmlns:mc="http://schemas.openxmlformats.org/markup-compatibility/2006" xmlns:p14="http://schemas.microsoft.com/office/powerpoint/2010/main">
    <mc:Choice Requires="p14">
      <p:transition spd="slow" p14:dur="2000" advTm="20085"/>
    </mc:Choice>
    <mc:Fallback xmlns="">
      <p:transition spd="slow" advTm="20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31C8-5027-480A-8D0C-A012B47FCC88}"/>
              </a:ext>
            </a:extLst>
          </p:cNvPr>
          <p:cNvSpPr>
            <a:spLocks noGrp="1"/>
          </p:cNvSpPr>
          <p:nvPr>
            <p:ph type="title"/>
          </p:nvPr>
        </p:nvSpPr>
        <p:spPr/>
        <p:txBody>
          <a:bodyPr/>
          <a:lstStyle/>
          <a:p>
            <a:pPr algn="ctr"/>
            <a:r>
              <a:rPr lang="en-US" dirty="0"/>
              <a:t>RIS: Adding New Clients</a:t>
            </a:r>
          </a:p>
        </p:txBody>
      </p:sp>
      <p:pic>
        <p:nvPicPr>
          <p:cNvPr id="5" name="Picture 4">
            <a:extLst>
              <a:ext uri="{FF2B5EF4-FFF2-40B4-BE49-F238E27FC236}">
                <a16:creationId xmlns:a16="http://schemas.microsoft.com/office/drawing/2014/main" id="{6962A298-E2FA-4906-A9B9-8CC4B39C0F13}"/>
              </a:ext>
            </a:extLst>
          </p:cNvPr>
          <p:cNvPicPr>
            <a:picLocks noChangeAspect="1"/>
          </p:cNvPicPr>
          <p:nvPr/>
        </p:nvPicPr>
        <p:blipFill>
          <a:blip r:embed="rId5"/>
          <a:stretch>
            <a:fillRect/>
          </a:stretch>
        </p:blipFill>
        <p:spPr>
          <a:xfrm>
            <a:off x="348071" y="2067091"/>
            <a:ext cx="8444874" cy="4033307"/>
          </a:xfrm>
          <a:prstGeom prst="rect">
            <a:avLst/>
          </a:prstGeom>
        </p:spPr>
      </p:pic>
      <p:sp>
        <p:nvSpPr>
          <p:cNvPr id="3" name="Text Placeholder 2">
            <a:extLst>
              <a:ext uri="{FF2B5EF4-FFF2-40B4-BE49-F238E27FC236}">
                <a16:creationId xmlns:a16="http://schemas.microsoft.com/office/drawing/2014/main" id="{3B36CF57-E9EB-4CB6-926F-8ACA08E10C79}"/>
              </a:ext>
            </a:extLst>
          </p:cNvPr>
          <p:cNvSpPr>
            <a:spLocks noGrp="1"/>
          </p:cNvSpPr>
          <p:nvPr>
            <p:ph type="body" sz="quarter" idx="10"/>
          </p:nvPr>
        </p:nvSpPr>
        <p:spPr>
          <a:xfrm>
            <a:off x="626364" y="1439876"/>
            <a:ext cx="7888288" cy="956609"/>
          </a:xfrm>
        </p:spPr>
        <p:txBody>
          <a:bodyPr/>
          <a:lstStyle/>
          <a:p>
            <a:pPr marL="0" indent="0" algn="ctr">
              <a:buNone/>
            </a:pPr>
            <a:r>
              <a:rPr lang="en-US" b="0" dirty="0">
                <a:solidFill>
                  <a:schemeClr val="tx2">
                    <a:lumMod val="75000"/>
                  </a:schemeClr>
                </a:solidFill>
              </a:rPr>
              <a:t>Client Information Section</a:t>
            </a:r>
          </a:p>
        </p:txBody>
      </p:sp>
      <p:sp>
        <p:nvSpPr>
          <p:cNvPr id="4" name="Text Placeholder 3">
            <a:extLst>
              <a:ext uri="{FF2B5EF4-FFF2-40B4-BE49-F238E27FC236}">
                <a16:creationId xmlns:a16="http://schemas.microsoft.com/office/drawing/2014/main" id="{C036B9DC-4F30-416D-88B9-358F01DEBA0B}"/>
              </a:ext>
            </a:extLst>
          </p:cNvPr>
          <p:cNvSpPr>
            <a:spLocks noGrp="1"/>
          </p:cNvSpPr>
          <p:nvPr>
            <p:ph type="body" sz="quarter" idx="11"/>
          </p:nvPr>
        </p:nvSpPr>
        <p:spPr/>
        <p:txBody>
          <a:bodyPr/>
          <a:lstStyle/>
          <a:p>
            <a:endParaRPr lang="en-US"/>
          </a:p>
        </p:txBody>
      </p:sp>
      <p:pic>
        <p:nvPicPr>
          <p:cNvPr id="6" name="Audio 5">
            <a:hlinkClick r:id="" action="ppaction://media"/>
            <a:extLst>
              <a:ext uri="{FF2B5EF4-FFF2-40B4-BE49-F238E27FC236}">
                <a16:creationId xmlns:a16="http://schemas.microsoft.com/office/drawing/2014/main" id="{C8C1B16B-A576-435F-85FE-0C51E3DD38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73736969"/>
      </p:ext>
    </p:extLst>
  </p:cSld>
  <p:clrMapOvr>
    <a:masterClrMapping/>
  </p:clrMapOvr>
  <mc:AlternateContent xmlns:mc="http://schemas.openxmlformats.org/markup-compatibility/2006" xmlns:p14="http://schemas.microsoft.com/office/powerpoint/2010/main">
    <mc:Choice Requires="p14">
      <p:transition spd="slow" p14:dur="2000" advTm="10432"/>
    </mc:Choice>
    <mc:Fallback xmlns="">
      <p:transition spd="slow" advTm="10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7174</TotalTime>
  <Words>1201</Words>
  <Application>Microsoft Office PowerPoint</Application>
  <PresentationFormat>On-screen Show (4:3)</PresentationFormat>
  <Paragraphs>197</Paragraphs>
  <Slides>25</Slides>
  <Notes>24</Notes>
  <HiddenSlides>0</HiddenSlides>
  <MMClips>24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Aptos</vt:lpstr>
      <vt:lpstr>Arial</vt:lpstr>
      <vt:lpstr>Calibri</vt:lpstr>
      <vt:lpstr>Franklin Gothic Demi Cond</vt:lpstr>
      <vt:lpstr>Franklin Gothic Medium</vt:lpstr>
      <vt:lpstr>Franklin Gothic Medium Cond</vt:lpstr>
      <vt:lpstr>Gotham Bold</vt:lpstr>
      <vt:lpstr>Gotham Light</vt:lpstr>
      <vt:lpstr>Helvetica</vt:lpstr>
      <vt:lpstr>Times New Roman</vt:lpstr>
      <vt:lpstr>3_Office Theme</vt:lpstr>
      <vt:lpstr>4_Office Theme</vt:lpstr>
      <vt:lpstr>PowerPoint Presentation</vt:lpstr>
      <vt:lpstr>RIS Client Information Topics</vt:lpstr>
      <vt:lpstr>Locate Refugee Information Screen</vt:lpstr>
      <vt:lpstr>File Drop Down Menu</vt:lpstr>
      <vt:lpstr>RIS: Refugee Information</vt:lpstr>
      <vt:lpstr>RIS: Client Search Criteria</vt:lpstr>
      <vt:lpstr>RIS: Client Search Results</vt:lpstr>
      <vt:lpstr>RIS: Adding New Clients</vt:lpstr>
      <vt:lpstr>RIS: Adding New Clients</vt:lpstr>
      <vt:lpstr>RIS: Adding New Clients</vt:lpstr>
      <vt:lpstr>RIS: Adding New Clients</vt:lpstr>
      <vt:lpstr>PowerPoint Presentation</vt:lpstr>
      <vt:lpstr>RIS: Adding New Clients</vt:lpstr>
      <vt:lpstr>RIS: Adding New Clients</vt:lpstr>
      <vt:lpstr>RIS: Adding New Clients</vt:lpstr>
      <vt:lpstr>RIS: Adding New Clients-Uploading</vt:lpstr>
      <vt:lpstr>RIS: Adding New Clients-Uploading</vt:lpstr>
      <vt:lpstr>RIS: Adding New Clients-Uploading</vt:lpstr>
      <vt:lpstr>RIS: Adding New Clients-Language</vt:lpstr>
      <vt:lpstr>RIS: Adding New Clients-Household</vt:lpstr>
      <vt:lpstr>RIS: Adding New Clients-Sponsor</vt:lpstr>
      <vt:lpstr>RIS: Adding New Clients-Demographics</vt:lpstr>
      <vt:lpstr>RIS: Adding New Clients-Health Screening</vt:lpstr>
      <vt:lpstr>RIS: Administrator Changes</vt:lpstr>
      <vt:lpstr>RIS: 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Saunders, Kimberly R</cp:lastModifiedBy>
  <cp:revision>543</cp:revision>
  <cp:lastPrinted>2018-03-22T13:26:44Z</cp:lastPrinted>
  <dcterms:created xsi:type="dcterms:W3CDTF">2015-07-07T20:02:11Z</dcterms:created>
  <dcterms:modified xsi:type="dcterms:W3CDTF">2025-03-05T21:00:03Z</dcterms:modified>
</cp:coreProperties>
</file>