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0"/>
  </p:notesMasterIdLst>
  <p:handoutMasterIdLst>
    <p:handoutMasterId r:id="rId31"/>
  </p:handoutMasterIdLst>
  <p:sldIdLst>
    <p:sldId id="459" r:id="rId2"/>
    <p:sldId id="449" r:id="rId3"/>
    <p:sldId id="450" r:id="rId4"/>
    <p:sldId id="451" r:id="rId5"/>
    <p:sldId id="452" r:id="rId6"/>
    <p:sldId id="453" r:id="rId7"/>
    <p:sldId id="460" r:id="rId8"/>
    <p:sldId id="461" r:id="rId9"/>
    <p:sldId id="462" r:id="rId10"/>
    <p:sldId id="463" r:id="rId11"/>
    <p:sldId id="464" r:id="rId12"/>
    <p:sldId id="465" r:id="rId13"/>
    <p:sldId id="468" r:id="rId14"/>
    <p:sldId id="469" r:id="rId15"/>
    <p:sldId id="470" r:id="rId16"/>
    <p:sldId id="471" r:id="rId17"/>
    <p:sldId id="472" r:id="rId18"/>
    <p:sldId id="473" r:id="rId19"/>
    <p:sldId id="474" r:id="rId20"/>
    <p:sldId id="475" r:id="rId21"/>
    <p:sldId id="476" r:id="rId22"/>
    <p:sldId id="477" r:id="rId23"/>
    <p:sldId id="479" r:id="rId24"/>
    <p:sldId id="480" r:id="rId25"/>
    <p:sldId id="481" r:id="rId26"/>
    <p:sldId id="482" r:id="rId27"/>
    <p:sldId id="483" r:id="rId28"/>
    <p:sldId id="484" r:id="rId29"/>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 id="2" name="Toney, Lakesha D" initials="TLD" lastIdx="2" clrIdx="1">
    <p:extLst>
      <p:ext uri="{19B8F6BF-5375-455C-9EA6-DF929625EA0E}">
        <p15:presenceInfo xmlns:p15="http://schemas.microsoft.com/office/powerpoint/2012/main" userId="S::Lakesha.Toney@dhhs.nc.gov::a773dd4c-4e81-4b8d-a58f-1b3ff5e4f8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65E"/>
    <a:srgbClr val="94B6C7"/>
    <a:srgbClr val="657E32"/>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88" autoAdjust="0"/>
    <p:restoredTop sz="86418" autoAdjust="0"/>
  </p:normalViewPr>
  <p:slideViewPr>
    <p:cSldViewPr snapToGrid="0">
      <p:cViewPr varScale="1">
        <p:scale>
          <a:sx n="72" d="100"/>
          <a:sy n="72" d="100"/>
        </p:scale>
        <p:origin x="931" y="62"/>
      </p:cViewPr>
      <p:guideLst>
        <p:guide orient="horz" pos="2160"/>
        <p:guide pos="2880"/>
      </p:guideLst>
    </p:cSldViewPr>
  </p:slideViewPr>
  <p:outlineViewPr>
    <p:cViewPr>
      <p:scale>
        <a:sx n="33" d="100"/>
        <a:sy n="33" d="100"/>
      </p:scale>
      <p:origin x="0" y="-5352"/>
    </p:cViewPr>
  </p:outlineViewPr>
  <p:notesTextViewPr>
    <p:cViewPr>
      <p:scale>
        <a:sx n="1" d="1"/>
        <a:sy n="1" d="1"/>
      </p:scale>
      <p:origin x="0" y="0"/>
    </p:cViewPr>
  </p:notesTextViewPr>
  <p:sorterViewPr>
    <p:cViewPr>
      <p:scale>
        <a:sx n="110" d="100"/>
        <a:sy n="110" d="100"/>
      </p:scale>
      <p:origin x="0" y="0"/>
    </p:cViewPr>
  </p:sorterViewPr>
  <p:notesViewPr>
    <p:cSldViewPr snapToGrid="0">
      <p:cViewPr varScale="1">
        <p:scale>
          <a:sx n="66" d="100"/>
          <a:sy n="66" d="100"/>
        </p:scale>
        <p:origin x="274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3038475" cy="463550"/>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5" y="0"/>
            <a:ext cx="3038475" cy="463550"/>
          </a:xfrm>
          <a:prstGeom prst="rect">
            <a:avLst/>
          </a:prstGeom>
        </p:spPr>
        <p:txBody>
          <a:bodyPr vert="horz" lIns="91759" tIns="45880" rIns="91759" bIns="45880" rtlCol="0"/>
          <a:lstStyle>
            <a:lvl1pPr algn="r">
              <a:defRPr sz="1200"/>
            </a:lvl1pPr>
          </a:lstStyle>
          <a:p>
            <a:fld id="{A9B734D9-FBB7-4B85-86A2-24E15EDE55E0}" type="datetimeFigureOut">
              <a:rPr lang="en-US" smtClean="0"/>
              <a:t>12/9/2021</a:t>
            </a:fld>
            <a:endParaRPr lang="en-US" dirty="0"/>
          </a:p>
        </p:txBody>
      </p:sp>
      <p:sp>
        <p:nvSpPr>
          <p:cNvPr id="4" name="Footer Placeholder 3"/>
          <p:cNvSpPr>
            <a:spLocks noGrp="1"/>
          </p:cNvSpPr>
          <p:nvPr>
            <p:ph type="ftr" sz="quarter" idx="2"/>
          </p:nvPr>
        </p:nvSpPr>
        <p:spPr>
          <a:xfrm>
            <a:off x="9" y="8772526"/>
            <a:ext cx="3038475" cy="463550"/>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5" y="8772526"/>
            <a:ext cx="3038475" cy="463550"/>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3408"/>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3408"/>
          </a:xfrm>
          <a:prstGeom prst="rect">
            <a:avLst/>
          </a:prstGeom>
        </p:spPr>
        <p:txBody>
          <a:bodyPr vert="horz" lIns="93155" tIns="46576" rIns="93155" bIns="46576" rtlCol="0"/>
          <a:lstStyle>
            <a:lvl1pPr algn="r">
              <a:defRPr sz="1200"/>
            </a:lvl1pPr>
          </a:lstStyle>
          <a:p>
            <a:fld id="{E3FD6F98-055A-4837-90F2-8E5F6821A1BB}" type="datetimeFigureOut">
              <a:rPr lang="en-US" smtClean="0"/>
              <a:t>12/9/2021</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44868"/>
            <a:ext cx="5608320" cy="3636705"/>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7"/>
            <a:ext cx="3037840" cy="463407"/>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772677"/>
            <a:ext cx="3037840" cy="463407"/>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4031327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7958110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27</a:t>
            </a:fld>
            <a:endParaRPr lang="en-US" dirty="0"/>
          </a:p>
        </p:txBody>
      </p:sp>
    </p:spTree>
    <p:extLst>
      <p:ext uri="{BB962C8B-B14F-4D97-AF65-F5344CB8AC3E}">
        <p14:creationId xmlns:p14="http://schemas.microsoft.com/office/powerpoint/2010/main" val="4124108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100805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3993217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9</a:t>
            </a:fld>
            <a:endParaRPr lang="en-US" dirty="0"/>
          </a:p>
        </p:txBody>
      </p:sp>
    </p:spTree>
    <p:extLst>
      <p:ext uri="{BB962C8B-B14F-4D97-AF65-F5344CB8AC3E}">
        <p14:creationId xmlns:p14="http://schemas.microsoft.com/office/powerpoint/2010/main" val="3516108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1728634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3331132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12</a:t>
            </a:fld>
            <a:endParaRPr lang="en-US" dirty="0"/>
          </a:p>
        </p:txBody>
      </p:sp>
    </p:spTree>
    <p:extLst>
      <p:ext uri="{BB962C8B-B14F-4D97-AF65-F5344CB8AC3E}">
        <p14:creationId xmlns:p14="http://schemas.microsoft.com/office/powerpoint/2010/main" val="3425744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13</a:t>
            </a:fld>
            <a:endParaRPr lang="en-US" dirty="0"/>
          </a:p>
        </p:txBody>
      </p:sp>
    </p:spTree>
    <p:extLst>
      <p:ext uri="{BB962C8B-B14F-4D97-AF65-F5344CB8AC3E}">
        <p14:creationId xmlns:p14="http://schemas.microsoft.com/office/powerpoint/2010/main" val="119288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15</a:t>
            </a:fld>
            <a:endParaRPr lang="en-US" dirty="0"/>
          </a:p>
        </p:txBody>
      </p:sp>
    </p:spTree>
    <p:extLst>
      <p:ext uri="{BB962C8B-B14F-4D97-AF65-F5344CB8AC3E}">
        <p14:creationId xmlns:p14="http://schemas.microsoft.com/office/powerpoint/2010/main" val="22211397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Office of Procurement, Contracts and Grants | December 6, 2021</a:t>
            </a: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7"/>
          <p:cNvSpPr>
            <a:spLocks noGrp="1"/>
          </p:cNvSpPr>
          <p:nvPr>
            <p:ph type="body" sz="quarter" idx="10"/>
          </p:nvPr>
        </p:nvSpPr>
        <p:spPr>
          <a:xfrm>
            <a:off x="2768596" y="2051009"/>
            <a:ext cx="5774267" cy="2020824"/>
          </a:xfrm>
        </p:spPr>
        <p:txBody>
          <a:bodyPr/>
          <a:lstStyle/>
          <a:p>
            <a:r>
              <a:rPr lang="en-US" sz="1800" dirty="0">
                <a:latin typeface="Gotham Light" pitchFamily="50" charset="0"/>
                <a:cs typeface="Arial"/>
              </a:rPr>
              <a:t>NC Department of Health and Human Services </a:t>
            </a:r>
          </a:p>
          <a:p>
            <a:r>
              <a:rPr lang="en-US" sz="1800" dirty="0">
                <a:latin typeface="Gotham Light" pitchFamily="50" charset="0"/>
                <a:cs typeface="Arial"/>
              </a:rPr>
              <a:t>Office of Procurement, Contracts and Grants</a:t>
            </a:r>
          </a:p>
          <a:p>
            <a:endParaRPr lang="en-US" sz="1800" dirty="0">
              <a:latin typeface="Gotham Light" pitchFamily="50" charset="0"/>
              <a:cs typeface="Arial"/>
            </a:endParaRPr>
          </a:p>
          <a:p>
            <a:r>
              <a:rPr lang="en-US" dirty="0"/>
              <a:t>Overview: </a:t>
            </a:r>
            <a:br>
              <a:rPr lang="en-US" dirty="0"/>
            </a:br>
            <a:r>
              <a:rPr lang="en-US" dirty="0"/>
              <a:t>DHHS ARPA Contracting</a:t>
            </a:r>
          </a:p>
        </p:txBody>
      </p:sp>
      <p:sp>
        <p:nvSpPr>
          <p:cNvPr id="10" name="Text Placeholder 8"/>
          <p:cNvSpPr>
            <a:spLocks noGrp="1"/>
          </p:cNvSpPr>
          <p:nvPr>
            <p:ph type="body" sz="quarter" idx="11"/>
          </p:nvPr>
        </p:nvSpPr>
        <p:spPr>
          <a:xfrm>
            <a:off x="2768596" y="4071833"/>
            <a:ext cx="5774267" cy="948752"/>
          </a:xfrm>
        </p:spPr>
        <p:txBody>
          <a:bodyPr/>
          <a:lstStyle/>
          <a:p>
            <a:r>
              <a:rPr kumimoji="0" lang="en-US" sz="2800" b="0" i="0" u="none" strike="noStrike" kern="1200" cap="none" spc="0" normalizeH="0" baseline="0" noProof="0" dirty="0">
                <a:ln>
                  <a:noFill/>
                </a:ln>
                <a:solidFill>
                  <a:prstClr val="black"/>
                </a:solidFill>
                <a:effectLst/>
                <a:uLnTx/>
                <a:uFillTx/>
                <a:latin typeface="Calibri Light" panose="020F0302020204030204"/>
                <a:ea typeface="+mj-ea"/>
                <a:cs typeface="+mj-cs"/>
              </a:rPr>
              <a:t>Vendor Education Session #1</a:t>
            </a:r>
            <a:endParaRPr lang="en-US" sz="1050" dirty="0"/>
          </a:p>
          <a:p>
            <a:endParaRPr lang="en-US" dirty="0"/>
          </a:p>
        </p:txBody>
      </p:sp>
      <p:sp>
        <p:nvSpPr>
          <p:cNvPr id="11" name="Text Placeholder 9"/>
          <p:cNvSpPr>
            <a:spLocks noGrp="1"/>
          </p:cNvSpPr>
          <p:nvPr>
            <p:ph type="body" sz="quarter" idx="12"/>
          </p:nvPr>
        </p:nvSpPr>
        <p:spPr>
          <a:xfrm>
            <a:off x="2768596" y="5020585"/>
            <a:ext cx="5774267" cy="488226"/>
          </a:xfrm>
        </p:spPr>
        <p:txBody>
          <a:bodyPr>
            <a:normAutofit/>
          </a:bodyPr>
          <a:lstStyle/>
          <a:p>
            <a:r>
              <a:rPr lang="en-US" sz="2000" dirty="0"/>
              <a:t>December 8, 2021</a:t>
            </a:r>
          </a:p>
        </p:txBody>
      </p:sp>
    </p:spTree>
    <p:extLst>
      <p:ext uri="{BB962C8B-B14F-4D97-AF65-F5344CB8AC3E}">
        <p14:creationId xmlns:p14="http://schemas.microsoft.com/office/powerpoint/2010/main" val="2860315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6CA4D-4407-4FB6-BB72-B5E5B8752F2A}"/>
              </a:ext>
            </a:extLst>
          </p:cNvPr>
          <p:cNvSpPr>
            <a:spLocks noGrp="1"/>
          </p:cNvSpPr>
          <p:nvPr>
            <p:ph type="title"/>
          </p:nvPr>
        </p:nvSpPr>
        <p:spPr/>
        <p:txBody>
          <a:bodyPr/>
          <a:lstStyle/>
          <a:p>
            <a:r>
              <a:rPr lang="en-US" dirty="0"/>
              <a:t>Types of Projects (General)</a:t>
            </a:r>
          </a:p>
        </p:txBody>
      </p:sp>
      <p:sp>
        <p:nvSpPr>
          <p:cNvPr id="3" name="Text Placeholder 2">
            <a:extLst>
              <a:ext uri="{FF2B5EF4-FFF2-40B4-BE49-F238E27FC236}">
                <a16:creationId xmlns:a16="http://schemas.microsoft.com/office/drawing/2014/main" id="{377B6547-7E05-4EA6-905B-6508298674D0}"/>
              </a:ext>
            </a:extLst>
          </p:cNvPr>
          <p:cNvSpPr>
            <a:spLocks noGrp="1"/>
          </p:cNvSpPr>
          <p:nvPr>
            <p:ph type="body" sz="quarter" idx="10"/>
          </p:nvPr>
        </p:nvSpPr>
        <p:spPr/>
        <p:txBody>
          <a:bodyPr/>
          <a:lstStyle/>
          <a:p>
            <a:pPr>
              <a:buFont typeface="Wingdings" panose="05000000000000000000" pitchFamily="2" charset="2"/>
              <a:buChar char="§"/>
            </a:pPr>
            <a:r>
              <a:rPr lang="en-US" dirty="0"/>
              <a:t>Public Health Services</a:t>
            </a:r>
          </a:p>
          <a:p>
            <a:pPr>
              <a:buFont typeface="Wingdings" panose="05000000000000000000" pitchFamily="2" charset="2"/>
              <a:buChar char="§"/>
            </a:pPr>
            <a:r>
              <a:rPr lang="en-US" dirty="0"/>
              <a:t>Mental Health Services</a:t>
            </a:r>
          </a:p>
          <a:p>
            <a:pPr>
              <a:buFont typeface="Wingdings" panose="05000000000000000000" pitchFamily="2" charset="2"/>
              <a:buChar char="§"/>
            </a:pPr>
            <a:r>
              <a:rPr lang="en-US" dirty="0"/>
              <a:t>Developmental Services</a:t>
            </a:r>
          </a:p>
          <a:p>
            <a:pPr>
              <a:buFont typeface="Wingdings" panose="05000000000000000000" pitchFamily="2" charset="2"/>
              <a:buChar char="§"/>
            </a:pPr>
            <a:r>
              <a:rPr lang="en-US" dirty="0"/>
              <a:t>Employment Services</a:t>
            </a:r>
          </a:p>
          <a:p>
            <a:pPr>
              <a:buFont typeface="Wingdings" panose="05000000000000000000" pitchFamily="2" charset="2"/>
              <a:buChar char="§"/>
            </a:pPr>
            <a:r>
              <a:rPr lang="en-US" dirty="0"/>
              <a:t>Child and Family Services </a:t>
            </a:r>
          </a:p>
          <a:p>
            <a:pPr>
              <a:buFont typeface="Wingdings" panose="05000000000000000000" pitchFamily="2" charset="2"/>
              <a:buChar char="§"/>
            </a:pPr>
            <a:r>
              <a:rPr lang="en-US" dirty="0"/>
              <a:t>Emergency Preparedness</a:t>
            </a:r>
          </a:p>
        </p:txBody>
      </p:sp>
      <p:sp>
        <p:nvSpPr>
          <p:cNvPr id="4" name="Text Placeholder 3">
            <a:extLst>
              <a:ext uri="{FF2B5EF4-FFF2-40B4-BE49-F238E27FC236}">
                <a16:creationId xmlns:a16="http://schemas.microsoft.com/office/drawing/2014/main" id="{017A4835-C144-49F2-B7FD-7AEC4EB28C69}"/>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043079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56B0C-AA73-4E23-A33C-0D30BD52DA6F}"/>
              </a:ext>
            </a:extLst>
          </p:cNvPr>
          <p:cNvSpPr>
            <a:spLocks noGrp="1"/>
          </p:cNvSpPr>
          <p:nvPr>
            <p:ph type="title"/>
          </p:nvPr>
        </p:nvSpPr>
        <p:spPr/>
        <p:txBody>
          <a:bodyPr/>
          <a:lstStyle/>
          <a:p>
            <a:r>
              <a:rPr lang="en-US" dirty="0"/>
              <a:t>Introduction to ARPA: Projects</a:t>
            </a:r>
          </a:p>
        </p:txBody>
      </p:sp>
      <p:sp>
        <p:nvSpPr>
          <p:cNvPr id="3" name="Text Placeholder 2">
            <a:extLst>
              <a:ext uri="{FF2B5EF4-FFF2-40B4-BE49-F238E27FC236}">
                <a16:creationId xmlns:a16="http://schemas.microsoft.com/office/drawing/2014/main" id="{0BE25875-7C84-4A90-AE7A-A347F00383EB}"/>
              </a:ext>
            </a:extLst>
          </p:cNvPr>
          <p:cNvSpPr>
            <a:spLocks noGrp="1"/>
          </p:cNvSpPr>
          <p:nvPr>
            <p:ph type="body" sz="quarter" idx="10"/>
          </p:nvPr>
        </p:nvSpPr>
        <p:spPr/>
        <p:txBody>
          <a:bodyPr/>
          <a:lstStyle/>
          <a:p>
            <a:pPr marL="0" indent="0">
              <a:buNone/>
            </a:pPr>
            <a:r>
              <a:rPr lang="en-US" u="sng" dirty="0"/>
              <a:t>These Questions cannot be answered now:</a:t>
            </a:r>
          </a:p>
          <a:p>
            <a:pPr>
              <a:buFont typeface="Wingdings" panose="05000000000000000000" pitchFamily="2" charset="2"/>
              <a:buChar char="§"/>
            </a:pPr>
            <a:r>
              <a:rPr lang="en-US" dirty="0"/>
              <a:t>What </a:t>
            </a:r>
            <a:r>
              <a:rPr lang="en-US" i="1" dirty="0"/>
              <a:t>specific </a:t>
            </a:r>
            <a:r>
              <a:rPr lang="en-US" dirty="0"/>
              <a:t>projects will be advertised?</a:t>
            </a:r>
          </a:p>
          <a:p>
            <a:pPr>
              <a:buFont typeface="Wingdings" panose="05000000000000000000" pitchFamily="2" charset="2"/>
              <a:buChar char="§"/>
            </a:pPr>
            <a:r>
              <a:rPr lang="en-US" dirty="0"/>
              <a:t>How many projects will be advertised?</a:t>
            </a:r>
          </a:p>
          <a:p>
            <a:pPr>
              <a:buFont typeface="Wingdings" panose="05000000000000000000" pitchFamily="2" charset="2"/>
              <a:buChar char="§"/>
            </a:pPr>
            <a:r>
              <a:rPr lang="en-US" dirty="0"/>
              <a:t>When will the projects be advertised?</a:t>
            </a:r>
          </a:p>
          <a:p>
            <a:pPr>
              <a:buFont typeface="Wingdings" panose="05000000000000000000" pitchFamily="2" charset="2"/>
              <a:buChar char="§"/>
            </a:pPr>
            <a:r>
              <a:rPr lang="en-US" dirty="0"/>
              <a:t>What is the average project value?</a:t>
            </a:r>
          </a:p>
          <a:p>
            <a:endParaRPr lang="en-US" dirty="0"/>
          </a:p>
          <a:p>
            <a:pPr marL="0" indent="0">
              <a:buNone/>
            </a:pPr>
            <a:r>
              <a:rPr lang="en-US" dirty="0"/>
              <a:t>Check the ARPA Projects Portal </a:t>
            </a:r>
            <a:r>
              <a:rPr lang="en-US" i="1" dirty="0"/>
              <a:t>often </a:t>
            </a:r>
            <a:r>
              <a:rPr lang="en-US" dirty="0"/>
              <a:t>for updates </a:t>
            </a:r>
          </a:p>
        </p:txBody>
      </p:sp>
      <p:sp>
        <p:nvSpPr>
          <p:cNvPr id="4" name="Text Placeholder 3">
            <a:extLst>
              <a:ext uri="{FF2B5EF4-FFF2-40B4-BE49-F238E27FC236}">
                <a16:creationId xmlns:a16="http://schemas.microsoft.com/office/drawing/2014/main" id="{23E40125-E3F9-4430-916B-2C9961D134FB}"/>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683504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99FC-9FE9-4F55-AFD1-68F2ABB9DF36}"/>
              </a:ext>
            </a:extLst>
          </p:cNvPr>
          <p:cNvSpPr>
            <a:spLocks noGrp="1"/>
          </p:cNvSpPr>
          <p:nvPr>
            <p:ph type="title"/>
          </p:nvPr>
        </p:nvSpPr>
        <p:spPr/>
        <p:txBody>
          <a:bodyPr/>
          <a:lstStyle/>
          <a:p>
            <a:r>
              <a:rPr lang="en-US" dirty="0"/>
              <a:t>ARPA Contracting Approach</a:t>
            </a:r>
          </a:p>
        </p:txBody>
      </p:sp>
      <p:sp>
        <p:nvSpPr>
          <p:cNvPr id="3" name="Text Placeholder 2">
            <a:extLst>
              <a:ext uri="{FF2B5EF4-FFF2-40B4-BE49-F238E27FC236}">
                <a16:creationId xmlns:a16="http://schemas.microsoft.com/office/drawing/2014/main" id="{F1EEE3A3-63D0-4624-A23B-37B5C2F40024}"/>
              </a:ext>
            </a:extLst>
          </p:cNvPr>
          <p:cNvSpPr>
            <a:spLocks noGrp="1"/>
          </p:cNvSpPr>
          <p:nvPr>
            <p:ph type="body" sz="quarter" idx="10"/>
          </p:nvPr>
        </p:nvSpPr>
        <p:spPr/>
        <p:txBody>
          <a:bodyPr/>
          <a:lstStyle/>
          <a:p>
            <a:pPr marL="0" indent="0" algn="ctr">
              <a:buNone/>
            </a:pPr>
            <a:r>
              <a:rPr lang="en-US" sz="2800" dirty="0"/>
              <a:t>Two Primary Components:</a:t>
            </a:r>
          </a:p>
          <a:p>
            <a:pPr marL="0" indent="0" algn="ctr">
              <a:buNone/>
            </a:pPr>
            <a:endParaRPr lang="en-US" sz="2800" dirty="0"/>
          </a:p>
          <a:p>
            <a:pPr algn="ctr">
              <a:buFont typeface="Wingdings" panose="05000000000000000000" pitchFamily="2" charset="2"/>
              <a:buChar char="ü"/>
            </a:pPr>
            <a:r>
              <a:rPr lang="en-US" sz="2800" dirty="0">
                <a:highlight>
                  <a:srgbClr val="FFFF00"/>
                </a:highlight>
              </a:rPr>
              <a:t>Prequalification</a:t>
            </a:r>
          </a:p>
          <a:p>
            <a:pPr algn="ctr"/>
            <a:endParaRPr lang="en-US" sz="2800" dirty="0"/>
          </a:p>
          <a:p>
            <a:pPr algn="ctr">
              <a:buFont typeface="Wingdings" panose="05000000000000000000" pitchFamily="2" charset="2"/>
              <a:buChar char="ü"/>
            </a:pPr>
            <a:r>
              <a:rPr lang="en-US" sz="2800" dirty="0">
                <a:highlight>
                  <a:srgbClr val="00FF00"/>
                </a:highlight>
              </a:rPr>
              <a:t>Task Order Management</a:t>
            </a:r>
          </a:p>
          <a:p>
            <a:endParaRPr lang="en-US" dirty="0"/>
          </a:p>
        </p:txBody>
      </p:sp>
      <p:sp>
        <p:nvSpPr>
          <p:cNvPr id="4" name="Text Placeholder 3">
            <a:extLst>
              <a:ext uri="{FF2B5EF4-FFF2-40B4-BE49-F238E27FC236}">
                <a16:creationId xmlns:a16="http://schemas.microsoft.com/office/drawing/2014/main" id="{3A79CA18-53F9-4542-9D25-0F5954D77644}"/>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092477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50BCC-8D23-42B8-8161-7A366D1C4FA8}"/>
              </a:ext>
            </a:extLst>
          </p:cNvPr>
          <p:cNvSpPr>
            <a:spLocks noGrp="1"/>
          </p:cNvSpPr>
          <p:nvPr>
            <p:ph type="title"/>
          </p:nvPr>
        </p:nvSpPr>
        <p:spPr/>
        <p:txBody>
          <a:bodyPr/>
          <a:lstStyle/>
          <a:p>
            <a:r>
              <a:rPr lang="en-US" dirty="0"/>
              <a:t>ARPA Contracting Approach: Prequalification</a:t>
            </a:r>
          </a:p>
        </p:txBody>
      </p:sp>
      <p:sp>
        <p:nvSpPr>
          <p:cNvPr id="3" name="Text Placeholder 2">
            <a:extLst>
              <a:ext uri="{FF2B5EF4-FFF2-40B4-BE49-F238E27FC236}">
                <a16:creationId xmlns:a16="http://schemas.microsoft.com/office/drawing/2014/main" id="{8632FB82-F68D-4CA5-B3B8-3E1C6DA3AFC9}"/>
              </a:ext>
            </a:extLst>
          </p:cNvPr>
          <p:cNvSpPr>
            <a:spLocks noGrp="1"/>
          </p:cNvSpPr>
          <p:nvPr>
            <p:ph type="body" sz="quarter" idx="10"/>
          </p:nvPr>
        </p:nvSpPr>
        <p:spPr>
          <a:xfrm>
            <a:off x="628650" y="2116183"/>
            <a:ext cx="7888288" cy="4126924"/>
          </a:xfrm>
        </p:spPr>
        <p:txBody>
          <a:bodyPr/>
          <a:lstStyle/>
          <a:p>
            <a:pPr marL="0" indent="0">
              <a:buNone/>
            </a:pPr>
            <a:r>
              <a:rPr lang="en-US" dirty="0"/>
              <a:t>Vendor prequalification is an information gathering and assessment process that facilitates the Department’s determination of a vendor’s capability, capacity, resources, management processes, and performance. </a:t>
            </a:r>
          </a:p>
        </p:txBody>
      </p:sp>
      <p:sp>
        <p:nvSpPr>
          <p:cNvPr id="4" name="Text Placeholder 3">
            <a:extLst>
              <a:ext uri="{FF2B5EF4-FFF2-40B4-BE49-F238E27FC236}">
                <a16:creationId xmlns:a16="http://schemas.microsoft.com/office/drawing/2014/main" id="{FEA51D94-2ED0-43B6-91B4-0B7441BA00CF}"/>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097812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32A53-438D-476B-B9DA-0FF2D7C0484A}"/>
              </a:ext>
            </a:extLst>
          </p:cNvPr>
          <p:cNvSpPr>
            <a:spLocks noGrp="1"/>
          </p:cNvSpPr>
          <p:nvPr>
            <p:ph type="title"/>
          </p:nvPr>
        </p:nvSpPr>
        <p:spPr/>
        <p:txBody>
          <a:bodyPr/>
          <a:lstStyle/>
          <a:p>
            <a:r>
              <a:rPr lang="en-US" dirty="0"/>
              <a:t>ARPA Contracting Approach: Prequalification</a:t>
            </a:r>
          </a:p>
        </p:txBody>
      </p:sp>
      <p:sp>
        <p:nvSpPr>
          <p:cNvPr id="3" name="Text Placeholder 2">
            <a:extLst>
              <a:ext uri="{FF2B5EF4-FFF2-40B4-BE49-F238E27FC236}">
                <a16:creationId xmlns:a16="http://schemas.microsoft.com/office/drawing/2014/main" id="{CE3348DE-ADF1-4740-9A70-B407776C5207}"/>
              </a:ext>
            </a:extLst>
          </p:cNvPr>
          <p:cNvSpPr>
            <a:spLocks noGrp="1"/>
          </p:cNvSpPr>
          <p:nvPr>
            <p:ph type="body" sz="quarter" idx="11"/>
          </p:nvPr>
        </p:nvSpPr>
        <p:spPr/>
        <p:txBody>
          <a:bodyPr/>
          <a:lstStyle/>
          <a:p>
            <a:endParaRPr lang="en-US"/>
          </a:p>
        </p:txBody>
      </p:sp>
      <p:sp>
        <p:nvSpPr>
          <p:cNvPr id="4" name="Content Placeholder 3">
            <a:extLst>
              <a:ext uri="{FF2B5EF4-FFF2-40B4-BE49-F238E27FC236}">
                <a16:creationId xmlns:a16="http://schemas.microsoft.com/office/drawing/2014/main" id="{27D82C77-4761-4932-8519-C821A50798BE}"/>
              </a:ext>
            </a:extLst>
          </p:cNvPr>
          <p:cNvSpPr>
            <a:spLocks noGrp="1"/>
          </p:cNvSpPr>
          <p:nvPr>
            <p:ph sz="quarter" idx="14"/>
          </p:nvPr>
        </p:nvSpPr>
        <p:spPr/>
        <p:txBody>
          <a:bodyPr/>
          <a:lstStyle/>
          <a:p>
            <a:r>
              <a:rPr lang="en-US" sz="2000" b="1" u="sng" dirty="0"/>
              <a:t>Two Step Process</a:t>
            </a:r>
          </a:p>
          <a:p>
            <a:endParaRPr lang="en-US" sz="2000" b="1" u="sng" dirty="0"/>
          </a:p>
          <a:p>
            <a:r>
              <a:rPr lang="en-US" sz="2000" b="1" dirty="0"/>
              <a:t>Step  1:  </a:t>
            </a:r>
            <a:r>
              <a:rPr lang="en-US" sz="2000" dirty="0"/>
              <a:t>Evaluation of General Responsibility Requirements</a:t>
            </a:r>
          </a:p>
          <a:p>
            <a:endParaRPr lang="en-US" sz="2000" dirty="0"/>
          </a:p>
          <a:p>
            <a:r>
              <a:rPr lang="en-US" sz="2000" b="1" dirty="0"/>
              <a:t>Step  2:</a:t>
            </a:r>
          </a:p>
          <a:p>
            <a:r>
              <a:rPr lang="en-US" sz="2000" dirty="0"/>
              <a:t>Assessment of Technical Competence</a:t>
            </a:r>
          </a:p>
          <a:p>
            <a:endParaRPr lang="en-US" dirty="0"/>
          </a:p>
        </p:txBody>
      </p:sp>
      <p:pic>
        <p:nvPicPr>
          <p:cNvPr id="8" name="Content Placeholder 4">
            <a:extLst>
              <a:ext uri="{FF2B5EF4-FFF2-40B4-BE49-F238E27FC236}">
                <a16:creationId xmlns:a16="http://schemas.microsoft.com/office/drawing/2014/main" id="{F16F56EC-F5EC-4D42-95FE-E1D37D5B60CE}"/>
              </a:ext>
            </a:extLst>
          </p:cNvPr>
          <p:cNvPicPr>
            <a:picLocks noGrp="1" noChangeAspect="1"/>
          </p:cNvPicPr>
          <p:nvPr>
            <p:ph sz="quarter" idx="15"/>
          </p:nvPr>
        </p:nvPicPr>
        <p:blipFill>
          <a:blip r:embed="rId2"/>
          <a:stretch>
            <a:fillRect/>
          </a:stretch>
        </p:blipFill>
        <p:spPr>
          <a:xfrm>
            <a:off x="4303060" y="1422725"/>
            <a:ext cx="4840940" cy="4811221"/>
          </a:xfrm>
        </p:spPr>
      </p:pic>
    </p:spTree>
    <p:extLst>
      <p:ext uri="{BB962C8B-B14F-4D97-AF65-F5344CB8AC3E}">
        <p14:creationId xmlns:p14="http://schemas.microsoft.com/office/powerpoint/2010/main" val="1674699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014F1-B9A3-4544-AA7B-CD0CDC69EE08}"/>
              </a:ext>
            </a:extLst>
          </p:cNvPr>
          <p:cNvSpPr>
            <a:spLocks noGrp="1"/>
          </p:cNvSpPr>
          <p:nvPr>
            <p:ph type="title"/>
          </p:nvPr>
        </p:nvSpPr>
        <p:spPr/>
        <p:txBody>
          <a:bodyPr/>
          <a:lstStyle/>
          <a:p>
            <a:r>
              <a:rPr lang="en-US" dirty="0"/>
              <a:t>ARPA Contracting Approach: Prequalification</a:t>
            </a:r>
          </a:p>
        </p:txBody>
      </p:sp>
      <p:sp>
        <p:nvSpPr>
          <p:cNvPr id="3" name="Text Placeholder 2">
            <a:extLst>
              <a:ext uri="{FF2B5EF4-FFF2-40B4-BE49-F238E27FC236}">
                <a16:creationId xmlns:a16="http://schemas.microsoft.com/office/drawing/2014/main" id="{D9B3A47B-DBB5-4F5E-9727-61C80E517632}"/>
              </a:ext>
            </a:extLst>
          </p:cNvPr>
          <p:cNvSpPr>
            <a:spLocks noGrp="1"/>
          </p:cNvSpPr>
          <p:nvPr>
            <p:ph type="body" sz="quarter" idx="10"/>
          </p:nvPr>
        </p:nvSpPr>
        <p:spPr>
          <a:xfrm>
            <a:off x="628650" y="2090057"/>
            <a:ext cx="7888288" cy="4153050"/>
          </a:xfrm>
        </p:spPr>
        <p:txBody>
          <a:bodyPr/>
          <a:lstStyle/>
          <a:p>
            <a:r>
              <a:rPr lang="en-US" dirty="0"/>
              <a:t>Prequalification increases efficiency of the procurement process by placing “responsibility” determinations at the beginning of the process. </a:t>
            </a:r>
          </a:p>
          <a:p>
            <a:r>
              <a:rPr lang="en-US" dirty="0"/>
              <a:t>Average time from Project Scoping to Notice to Proceed is decreased by 50%</a:t>
            </a:r>
          </a:p>
          <a:p>
            <a:endParaRPr lang="en-US" dirty="0"/>
          </a:p>
        </p:txBody>
      </p:sp>
      <p:sp>
        <p:nvSpPr>
          <p:cNvPr id="4" name="Text Placeholder 3">
            <a:extLst>
              <a:ext uri="{FF2B5EF4-FFF2-40B4-BE49-F238E27FC236}">
                <a16:creationId xmlns:a16="http://schemas.microsoft.com/office/drawing/2014/main" id="{4A116604-EFE1-435E-9ECC-5C1D284A8D14}"/>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122845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4F92C-33B6-4C25-A705-CFA45F388913}"/>
              </a:ext>
            </a:extLst>
          </p:cNvPr>
          <p:cNvSpPr>
            <a:spLocks noGrp="1"/>
          </p:cNvSpPr>
          <p:nvPr>
            <p:ph type="title"/>
          </p:nvPr>
        </p:nvSpPr>
        <p:spPr/>
        <p:txBody>
          <a:bodyPr/>
          <a:lstStyle/>
          <a:p>
            <a:r>
              <a:rPr lang="en-US" dirty="0"/>
              <a:t>ARPA Contracting Approach: Prequalification</a:t>
            </a:r>
          </a:p>
        </p:txBody>
      </p:sp>
      <p:sp>
        <p:nvSpPr>
          <p:cNvPr id="3" name="Text Placeholder 2">
            <a:extLst>
              <a:ext uri="{FF2B5EF4-FFF2-40B4-BE49-F238E27FC236}">
                <a16:creationId xmlns:a16="http://schemas.microsoft.com/office/drawing/2014/main" id="{7BECE63A-83C1-4E5B-B714-E18072067A89}"/>
              </a:ext>
            </a:extLst>
          </p:cNvPr>
          <p:cNvSpPr>
            <a:spLocks noGrp="1"/>
          </p:cNvSpPr>
          <p:nvPr>
            <p:ph type="body" sz="quarter" idx="10"/>
          </p:nvPr>
        </p:nvSpPr>
        <p:spPr>
          <a:xfrm>
            <a:off x="628650" y="1580607"/>
            <a:ext cx="7888288" cy="4992702"/>
          </a:xfrm>
        </p:spPr>
        <p:txBody>
          <a:bodyPr/>
          <a:lstStyle/>
          <a:p>
            <a:pPr marL="0" indent="0">
              <a:buNone/>
            </a:pPr>
            <a:r>
              <a:rPr lang="en-US" sz="2400" dirty="0"/>
              <a:t>Vendors are required to demonstrate that they have potential to perform either a specific contract or contracts of a particular type by providing evidence of :</a:t>
            </a:r>
          </a:p>
          <a:p>
            <a:pPr lvl="1"/>
            <a:r>
              <a:rPr lang="en-US" dirty="0"/>
              <a:t>experience on similar work; </a:t>
            </a:r>
          </a:p>
          <a:p>
            <a:pPr lvl="1"/>
            <a:r>
              <a:rPr lang="en-US" dirty="0"/>
              <a:t>staff training, experience and other expertise; </a:t>
            </a:r>
          </a:p>
          <a:p>
            <a:pPr lvl="1"/>
            <a:r>
              <a:rPr lang="en-US" dirty="0"/>
              <a:t>compliance with health, safety or similar policies; </a:t>
            </a:r>
          </a:p>
          <a:p>
            <a:pPr lvl="1"/>
            <a:r>
              <a:rPr lang="en-US" dirty="0"/>
              <a:t>business and financial structure and resources; and </a:t>
            </a:r>
          </a:p>
          <a:p>
            <a:pPr lvl="1"/>
            <a:r>
              <a:rPr lang="en-US" dirty="0"/>
              <a:t>previous levels of customer satisfaction in relation to similar work.</a:t>
            </a:r>
          </a:p>
        </p:txBody>
      </p:sp>
      <p:sp>
        <p:nvSpPr>
          <p:cNvPr id="4" name="Text Placeholder 3">
            <a:extLst>
              <a:ext uri="{FF2B5EF4-FFF2-40B4-BE49-F238E27FC236}">
                <a16:creationId xmlns:a16="http://schemas.microsoft.com/office/drawing/2014/main" id="{71C08231-490B-49F8-8F32-FECFB4AA7BD4}"/>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995173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FE9E0-FF93-45FF-9B94-11DB9F34B589}"/>
              </a:ext>
            </a:extLst>
          </p:cNvPr>
          <p:cNvSpPr>
            <a:spLocks noGrp="1"/>
          </p:cNvSpPr>
          <p:nvPr>
            <p:ph type="title"/>
          </p:nvPr>
        </p:nvSpPr>
        <p:spPr/>
        <p:txBody>
          <a:bodyPr/>
          <a:lstStyle/>
          <a:p>
            <a:r>
              <a:rPr lang="en-US" dirty="0"/>
              <a:t>Vendor Readiness</a:t>
            </a:r>
          </a:p>
        </p:txBody>
      </p:sp>
      <p:sp>
        <p:nvSpPr>
          <p:cNvPr id="3" name="Text Placeholder 2">
            <a:extLst>
              <a:ext uri="{FF2B5EF4-FFF2-40B4-BE49-F238E27FC236}">
                <a16:creationId xmlns:a16="http://schemas.microsoft.com/office/drawing/2014/main" id="{0D0DDCCA-E5C5-4117-BE97-D0B349CF1779}"/>
              </a:ext>
            </a:extLst>
          </p:cNvPr>
          <p:cNvSpPr>
            <a:spLocks noGrp="1"/>
          </p:cNvSpPr>
          <p:nvPr>
            <p:ph type="body" sz="quarter" idx="10"/>
          </p:nvPr>
        </p:nvSpPr>
        <p:spPr/>
        <p:txBody>
          <a:bodyPr/>
          <a:lstStyle/>
          <a:p>
            <a:r>
              <a:rPr lang="en-US" sz="2400" dirty="0"/>
              <a:t>All contracts will be initiated and managed in eProcurement</a:t>
            </a:r>
          </a:p>
          <a:p>
            <a:r>
              <a:rPr lang="en-US" sz="2400" dirty="0"/>
              <a:t>Vendors must be registered in Electronic Vendor Portal (</a:t>
            </a:r>
            <a:r>
              <a:rPr lang="en-US" sz="2400" dirty="0" err="1"/>
              <a:t>eVP</a:t>
            </a:r>
            <a:r>
              <a:rPr lang="en-US" sz="2400" dirty="0"/>
              <a:t>) and have a valid vendor number</a:t>
            </a:r>
          </a:p>
          <a:p>
            <a:r>
              <a:rPr lang="en-US" sz="2400" dirty="0"/>
              <a:t>eProcurement account must be in good standing  </a:t>
            </a:r>
          </a:p>
          <a:p>
            <a:r>
              <a:rPr lang="en-US" sz="2400" dirty="0"/>
              <a:t>Vendors are required to be activated as a vendor with the Office of State Controller (OSC); must upload a completed (or updated) Substitute W-9 form. </a:t>
            </a:r>
          </a:p>
          <a:p>
            <a:r>
              <a:rPr lang="en-US" sz="2400" dirty="0"/>
              <a:t>Vendors must be a validly registered entity with the Secretary of State’s Office.</a:t>
            </a:r>
          </a:p>
          <a:p>
            <a:endParaRPr lang="en-US" dirty="0"/>
          </a:p>
        </p:txBody>
      </p:sp>
      <p:sp>
        <p:nvSpPr>
          <p:cNvPr id="4" name="Text Placeholder 3">
            <a:extLst>
              <a:ext uri="{FF2B5EF4-FFF2-40B4-BE49-F238E27FC236}">
                <a16:creationId xmlns:a16="http://schemas.microsoft.com/office/drawing/2014/main" id="{EFE4693D-8D8D-4491-AEC7-DAE4D012B8E3}"/>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40020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BFB190C-B52E-4124-AF09-DF09AC46F450}"/>
              </a:ext>
            </a:extLst>
          </p:cNvPr>
          <p:cNvSpPr>
            <a:spLocks noGrp="1"/>
          </p:cNvSpPr>
          <p:nvPr>
            <p:ph type="body" sz="quarter" idx="18"/>
          </p:nvPr>
        </p:nvSpPr>
        <p:spPr/>
        <p:txBody>
          <a:bodyPr/>
          <a:lstStyle/>
          <a:p>
            <a:r>
              <a:rPr lang="en-US" sz="2400" dirty="0"/>
              <a:t>Must submit qualifications through the Service Now application only </a:t>
            </a:r>
          </a:p>
          <a:p>
            <a:r>
              <a:rPr lang="en-US" sz="2400" dirty="0"/>
              <a:t>May request prequalification in many commodity codes</a:t>
            </a:r>
          </a:p>
          <a:p>
            <a:r>
              <a:rPr lang="en-US" sz="2400" dirty="0"/>
              <a:t>Must be approved in at least one commodity code to be considered “prequalified”</a:t>
            </a:r>
          </a:p>
          <a:p>
            <a:endParaRPr lang="en-US" dirty="0"/>
          </a:p>
        </p:txBody>
      </p:sp>
      <p:sp>
        <p:nvSpPr>
          <p:cNvPr id="3" name="Title 2">
            <a:extLst>
              <a:ext uri="{FF2B5EF4-FFF2-40B4-BE49-F238E27FC236}">
                <a16:creationId xmlns:a16="http://schemas.microsoft.com/office/drawing/2014/main" id="{FF293A9B-FE6C-4E77-844E-5389E6BE7361}"/>
              </a:ext>
            </a:extLst>
          </p:cNvPr>
          <p:cNvSpPr>
            <a:spLocks noGrp="1"/>
          </p:cNvSpPr>
          <p:nvPr>
            <p:ph type="title"/>
          </p:nvPr>
        </p:nvSpPr>
        <p:spPr/>
        <p:txBody>
          <a:bodyPr/>
          <a:lstStyle/>
          <a:p>
            <a:r>
              <a:rPr lang="en-US" dirty="0"/>
              <a:t>Need to Know:</a:t>
            </a:r>
          </a:p>
        </p:txBody>
      </p:sp>
      <p:sp>
        <p:nvSpPr>
          <p:cNvPr id="4" name="Text Placeholder 3">
            <a:extLst>
              <a:ext uri="{FF2B5EF4-FFF2-40B4-BE49-F238E27FC236}">
                <a16:creationId xmlns:a16="http://schemas.microsoft.com/office/drawing/2014/main" id="{E4FA2DC4-735F-43DE-88D7-11703109D3C0}"/>
              </a:ext>
            </a:extLst>
          </p:cNvPr>
          <p:cNvSpPr>
            <a:spLocks noGrp="1"/>
          </p:cNvSpPr>
          <p:nvPr>
            <p:ph type="body" sz="quarter" idx="11"/>
          </p:nvPr>
        </p:nvSpPr>
        <p:spPr/>
        <p:txBody>
          <a:bodyPr/>
          <a:lstStyle/>
          <a:p>
            <a:endParaRPr lang="en-US"/>
          </a:p>
        </p:txBody>
      </p:sp>
      <p:sp>
        <p:nvSpPr>
          <p:cNvPr id="7" name="Text Placeholder 6">
            <a:extLst>
              <a:ext uri="{FF2B5EF4-FFF2-40B4-BE49-F238E27FC236}">
                <a16:creationId xmlns:a16="http://schemas.microsoft.com/office/drawing/2014/main" id="{A370DBB2-05D6-412E-8E2E-1EA8E708F21A}"/>
              </a:ext>
            </a:extLst>
          </p:cNvPr>
          <p:cNvSpPr>
            <a:spLocks noGrp="1"/>
          </p:cNvSpPr>
          <p:nvPr>
            <p:ph type="body" sz="quarter" idx="19"/>
          </p:nvPr>
        </p:nvSpPr>
        <p:spPr/>
        <p:txBody>
          <a:bodyPr/>
          <a:lstStyle/>
          <a:p>
            <a:r>
              <a:rPr lang="en-US" sz="2400" dirty="0"/>
              <a:t>Must be prequalified to compete for projects</a:t>
            </a:r>
          </a:p>
          <a:p>
            <a:r>
              <a:rPr lang="en-US" sz="2400" dirty="0"/>
              <a:t>Can only compete for projects in commodity codes prequalified to perform</a:t>
            </a:r>
          </a:p>
          <a:p>
            <a:r>
              <a:rPr lang="en-US" sz="2400" dirty="0"/>
              <a:t>Information Technology (IT) is not included</a:t>
            </a:r>
          </a:p>
          <a:p>
            <a:endParaRPr lang="en-US" dirty="0"/>
          </a:p>
        </p:txBody>
      </p:sp>
    </p:spTree>
    <p:extLst>
      <p:ext uri="{BB962C8B-B14F-4D97-AF65-F5344CB8AC3E}">
        <p14:creationId xmlns:p14="http://schemas.microsoft.com/office/powerpoint/2010/main" val="2152494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301A9-FE14-4FF6-AC14-47671BF9D891}"/>
              </a:ext>
            </a:extLst>
          </p:cNvPr>
          <p:cNvSpPr>
            <a:spLocks noGrp="1"/>
          </p:cNvSpPr>
          <p:nvPr>
            <p:ph type="title"/>
          </p:nvPr>
        </p:nvSpPr>
        <p:spPr/>
        <p:txBody>
          <a:bodyPr/>
          <a:lstStyle/>
          <a:p>
            <a:r>
              <a:rPr lang="en-US" dirty="0"/>
              <a:t>Master Agreement</a:t>
            </a:r>
          </a:p>
        </p:txBody>
      </p:sp>
      <p:sp>
        <p:nvSpPr>
          <p:cNvPr id="3" name="Text Placeholder 2">
            <a:extLst>
              <a:ext uri="{FF2B5EF4-FFF2-40B4-BE49-F238E27FC236}">
                <a16:creationId xmlns:a16="http://schemas.microsoft.com/office/drawing/2014/main" id="{203B4078-6BB6-4B05-8BD0-0F3C39DDEF80}"/>
              </a:ext>
            </a:extLst>
          </p:cNvPr>
          <p:cNvSpPr>
            <a:spLocks noGrp="1"/>
          </p:cNvSpPr>
          <p:nvPr>
            <p:ph type="body" sz="quarter" idx="10"/>
          </p:nvPr>
        </p:nvSpPr>
        <p:spPr/>
        <p:txBody>
          <a:bodyPr/>
          <a:lstStyle/>
          <a:p>
            <a:pPr marL="0" indent="0">
              <a:buNone/>
            </a:pPr>
            <a:r>
              <a:rPr lang="en-US" sz="2300" u="sng" dirty="0"/>
              <a:t>Terms and Conditions</a:t>
            </a:r>
          </a:p>
          <a:p>
            <a:r>
              <a:rPr lang="en-US" sz="2300" dirty="0"/>
              <a:t>The Master Agreement creates the foundational document on which competitively awarded Task Order contracts rely. </a:t>
            </a:r>
          </a:p>
          <a:p>
            <a:r>
              <a:rPr lang="en-US" sz="2300" dirty="0"/>
              <a:t>Vendors must agree to the Terms and Conditions in the Master Agreement</a:t>
            </a:r>
          </a:p>
          <a:p>
            <a:r>
              <a:rPr lang="en-US" sz="2300" dirty="0"/>
              <a:t>Vendors must sign all compliances and attestations.</a:t>
            </a:r>
          </a:p>
          <a:p>
            <a:r>
              <a:rPr lang="en-US" sz="2300" dirty="0"/>
              <a:t>Fully executed Master Agreement holders are added to the list of prequalified vendors. </a:t>
            </a:r>
          </a:p>
          <a:p>
            <a:r>
              <a:rPr lang="en-US" sz="2300" dirty="0"/>
              <a:t>Agreement term is three (3) years with two (2) options.</a:t>
            </a:r>
          </a:p>
          <a:p>
            <a:endParaRPr lang="en-US" dirty="0"/>
          </a:p>
        </p:txBody>
      </p:sp>
      <p:sp>
        <p:nvSpPr>
          <p:cNvPr id="4" name="Text Placeholder 3">
            <a:extLst>
              <a:ext uri="{FF2B5EF4-FFF2-40B4-BE49-F238E27FC236}">
                <a16:creationId xmlns:a16="http://schemas.microsoft.com/office/drawing/2014/main" id="{4F9E4B26-5B8F-499A-AAD8-DCFFDCBEB3D6}"/>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467364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Objectives</a:t>
            </a:r>
            <a:endParaRPr lang="en-US" dirty="0"/>
          </a:p>
        </p:txBody>
      </p:sp>
      <p:sp>
        <p:nvSpPr>
          <p:cNvPr id="6" name="Text Placeholder 5"/>
          <p:cNvSpPr>
            <a:spLocks noGrp="1"/>
          </p:cNvSpPr>
          <p:nvPr>
            <p:ph type="body" sz="quarter" idx="10"/>
          </p:nvPr>
        </p:nvSpPr>
        <p:spPr/>
        <p:txBody>
          <a:bodyPr/>
          <a:lstStyle/>
          <a:p>
            <a:pPr marL="514350" indent="-514350">
              <a:buFont typeface="+mj-lt"/>
              <a:buAutoNum type="arabicParenR"/>
            </a:pPr>
            <a:r>
              <a:rPr lang="en-US" sz="2800" dirty="0"/>
              <a:t>Introduce participants to ARPA</a:t>
            </a:r>
          </a:p>
          <a:p>
            <a:pPr marL="514350" indent="-514350">
              <a:buFont typeface="+mj-lt"/>
              <a:buAutoNum type="arabicParenR"/>
            </a:pPr>
            <a:r>
              <a:rPr lang="en-US" sz="2800" dirty="0"/>
              <a:t>Understand DHHS’s approach to ARPA contracting</a:t>
            </a:r>
          </a:p>
          <a:p>
            <a:pPr marL="514350" indent="-514350">
              <a:buFont typeface="+mj-lt"/>
              <a:buAutoNum type="arabicParenR"/>
            </a:pPr>
            <a:r>
              <a:rPr lang="en-US" sz="2800" dirty="0"/>
              <a:t>Provide a tour of the ARPA Projects Portal</a:t>
            </a:r>
          </a:p>
          <a:p>
            <a:pPr marL="514350" indent="-514350">
              <a:buFont typeface="+mj-lt"/>
              <a:buAutoNum type="arabicParenR"/>
            </a:pPr>
            <a:r>
              <a:rPr lang="en-US" sz="2800" dirty="0"/>
              <a:t>Introduce the prequalification application </a:t>
            </a:r>
          </a:p>
        </p:txBody>
      </p:sp>
      <p:sp>
        <p:nvSpPr>
          <p:cNvPr id="7" name="Text Placeholder 6"/>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953865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8F6CB-C5F9-4AA6-B9D5-2D1A43427B0C}"/>
              </a:ext>
            </a:extLst>
          </p:cNvPr>
          <p:cNvSpPr>
            <a:spLocks noGrp="1"/>
          </p:cNvSpPr>
          <p:nvPr>
            <p:ph type="title"/>
          </p:nvPr>
        </p:nvSpPr>
        <p:spPr/>
        <p:txBody>
          <a:bodyPr/>
          <a:lstStyle/>
          <a:p>
            <a:r>
              <a:rPr lang="en-US" dirty="0"/>
              <a:t>Master Agreement</a:t>
            </a:r>
          </a:p>
        </p:txBody>
      </p:sp>
      <p:sp>
        <p:nvSpPr>
          <p:cNvPr id="3" name="Text Placeholder 2">
            <a:extLst>
              <a:ext uri="{FF2B5EF4-FFF2-40B4-BE49-F238E27FC236}">
                <a16:creationId xmlns:a16="http://schemas.microsoft.com/office/drawing/2014/main" id="{5D2D8563-BBBD-48FB-8B8E-7B545929DA63}"/>
              </a:ext>
            </a:extLst>
          </p:cNvPr>
          <p:cNvSpPr>
            <a:spLocks noGrp="1"/>
          </p:cNvSpPr>
          <p:nvPr>
            <p:ph type="body" sz="quarter" idx="10"/>
          </p:nvPr>
        </p:nvSpPr>
        <p:spPr/>
        <p:txBody>
          <a:bodyPr/>
          <a:lstStyle/>
          <a:p>
            <a:pPr marL="0" indent="0">
              <a:buNone/>
            </a:pPr>
            <a:r>
              <a:rPr lang="en-US" u="sng" dirty="0"/>
              <a:t>Adequate Competition</a:t>
            </a:r>
          </a:p>
          <a:p>
            <a:r>
              <a:rPr lang="en-US" dirty="0"/>
              <a:t>Prequalified vendors are expected to participate by responding to competitive task order requests</a:t>
            </a:r>
          </a:p>
          <a:p>
            <a:r>
              <a:rPr lang="en-US" dirty="0"/>
              <a:t>Non-engaged vendors may be removed from the Master Agreement (off-ramping)</a:t>
            </a:r>
          </a:p>
          <a:p>
            <a:r>
              <a:rPr lang="en-US" dirty="0"/>
              <a:t>Vendors may be added as necessary to ensure adequate competition exists in service areas (on-ramping)</a:t>
            </a:r>
          </a:p>
          <a:p>
            <a:endParaRPr lang="en-US" dirty="0"/>
          </a:p>
        </p:txBody>
      </p:sp>
      <p:sp>
        <p:nvSpPr>
          <p:cNvPr id="4" name="Text Placeholder 3">
            <a:extLst>
              <a:ext uri="{FF2B5EF4-FFF2-40B4-BE49-F238E27FC236}">
                <a16:creationId xmlns:a16="http://schemas.microsoft.com/office/drawing/2014/main" id="{41BA74AD-187F-4FD8-8771-98345AFAC755}"/>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377823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26A3F-6582-4375-8A63-01AF50B49923}"/>
              </a:ext>
            </a:extLst>
          </p:cNvPr>
          <p:cNvSpPr>
            <a:spLocks noGrp="1"/>
          </p:cNvSpPr>
          <p:nvPr>
            <p:ph type="title"/>
          </p:nvPr>
        </p:nvSpPr>
        <p:spPr/>
        <p:txBody>
          <a:bodyPr/>
          <a:lstStyle/>
          <a:p>
            <a:r>
              <a:rPr lang="en-US" dirty="0"/>
              <a:t>Master Agreement </a:t>
            </a:r>
          </a:p>
        </p:txBody>
      </p:sp>
      <p:sp>
        <p:nvSpPr>
          <p:cNvPr id="3" name="Text Placeholder 2">
            <a:extLst>
              <a:ext uri="{FF2B5EF4-FFF2-40B4-BE49-F238E27FC236}">
                <a16:creationId xmlns:a16="http://schemas.microsoft.com/office/drawing/2014/main" id="{59D917D3-9348-4EE0-90B7-830DCB506A46}"/>
              </a:ext>
            </a:extLst>
          </p:cNvPr>
          <p:cNvSpPr>
            <a:spLocks noGrp="1"/>
          </p:cNvSpPr>
          <p:nvPr>
            <p:ph type="body" sz="quarter" idx="10"/>
          </p:nvPr>
        </p:nvSpPr>
        <p:spPr/>
        <p:txBody>
          <a:bodyPr/>
          <a:lstStyle/>
          <a:p>
            <a:pPr marL="0" indent="0">
              <a:buNone/>
            </a:pPr>
            <a:r>
              <a:rPr lang="en-US" u="sng" dirty="0"/>
              <a:t>Minimum and Maximum Awards </a:t>
            </a:r>
          </a:p>
          <a:p>
            <a:r>
              <a:rPr lang="en-US" dirty="0"/>
              <a:t>No minimum task order dollar guarantee for a prequalified vendor that does not obtain a task order award for the term of the Master Contract. </a:t>
            </a:r>
          </a:p>
          <a:p>
            <a:r>
              <a:rPr lang="en-US" dirty="0"/>
              <a:t>No maximum dollar ceiling amount for each individual task order placed under the Master Contract. </a:t>
            </a:r>
          </a:p>
          <a:p>
            <a:r>
              <a:rPr lang="en-US" dirty="0"/>
              <a:t>No limit on the number of task orders that may be placed under the Master Contract. </a:t>
            </a:r>
          </a:p>
          <a:p>
            <a:endParaRPr lang="en-US" dirty="0"/>
          </a:p>
        </p:txBody>
      </p:sp>
      <p:sp>
        <p:nvSpPr>
          <p:cNvPr id="4" name="Text Placeholder 3">
            <a:extLst>
              <a:ext uri="{FF2B5EF4-FFF2-40B4-BE49-F238E27FC236}">
                <a16:creationId xmlns:a16="http://schemas.microsoft.com/office/drawing/2014/main" id="{AC29AE6E-FA9D-4D8C-9D63-5569BF9F83C9}"/>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264378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D07A5-F740-457A-85FC-3BE43308B2AF}"/>
              </a:ext>
            </a:extLst>
          </p:cNvPr>
          <p:cNvSpPr>
            <a:spLocks noGrp="1"/>
          </p:cNvSpPr>
          <p:nvPr>
            <p:ph type="title"/>
          </p:nvPr>
        </p:nvSpPr>
        <p:spPr/>
        <p:txBody>
          <a:bodyPr/>
          <a:lstStyle/>
          <a:p>
            <a:r>
              <a:rPr lang="en-US" dirty="0"/>
              <a:t>Master Agreement</a:t>
            </a:r>
          </a:p>
        </p:txBody>
      </p:sp>
      <p:sp>
        <p:nvSpPr>
          <p:cNvPr id="3" name="Text Placeholder 2">
            <a:extLst>
              <a:ext uri="{FF2B5EF4-FFF2-40B4-BE49-F238E27FC236}">
                <a16:creationId xmlns:a16="http://schemas.microsoft.com/office/drawing/2014/main" id="{5FAAB7F2-392B-4AC0-BB4D-88E8E6807C06}"/>
              </a:ext>
            </a:extLst>
          </p:cNvPr>
          <p:cNvSpPr>
            <a:spLocks noGrp="1"/>
          </p:cNvSpPr>
          <p:nvPr>
            <p:ph type="body" sz="quarter" idx="10"/>
          </p:nvPr>
        </p:nvSpPr>
        <p:spPr/>
        <p:txBody>
          <a:bodyPr/>
          <a:lstStyle/>
          <a:p>
            <a:pPr marL="0" indent="0">
              <a:buNone/>
            </a:pPr>
            <a:r>
              <a:rPr lang="en-US" sz="2000" u="sng" dirty="0"/>
              <a:t>Contract Types</a:t>
            </a:r>
          </a:p>
          <a:p>
            <a:r>
              <a:rPr lang="en-US" sz="2000" dirty="0"/>
              <a:t>The Master Agreement permits the use of all contract types at the task order level </a:t>
            </a:r>
          </a:p>
          <a:p>
            <a:pPr lvl="1"/>
            <a:r>
              <a:rPr lang="en-US" sz="2000" dirty="0"/>
              <a:t>Cost-Reimbursement (all types)</a:t>
            </a:r>
          </a:p>
          <a:p>
            <a:pPr lvl="1"/>
            <a:r>
              <a:rPr lang="en-US" sz="2000" dirty="0"/>
              <a:t>Fixed-Price (all types)</a:t>
            </a:r>
          </a:p>
          <a:p>
            <a:pPr lvl="1"/>
            <a:r>
              <a:rPr lang="en-US" sz="2000" dirty="0"/>
              <a:t>Time-and-Materials</a:t>
            </a:r>
          </a:p>
          <a:p>
            <a:pPr lvl="1"/>
            <a:r>
              <a:rPr lang="en-US" sz="2000" dirty="0"/>
              <a:t>Labor-Hour </a:t>
            </a:r>
          </a:p>
          <a:p>
            <a:pPr marL="457200" lvl="1" indent="0">
              <a:buNone/>
            </a:pPr>
            <a:endParaRPr lang="en-US" sz="2000" dirty="0"/>
          </a:p>
          <a:p>
            <a:r>
              <a:rPr lang="en-US" sz="2000" dirty="0"/>
              <a:t>Task orders may also combine more than one contract type </a:t>
            </a:r>
          </a:p>
          <a:p>
            <a:endParaRPr lang="en-US" sz="2000" dirty="0"/>
          </a:p>
          <a:p>
            <a:r>
              <a:rPr lang="en-US" sz="2000" dirty="0"/>
              <a:t>Task orders may include incentives, performance-based measures, and multi-year or option periods. </a:t>
            </a:r>
          </a:p>
          <a:p>
            <a:endParaRPr lang="en-US" dirty="0"/>
          </a:p>
        </p:txBody>
      </p:sp>
      <p:sp>
        <p:nvSpPr>
          <p:cNvPr id="4" name="Text Placeholder 3">
            <a:extLst>
              <a:ext uri="{FF2B5EF4-FFF2-40B4-BE49-F238E27FC236}">
                <a16:creationId xmlns:a16="http://schemas.microsoft.com/office/drawing/2014/main" id="{C7D77499-CFAF-49B1-A608-CD4360206A44}"/>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385058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DBA11-6005-4517-9828-8B1F4D9996DF}"/>
              </a:ext>
            </a:extLst>
          </p:cNvPr>
          <p:cNvSpPr>
            <a:spLocks noGrp="1"/>
          </p:cNvSpPr>
          <p:nvPr>
            <p:ph type="title"/>
          </p:nvPr>
        </p:nvSpPr>
        <p:spPr/>
        <p:txBody>
          <a:bodyPr/>
          <a:lstStyle/>
          <a:p>
            <a:r>
              <a:rPr lang="en-US" dirty="0"/>
              <a:t>ARPA Projects Portal</a:t>
            </a:r>
          </a:p>
        </p:txBody>
      </p:sp>
      <p:sp>
        <p:nvSpPr>
          <p:cNvPr id="3" name="Text Placeholder 2">
            <a:extLst>
              <a:ext uri="{FF2B5EF4-FFF2-40B4-BE49-F238E27FC236}">
                <a16:creationId xmlns:a16="http://schemas.microsoft.com/office/drawing/2014/main" id="{175A0919-82A6-4202-B3FF-444CCBA6517C}"/>
              </a:ext>
            </a:extLst>
          </p:cNvPr>
          <p:cNvSpPr>
            <a:spLocks noGrp="1"/>
          </p:cNvSpPr>
          <p:nvPr>
            <p:ph type="body" sz="quarter" idx="10"/>
          </p:nvPr>
        </p:nvSpPr>
        <p:spPr/>
        <p:txBody>
          <a:bodyPr/>
          <a:lstStyle/>
          <a:p>
            <a:r>
              <a:rPr lang="en-US" sz="2200" dirty="0"/>
              <a:t>The ARPA Projects Portal (Portal) provides a one-stop resource for vendors to learn about and apply for prequalification, submit competitive offers on advertised projects, exchange contract and vendor performance information, and communicate directly with Department points of contact.</a:t>
            </a:r>
          </a:p>
          <a:p>
            <a:r>
              <a:rPr lang="en-US" sz="2200" dirty="0"/>
              <a:t>The Portal contains a link to the application that was developed to increase efficiency in the ARPA contracting process by providing a tool to prequalify vendors to participate on DHHS projects. </a:t>
            </a:r>
          </a:p>
          <a:p>
            <a:endParaRPr lang="en-US" sz="2200" dirty="0"/>
          </a:p>
          <a:p>
            <a:pPr marL="0" indent="0" algn="ctr">
              <a:buNone/>
            </a:pPr>
            <a:r>
              <a:rPr lang="en-US" sz="2200" dirty="0">
                <a:solidFill>
                  <a:schemeClr val="accent1">
                    <a:lumMod val="75000"/>
                  </a:schemeClr>
                </a:solidFill>
              </a:rPr>
              <a:t>&lt;Tour Portal Home Page&gt;</a:t>
            </a:r>
          </a:p>
          <a:p>
            <a:endParaRPr lang="en-US" dirty="0"/>
          </a:p>
        </p:txBody>
      </p:sp>
      <p:sp>
        <p:nvSpPr>
          <p:cNvPr id="4" name="Text Placeholder 3">
            <a:extLst>
              <a:ext uri="{FF2B5EF4-FFF2-40B4-BE49-F238E27FC236}">
                <a16:creationId xmlns:a16="http://schemas.microsoft.com/office/drawing/2014/main" id="{FD792791-61AB-441E-B798-53F7F9273F47}"/>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401455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46475-15BC-4612-9FD7-4403FEA13060}"/>
              </a:ext>
            </a:extLst>
          </p:cNvPr>
          <p:cNvSpPr>
            <a:spLocks noGrp="1"/>
          </p:cNvSpPr>
          <p:nvPr>
            <p:ph type="title"/>
          </p:nvPr>
        </p:nvSpPr>
        <p:spPr/>
        <p:txBody>
          <a:bodyPr/>
          <a:lstStyle/>
          <a:p>
            <a:r>
              <a:rPr lang="en-US" dirty="0"/>
              <a:t>ARPA Projects Portal</a:t>
            </a:r>
          </a:p>
        </p:txBody>
      </p:sp>
      <p:sp>
        <p:nvSpPr>
          <p:cNvPr id="3" name="Text Placeholder 2">
            <a:extLst>
              <a:ext uri="{FF2B5EF4-FFF2-40B4-BE49-F238E27FC236}">
                <a16:creationId xmlns:a16="http://schemas.microsoft.com/office/drawing/2014/main" id="{419DC86A-7D9B-4D1C-B1C5-B4C351D5DE22}"/>
              </a:ext>
            </a:extLst>
          </p:cNvPr>
          <p:cNvSpPr>
            <a:spLocks noGrp="1"/>
          </p:cNvSpPr>
          <p:nvPr>
            <p:ph type="body" sz="quarter" idx="10"/>
          </p:nvPr>
        </p:nvSpPr>
        <p:spPr>
          <a:xfrm>
            <a:off x="628650" y="1763486"/>
            <a:ext cx="7888288" cy="4479621"/>
          </a:xfrm>
        </p:spPr>
        <p:txBody>
          <a:bodyPr/>
          <a:lstStyle/>
          <a:p>
            <a:r>
              <a:rPr lang="en-US" dirty="0">
                <a:solidFill>
                  <a:schemeClr val="accent1">
                    <a:lumMod val="75000"/>
                  </a:schemeClr>
                </a:solidFill>
              </a:rPr>
              <a:t>&lt;Demo Prequalification Application&gt;</a:t>
            </a:r>
          </a:p>
          <a:p>
            <a:endParaRPr lang="en-US" dirty="0"/>
          </a:p>
        </p:txBody>
      </p:sp>
      <p:sp>
        <p:nvSpPr>
          <p:cNvPr id="4" name="Text Placeholder 3">
            <a:extLst>
              <a:ext uri="{FF2B5EF4-FFF2-40B4-BE49-F238E27FC236}">
                <a16:creationId xmlns:a16="http://schemas.microsoft.com/office/drawing/2014/main" id="{1C8C26FD-B4FB-4E0F-B68E-2237C17A7605}"/>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6675771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B6C94-CA73-4EDA-847D-2A1B5E75262B}"/>
              </a:ext>
            </a:extLst>
          </p:cNvPr>
          <p:cNvSpPr>
            <a:spLocks noGrp="1"/>
          </p:cNvSpPr>
          <p:nvPr>
            <p:ph type="title"/>
          </p:nvPr>
        </p:nvSpPr>
        <p:spPr/>
        <p:txBody>
          <a:bodyPr/>
          <a:lstStyle/>
          <a:p>
            <a:r>
              <a:rPr lang="en-US" dirty="0"/>
              <a:t>Vendor Education Session #1: Wrap Up</a:t>
            </a:r>
          </a:p>
        </p:txBody>
      </p:sp>
      <p:sp>
        <p:nvSpPr>
          <p:cNvPr id="3" name="Text Placeholder 2">
            <a:extLst>
              <a:ext uri="{FF2B5EF4-FFF2-40B4-BE49-F238E27FC236}">
                <a16:creationId xmlns:a16="http://schemas.microsoft.com/office/drawing/2014/main" id="{CCC2B7FA-5C71-4DBB-B1C3-C52353E2E4A3}"/>
              </a:ext>
            </a:extLst>
          </p:cNvPr>
          <p:cNvSpPr>
            <a:spLocks noGrp="1"/>
          </p:cNvSpPr>
          <p:nvPr>
            <p:ph type="body" sz="quarter" idx="10"/>
          </p:nvPr>
        </p:nvSpPr>
        <p:spPr>
          <a:xfrm>
            <a:off x="628650" y="1763486"/>
            <a:ext cx="7888288" cy="4479621"/>
          </a:xfrm>
        </p:spPr>
        <p:txBody>
          <a:bodyPr/>
          <a:lstStyle/>
          <a:p>
            <a:pPr marL="0" indent="0">
              <a:buNone/>
            </a:pPr>
            <a:r>
              <a:rPr lang="en-US" sz="3600" b="1" dirty="0"/>
              <a:t>Questions?</a:t>
            </a:r>
          </a:p>
          <a:p>
            <a:endParaRPr lang="en-US" dirty="0"/>
          </a:p>
        </p:txBody>
      </p:sp>
      <p:sp>
        <p:nvSpPr>
          <p:cNvPr id="4" name="Text Placeholder 3">
            <a:extLst>
              <a:ext uri="{FF2B5EF4-FFF2-40B4-BE49-F238E27FC236}">
                <a16:creationId xmlns:a16="http://schemas.microsoft.com/office/drawing/2014/main" id="{1B2CFFCA-70BB-401E-B545-EA60DA008D70}"/>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874274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C161A-D70C-44B8-9992-ADE2AFDBA983}"/>
              </a:ext>
            </a:extLst>
          </p:cNvPr>
          <p:cNvSpPr>
            <a:spLocks noGrp="1"/>
          </p:cNvSpPr>
          <p:nvPr>
            <p:ph type="title"/>
          </p:nvPr>
        </p:nvSpPr>
        <p:spPr/>
        <p:txBody>
          <a:bodyPr/>
          <a:lstStyle/>
          <a:p>
            <a:r>
              <a:rPr lang="en-US" dirty="0"/>
              <a:t>ARPA Contracting Approach: </a:t>
            </a:r>
            <a:br>
              <a:rPr lang="en-US" dirty="0"/>
            </a:br>
            <a:r>
              <a:rPr lang="en-US" dirty="0"/>
              <a:t>Task Order Management</a:t>
            </a:r>
          </a:p>
        </p:txBody>
      </p:sp>
      <p:sp>
        <p:nvSpPr>
          <p:cNvPr id="3" name="Text Placeholder 2">
            <a:extLst>
              <a:ext uri="{FF2B5EF4-FFF2-40B4-BE49-F238E27FC236}">
                <a16:creationId xmlns:a16="http://schemas.microsoft.com/office/drawing/2014/main" id="{2C010798-F0CC-4C74-A6E0-89A9BE0D8559}"/>
              </a:ext>
            </a:extLst>
          </p:cNvPr>
          <p:cNvSpPr>
            <a:spLocks noGrp="1"/>
          </p:cNvSpPr>
          <p:nvPr>
            <p:ph type="body" sz="quarter" idx="10"/>
          </p:nvPr>
        </p:nvSpPr>
        <p:spPr>
          <a:xfrm>
            <a:off x="628650" y="2259873"/>
            <a:ext cx="7888288" cy="3983233"/>
          </a:xfrm>
        </p:spPr>
        <p:txBody>
          <a:bodyPr/>
          <a:lstStyle/>
          <a:p>
            <a:pPr marL="0" indent="0">
              <a:buNone/>
            </a:pPr>
            <a:r>
              <a:rPr lang="en-US" sz="3600" i="1" dirty="0"/>
              <a:t>Coming Soon!</a:t>
            </a:r>
          </a:p>
          <a:p>
            <a:endParaRPr lang="en-US" dirty="0"/>
          </a:p>
        </p:txBody>
      </p:sp>
      <p:sp>
        <p:nvSpPr>
          <p:cNvPr id="4" name="Text Placeholder 3">
            <a:extLst>
              <a:ext uri="{FF2B5EF4-FFF2-40B4-BE49-F238E27FC236}">
                <a16:creationId xmlns:a16="http://schemas.microsoft.com/office/drawing/2014/main" id="{6E015570-9967-4998-8CA1-FDF82EC23F17}"/>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012516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B7C25-1044-4A0F-BEB8-10473066C0B0}"/>
              </a:ext>
            </a:extLst>
          </p:cNvPr>
          <p:cNvSpPr>
            <a:spLocks noGrp="1"/>
          </p:cNvSpPr>
          <p:nvPr>
            <p:ph type="title"/>
          </p:nvPr>
        </p:nvSpPr>
        <p:spPr/>
        <p:txBody>
          <a:bodyPr/>
          <a:lstStyle/>
          <a:p>
            <a:r>
              <a:rPr lang="en-US" dirty="0"/>
              <a:t>Vendor Education Session #1: Wrap Up</a:t>
            </a:r>
          </a:p>
        </p:txBody>
      </p:sp>
      <p:sp>
        <p:nvSpPr>
          <p:cNvPr id="3" name="Text Placeholder 2">
            <a:extLst>
              <a:ext uri="{FF2B5EF4-FFF2-40B4-BE49-F238E27FC236}">
                <a16:creationId xmlns:a16="http://schemas.microsoft.com/office/drawing/2014/main" id="{8E235D3E-8A07-4D33-A429-7D83941459A9}"/>
              </a:ext>
            </a:extLst>
          </p:cNvPr>
          <p:cNvSpPr>
            <a:spLocks noGrp="1"/>
          </p:cNvSpPr>
          <p:nvPr>
            <p:ph type="body" sz="quarter" idx="10"/>
          </p:nvPr>
        </p:nvSpPr>
        <p:spPr/>
        <p:txBody>
          <a:bodyPr/>
          <a:lstStyle/>
          <a:p>
            <a:pPr marL="0" indent="0">
              <a:buNone/>
            </a:pPr>
            <a:r>
              <a:rPr lang="en-US" sz="2200" dirty="0"/>
              <a:t>What happens next?</a:t>
            </a:r>
          </a:p>
          <a:p>
            <a:pPr marL="0" indent="0">
              <a:buNone/>
            </a:pPr>
            <a:endParaRPr lang="en-US" sz="2200" dirty="0"/>
          </a:p>
          <a:p>
            <a:pPr marL="514350" indent="-514350">
              <a:buFont typeface="+mj-lt"/>
              <a:buAutoNum type="arabicPeriod"/>
            </a:pPr>
            <a:r>
              <a:rPr lang="en-US" sz="2200" dirty="0"/>
              <a:t>Request for Prequalification (RFPQ) will be posted on 12/8</a:t>
            </a:r>
          </a:p>
          <a:p>
            <a:pPr marL="514350" indent="-514350">
              <a:buFont typeface="+mj-lt"/>
              <a:buAutoNum type="arabicPeriod"/>
            </a:pPr>
            <a:r>
              <a:rPr lang="en-US" sz="2200" dirty="0"/>
              <a:t>Save the Date: Preproposal Conference on December 14 @ 10:00</a:t>
            </a:r>
          </a:p>
          <a:p>
            <a:pPr marL="457200" lvl="1" indent="0">
              <a:buNone/>
            </a:pPr>
            <a:r>
              <a:rPr lang="en-US" sz="2200" dirty="0"/>
              <a:t>(Link will be posted on Portal)</a:t>
            </a:r>
          </a:p>
          <a:p>
            <a:pPr marL="514350" indent="-514350">
              <a:buFont typeface="+mj-lt"/>
              <a:buAutoNum type="arabicPeriod"/>
            </a:pPr>
            <a:r>
              <a:rPr lang="en-US" sz="2200" dirty="0"/>
              <a:t>Start your application for prequalification</a:t>
            </a:r>
          </a:p>
          <a:p>
            <a:pPr marL="514350" indent="-514350">
              <a:buFont typeface="+mj-lt"/>
              <a:buAutoNum type="arabicPeriod"/>
            </a:pPr>
            <a:r>
              <a:rPr lang="en-US" sz="2200" dirty="0"/>
              <a:t>Look for this presentation and answers to your questions on the Portal</a:t>
            </a:r>
          </a:p>
          <a:p>
            <a:pPr marL="514350" indent="-514350">
              <a:buFont typeface="+mj-lt"/>
              <a:buAutoNum type="arabicPeriod"/>
            </a:pPr>
            <a:r>
              <a:rPr lang="en-US" sz="2200" dirty="0"/>
              <a:t>Complete the Evaluation Form</a:t>
            </a:r>
          </a:p>
          <a:p>
            <a:endParaRPr lang="en-US" dirty="0"/>
          </a:p>
        </p:txBody>
      </p:sp>
      <p:sp>
        <p:nvSpPr>
          <p:cNvPr id="4" name="Text Placeholder 3">
            <a:extLst>
              <a:ext uri="{FF2B5EF4-FFF2-40B4-BE49-F238E27FC236}">
                <a16:creationId xmlns:a16="http://schemas.microsoft.com/office/drawing/2014/main" id="{825E6E23-EE4F-4687-8A18-74DF5FB54CF7}"/>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8128534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EC4F6-44FC-4408-89D3-6E344BF44FB8}"/>
              </a:ext>
            </a:extLst>
          </p:cNvPr>
          <p:cNvSpPr>
            <a:spLocks noGrp="1"/>
          </p:cNvSpPr>
          <p:nvPr>
            <p:ph type="title"/>
          </p:nvPr>
        </p:nvSpPr>
        <p:spPr/>
        <p:txBody>
          <a:bodyPr/>
          <a:lstStyle/>
          <a:p>
            <a:r>
              <a:rPr lang="en-US" dirty="0"/>
              <a:t>Vendor Education Session #1: Wrap Up</a:t>
            </a:r>
          </a:p>
        </p:txBody>
      </p:sp>
      <p:sp>
        <p:nvSpPr>
          <p:cNvPr id="3" name="Text Placeholder 2">
            <a:extLst>
              <a:ext uri="{FF2B5EF4-FFF2-40B4-BE49-F238E27FC236}">
                <a16:creationId xmlns:a16="http://schemas.microsoft.com/office/drawing/2014/main" id="{086B367F-CFA3-47AF-8715-C094226619E7}"/>
              </a:ext>
            </a:extLst>
          </p:cNvPr>
          <p:cNvSpPr>
            <a:spLocks noGrp="1"/>
          </p:cNvSpPr>
          <p:nvPr>
            <p:ph type="body" sz="quarter" idx="10"/>
          </p:nvPr>
        </p:nvSpPr>
        <p:spPr/>
        <p:txBody>
          <a:bodyPr/>
          <a:lstStyle/>
          <a:p>
            <a:pPr marL="0" indent="0">
              <a:buNone/>
            </a:pPr>
            <a:r>
              <a:rPr lang="en-US" sz="3600" dirty="0"/>
              <a:t>Thank you for attending!</a:t>
            </a:r>
          </a:p>
          <a:p>
            <a:endParaRPr lang="en-US" dirty="0"/>
          </a:p>
        </p:txBody>
      </p:sp>
      <p:sp>
        <p:nvSpPr>
          <p:cNvPr id="4" name="Text Placeholder 3">
            <a:extLst>
              <a:ext uri="{FF2B5EF4-FFF2-40B4-BE49-F238E27FC236}">
                <a16:creationId xmlns:a16="http://schemas.microsoft.com/office/drawing/2014/main" id="{6FC934DD-6328-4AD0-BF5D-A97FB26E5B54}"/>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978258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Today’s Presenters</a:t>
            </a:r>
          </a:p>
        </p:txBody>
      </p:sp>
      <p:sp>
        <p:nvSpPr>
          <p:cNvPr id="8" name="Text Placeholder 7"/>
          <p:cNvSpPr>
            <a:spLocks noGrp="1"/>
          </p:cNvSpPr>
          <p:nvPr>
            <p:ph type="body" sz="quarter" idx="10"/>
          </p:nvPr>
        </p:nvSpPr>
        <p:spPr>
          <a:xfrm>
            <a:off x="628649" y="1335571"/>
            <a:ext cx="8217639" cy="5075861"/>
          </a:xfrm>
        </p:spPr>
        <p:txBody>
          <a:bodyPr/>
          <a:lstStyle/>
          <a:p>
            <a:r>
              <a:rPr lang="en-US" sz="1800" dirty="0"/>
              <a:t>Iris B. Cooper, Assistant Secretary </a:t>
            </a:r>
          </a:p>
          <a:p>
            <a:pPr marL="457200" lvl="1" indent="0">
              <a:buNone/>
            </a:pPr>
            <a:r>
              <a:rPr lang="en-US" sz="1800" dirty="0"/>
              <a:t>Office of Procurement, Contracts, and Grants</a:t>
            </a:r>
          </a:p>
          <a:p>
            <a:pPr marL="457200" lvl="1" indent="0">
              <a:buNone/>
            </a:pPr>
            <a:endParaRPr lang="en-US" sz="1800" dirty="0"/>
          </a:p>
          <a:p>
            <a:r>
              <a:rPr lang="en-US" sz="1800" dirty="0"/>
              <a:t>Donna Blyskal, Esq., Procurement Director</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US" sz="1800" i="0" u="none" strike="noStrike" kern="1200" cap="none" spc="0" normalizeH="0" baseline="0" noProof="0" dirty="0">
                <a:ln>
                  <a:noFill/>
                </a:ln>
                <a:solidFill>
                  <a:prstClr val="black"/>
                </a:solidFill>
                <a:effectLst/>
                <a:uLnTx/>
                <a:uFillTx/>
                <a:latin typeface="Calibri" panose="020F0502020204030204"/>
                <a:ea typeface="+mn-ea"/>
                <a:cs typeface="+mn-cs"/>
              </a:rPr>
              <a:t>Office of Procurement, Contracts, and Grants</a:t>
            </a:r>
          </a:p>
          <a:p>
            <a:endParaRPr lang="en-US" sz="1800" dirty="0"/>
          </a:p>
          <a:p>
            <a:r>
              <a:rPr lang="en-US" sz="1800" dirty="0"/>
              <a:t>Belinda Preacher, Operations Manager</a:t>
            </a:r>
          </a:p>
          <a:p>
            <a:pPr marL="0" indent="0">
              <a:buNone/>
            </a:pPr>
            <a:r>
              <a:rPr lang="en-US" sz="1800" dirty="0"/>
              <a:t>    Office of Procurement, Contracts, and Grants</a:t>
            </a:r>
          </a:p>
          <a:p>
            <a:endParaRPr lang="en-US" sz="1800" dirty="0"/>
          </a:p>
          <a:p>
            <a:r>
              <a:rPr lang="en-US" sz="1800" dirty="0"/>
              <a:t>Odessa McGlown, Senior Policy Advisor</a:t>
            </a:r>
          </a:p>
          <a:p>
            <a:pPr marL="457200" lvl="1" indent="0">
              <a:buNone/>
            </a:pPr>
            <a:r>
              <a:rPr lang="en-US" sz="1800" dirty="0"/>
              <a:t>Office of Procurement, Contracts, and Grants</a:t>
            </a:r>
          </a:p>
          <a:p>
            <a:pPr marL="457200" lvl="1" indent="0">
              <a:buNone/>
            </a:pPr>
            <a:endParaRPr lang="en-US" sz="1800" dirty="0"/>
          </a:p>
          <a:p>
            <a:r>
              <a:rPr lang="en-US" sz="1800" dirty="0"/>
              <a:t>Darlisa Bryant, Business Systems Analyst</a:t>
            </a:r>
          </a:p>
          <a:p>
            <a:pPr marL="457200" lvl="1" indent="0">
              <a:buNone/>
            </a:pPr>
            <a:r>
              <a:rPr lang="en-US" sz="1800" dirty="0"/>
              <a:t>Office of Procurement, Contracts, and Grants</a:t>
            </a:r>
          </a:p>
          <a:p>
            <a:pPr marL="457200" lvl="1" indent="0">
              <a:buNone/>
            </a:pPr>
            <a:endParaRPr lang="en-US" sz="1800" dirty="0"/>
          </a:p>
          <a:p>
            <a:r>
              <a:rPr lang="en-US" sz="1800" dirty="0"/>
              <a:t>Service Now Development Team</a:t>
            </a:r>
          </a:p>
          <a:p>
            <a:pPr marL="457200" lvl="1" indent="0">
              <a:buNone/>
            </a:pPr>
            <a:r>
              <a:rPr lang="en-US" sz="1800" dirty="0"/>
              <a:t>Accenture, LLC </a:t>
            </a:r>
          </a:p>
        </p:txBody>
      </p:sp>
      <p:sp>
        <p:nvSpPr>
          <p:cNvPr id="9" name="Text Placeholder 8"/>
          <p:cNvSpPr>
            <a:spLocks noGrp="1"/>
          </p:cNvSpPr>
          <p:nvPr>
            <p:ph type="body" sz="quarter" idx="11"/>
          </p:nvPr>
        </p:nvSpPr>
        <p:spPr>
          <a:xfrm>
            <a:off x="522287" y="6251575"/>
            <a:ext cx="7992005" cy="330200"/>
          </a:xfrm>
        </p:spPr>
        <p:txBody>
          <a:bodyPr/>
          <a:lstStyle/>
          <a:p>
            <a:endParaRPr lang="en-US" dirty="0"/>
          </a:p>
        </p:txBody>
      </p:sp>
      <p:sp>
        <p:nvSpPr>
          <p:cNvPr id="10" name="Content Placeholder 9"/>
          <p:cNvSpPr>
            <a:spLocks noGrp="1"/>
          </p:cNvSpPr>
          <p:nvPr>
            <p:ph sz="quarter" idx="14"/>
          </p:nvPr>
        </p:nvSpPr>
        <p:spPr>
          <a:xfrm flipH="1">
            <a:off x="13823576" y="7436224"/>
            <a:ext cx="67236" cy="973676"/>
          </a:xfrm>
        </p:spPr>
        <p:txBody>
          <a:bodyPr/>
          <a:lstStyle/>
          <a:p>
            <a:endParaRPr lang="en-US" dirty="0"/>
          </a:p>
          <a:p>
            <a:endParaRPr lang="en-US" dirty="0"/>
          </a:p>
          <a:p>
            <a:endParaRPr lang="en-US" dirty="0"/>
          </a:p>
        </p:txBody>
      </p:sp>
    </p:spTree>
    <p:extLst>
      <p:ext uri="{BB962C8B-B14F-4D97-AF65-F5344CB8AC3E}">
        <p14:creationId xmlns:p14="http://schemas.microsoft.com/office/powerpoint/2010/main" val="3033171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Introduction to ARPA: Overview</a:t>
            </a:r>
            <a:endParaRPr lang="en-US" dirty="0"/>
          </a:p>
        </p:txBody>
      </p:sp>
      <p:sp>
        <p:nvSpPr>
          <p:cNvPr id="8" name="Text Placeholder 7"/>
          <p:cNvSpPr>
            <a:spLocks noGrp="1"/>
          </p:cNvSpPr>
          <p:nvPr>
            <p:ph type="body" sz="quarter" idx="10"/>
          </p:nvPr>
        </p:nvSpPr>
        <p:spPr/>
        <p:txBody>
          <a:bodyPr/>
          <a:lstStyle/>
          <a:p>
            <a:r>
              <a:rPr lang="en-US" dirty="0"/>
              <a:t>ARPA: </a:t>
            </a:r>
            <a:r>
              <a:rPr lang="en-US" u="sng" dirty="0"/>
              <a:t>A</a:t>
            </a:r>
            <a:r>
              <a:rPr lang="en-US" dirty="0"/>
              <a:t>merican </a:t>
            </a:r>
            <a:r>
              <a:rPr lang="en-US" u="sng" dirty="0"/>
              <a:t>R</a:t>
            </a:r>
            <a:r>
              <a:rPr lang="en-US" dirty="0"/>
              <a:t>escue </a:t>
            </a:r>
            <a:r>
              <a:rPr lang="en-US" u="sng" dirty="0"/>
              <a:t>P</a:t>
            </a:r>
            <a:r>
              <a:rPr lang="en-US" dirty="0"/>
              <a:t>lan </a:t>
            </a:r>
            <a:r>
              <a:rPr lang="en-US" u="sng" dirty="0"/>
              <a:t>A</a:t>
            </a:r>
            <a:r>
              <a:rPr lang="en-US" dirty="0"/>
              <a:t>ct of 2021</a:t>
            </a:r>
          </a:p>
          <a:p>
            <a:endParaRPr lang="en-US" dirty="0"/>
          </a:p>
          <a:p>
            <a:r>
              <a:rPr lang="en-US" dirty="0"/>
              <a:t>ARPA is a federal law that was passed in March 2021 to provide direct relief to Americans, contain the COVID-19 virus, and rescue the economy. ARPA is foundational for America’s recovery from the effects of COVID-19. </a:t>
            </a:r>
          </a:p>
        </p:txBody>
      </p:sp>
      <p:sp>
        <p:nvSpPr>
          <p:cNvPr id="3" name="Text Placeholder 2">
            <a:extLst>
              <a:ext uri="{FF2B5EF4-FFF2-40B4-BE49-F238E27FC236}">
                <a16:creationId xmlns:a16="http://schemas.microsoft.com/office/drawing/2014/main" id="{C03818B6-5E4A-43FA-9057-9167EAB45547}"/>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040450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Introduction to ARPA: Funding</a:t>
            </a:r>
          </a:p>
        </p:txBody>
      </p:sp>
      <p:graphicFrame>
        <p:nvGraphicFramePr>
          <p:cNvPr id="4" name="Table 4">
            <a:extLst>
              <a:ext uri="{FF2B5EF4-FFF2-40B4-BE49-F238E27FC236}">
                <a16:creationId xmlns:a16="http://schemas.microsoft.com/office/drawing/2014/main" id="{E3AFD432-40C7-41E1-BE18-0FEA7BF69212}"/>
              </a:ext>
            </a:extLst>
          </p:cNvPr>
          <p:cNvGraphicFramePr>
            <a:graphicFrameLocks noGrp="1"/>
          </p:cNvGraphicFramePr>
          <p:nvPr>
            <p:ph sz="quarter" idx="14"/>
            <p:extLst>
              <p:ext uri="{D42A27DB-BD31-4B8C-83A1-F6EECF244321}">
                <p14:modId xmlns:p14="http://schemas.microsoft.com/office/powerpoint/2010/main" val="189071401"/>
              </p:ext>
            </p:extLst>
          </p:nvPr>
        </p:nvGraphicFramePr>
        <p:xfrm>
          <a:off x="622300" y="1335088"/>
          <a:ext cx="7894638" cy="4082288"/>
        </p:xfrm>
        <a:graphic>
          <a:graphicData uri="http://schemas.openxmlformats.org/drawingml/2006/table">
            <a:tbl>
              <a:tblPr firstRow="1" bandRow="1">
                <a:tableStyleId>{5C22544A-7EE6-4342-B048-85BDC9FD1C3A}</a:tableStyleId>
              </a:tblPr>
              <a:tblGrid>
                <a:gridCol w="3947319">
                  <a:extLst>
                    <a:ext uri="{9D8B030D-6E8A-4147-A177-3AD203B41FA5}">
                      <a16:colId xmlns:a16="http://schemas.microsoft.com/office/drawing/2014/main" val="185877017"/>
                    </a:ext>
                  </a:extLst>
                </a:gridCol>
                <a:gridCol w="3947319">
                  <a:extLst>
                    <a:ext uri="{9D8B030D-6E8A-4147-A177-3AD203B41FA5}">
                      <a16:colId xmlns:a16="http://schemas.microsoft.com/office/drawing/2014/main" val="488224180"/>
                    </a:ext>
                  </a:extLst>
                </a:gridCol>
              </a:tblGrid>
              <a:tr h="370840">
                <a:tc>
                  <a:txBody>
                    <a:bodyPr/>
                    <a:lstStyle/>
                    <a:p>
                      <a:r>
                        <a:rPr lang="en-US" sz="1400" dirty="0">
                          <a:latin typeface="Arial" panose="020B0604020202020204" pitchFamily="34" charset="0"/>
                          <a:cs typeface="Arial" panose="020B0604020202020204" pitchFamily="34" charset="0"/>
                        </a:rPr>
                        <a:t>Child Care</a:t>
                      </a:r>
                    </a:p>
                    <a:p>
                      <a:endParaRPr lang="en-US" sz="1400" dirty="0">
                        <a:latin typeface="Arial" panose="020B0604020202020204" pitchFamily="34" charset="0"/>
                        <a:cs typeface="Arial" panose="020B0604020202020204" pitchFamily="34" charset="0"/>
                      </a:endParaRPr>
                    </a:p>
                    <a:p>
                      <a:r>
                        <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Low Income Home Energy Assistance Program</a:t>
                      </a:r>
                    </a:p>
                    <a:p>
                      <a:endPar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r>
                        <a:rPr lang="en-US" sz="1400" dirty="0">
                          <a:solidFill>
                            <a:prstClr val="black"/>
                          </a:solidFill>
                          <a:latin typeface="Arial" panose="020B0604020202020204" pitchFamily="34" charset="0"/>
                          <a:cs typeface="Arial" panose="020B0604020202020204" pitchFamily="34" charset="0"/>
                        </a:rPr>
                        <a:t>Temporary Aid to Needy Families (TANF)</a:t>
                      </a:r>
                    </a:p>
                    <a:p>
                      <a:endParaRPr lang="en-US" sz="1400" dirty="0">
                        <a:solidFill>
                          <a:prstClr val="black"/>
                        </a:solidFill>
                        <a:latin typeface="Arial" panose="020B0604020202020204" pitchFamily="34" charset="0"/>
                        <a:cs typeface="Arial" panose="020B0604020202020204" pitchFamily="34" charset="0"/>
                      </a:endParaRPr>
                    </a:p>
                    <a:p>
                      <a:r>
                        <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Mental Health and Substance Abuse Disorder</a:t>
                      </a:r>
                    </a:p>
                    <a:p>
                      <a:endPar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r>
                        <a:rPr lang="en-US" sz="1400" dirty="0">
                          <a:solidFill>
                            <a:prstClr val="black"/>
                          </a:solidFill>
                          <a:latin typeface="Arial" panose="020B0604020202020204" pitchFamily="34" charset="0"/>
                          <a:cs typeface="Arial" panose="020B0604020202020204" pitchFamily="34" charset="0"/>
                        </a:rPr>
                        <a:t>COVID Vaccines, Testing and Tracing</a:t>
                      </a:r>
                    </a:p>
                    <a:p>
                      <a:endParaRPr lang="en-US" sz="1400" dirty="0">
                        <a:solidFill>
                          <a:prstClr val="black"/>
                        </a:solidFill>
                        <a:latin typeface="Arial" panose="020B0604020202020204" pitchFamily="34" charset="0"/>
                        <a:cs typeface="Arial" panose="020B0604020202020204" pitchFamily="34" charset="0"/>
                      </a:endParaRPr>
                    </a:p>
                    <a:p>
                      <a:r>
                        <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Nutrition and Food Assistance</a:t>
                      </a:r>
                    </a:p>
                    <a:p>
                      <a:endParaRPr kumimoji="0" lang="en-US" sz="14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r>
                        <a:rPr lang="en-US" sz="1400" dirty="0">
                          <a:solidFill>
                            <a:prstClr val="black"/>
                          </a:solidFill>
                          <a:latin typeface="Arial" panose="020B0604020202020204" pitchFamily="34" charset="0"/>
                          <a:cs typeface="Arial" panose="020B0604020202020204" pitchFamily="34" charset="0"/>
                        </a:rPr>
                        <a:t>Public Health Workforce</a:t>
                      </a:r>
                    </a:p>
                    <a:p>
                      <a:endParaRPr lang="en-US" dirty="0"/>
                    </a:p>
                  </a:txBody>
                  <a:tcPr/>
                </a:tc>
                <a:tc>
                  <a: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Medicaid</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Child Health Insurance Program (CHIP)</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Strike Teams in Nursing Homes</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Home and Community Based Services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Child and Maternal Health Program</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Individuals with Disabilities Education Act (IDEA) </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Child Abuse Prevention and Treatment-CAPTA</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Maternal, Infant, and Early Childhood Home Visiting</a:t>
                      </a: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Family Planning</a:t>
                      </a: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SARS-COV-2 genomic sequencing and surveillance</a:t>
                      </a:r>
                    </a:p>
                    <a:p>
                      <a:endParaRPr lang="en-US" dirty="0"/>
                    </a:p>
                  </a:txBody>
                  <a:tcPr/>
                </a:tc>
                <a:extLst>
                  <a:ext uri="{0D108BD9-81ED-4DB2-BD59-A6C34878D82A}">
                    <a16:rowId xmlns:a16="http://schemas.microsoft.com/office/drawing/2014/main" val="2437376854"/>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3006614374"/>
                  </a:ext>
                </a:extLst>
              </a:tr>
            </a:tbl>
          </a:graphicData>
        </a:graphic>
      </p:graphicFrame>
    </p:spTree>
    <p:extLst>
      <p:ext uri="{BB962C8B-B14F-4D97-AF65-F5344CB8AC3E}">
        <p14:creationId xmlns:p14="http://schemas.microsoft.com/office/powerpoint/2010/main" val="205479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8"/>
          </p:nvPr>
        </p:nvSpPr>
        <p:spPr>
          <a:xfrm>
            <a:off x="622300" y="1849438"/>
            <a:ext cx="7110911" cy="4402137"/>
          </a:xfrm>
        </p:spPr>
        <p:txBody>
          <a:bodyPr/>
          <a:lstStyle/>
          <a:p>
            <a:pPr marL="0" indent="0" algn="ctr">
              <a:buNone/>
            </a:pPr>
            <a:r>
              <a:rPr lang="en-US" dirty="0"/>
              <a:t>Anticipated Funding Amount: $1.9B</a:t>
            </a:r>
          </a:p>
          <a:p>
            <a:pPr marL="0" indent="0" algn="ctr">
              <a:buNone/>
            </a:pPr>
            <a:endParaRPr lang="en-US" dirty="0"/>
          </a:p>
          <a:p>
            <a:pPr marL="0" indent="0" algn="ctr">
              <a:buNone/>
            </a:pPr>
            <a:r>
              <a:rPr lang="en-US" dirty="0"/>
              <a:t>ARPA funds will be used for:</a:t>
            </a:r>
          </a:p>
          <a:p>
            <a:pPr lvl="1" algn="ctr"/>
            <a:r>
              <a:rPr lang="en-US" sz="3200" i="1" dirty="0"/>
              <a:t>Competitive Contracting</a:t>
            </a:r>
          </a:p>
          <a:p>
            <a:pPr lvl="1" algn="ctr"/>
            <a:r>
              <a:rPr lang="en-US" sz="3200" dirty="0"/>
              <a:t>Internal Program Management</a:t>
            </a:r>
          </a:p>
          <a:p>
            <a:pPr lvl="1" algn="ctr"/>
            <a:r>
              <a:rPr lang="en-US" sz="3200" dirty="0"/>
              <a:t>Financial Assistance </a:t>
            </a:r>
          </a:p>
          <a:p>
            <a:pPr marL="342900" lvl="1" indent="0" algn="ctr">
              <a:buNone/>
            </a:pPr>
            <a:r>
              <a:rPr lang="en-US" sz="3200" dirty="0"/>
              <a:t>(new and supplements)</a:t>
            </a:r>
          </a:p>
          <a:p>
            <a:endParaRPr lang="en-US" dirty="0"/>
          </a:p>
        </p:txBody>
      </p:sp>
      <p:sp>
        <p:nvSpPr>
          <p:cNvPr id="7" name="Title 6"/>
          <p:cNvSpPr>
            <a:spLocks noGrp="1"/>
          </p:cNvSpPr>
          <p:nvPr>
            <p:ph type="title"/>
          </p:nvPr>
        </p:nvSpPr>
        <p:spPr/>
        <p:txBody>
          <a:bodyPr/>
          <a:lstStyle/>
          <a:p>
            <a:r>
              <a:rPr kumimoji="0" lang="en-US" sz="3200" b="0" i="0" u="none" strike="noStrike" kern="1200" cap="none" spc="0" normalizeH="0" baseline="0" noProof="0" dirty="0">
                <a:ln>
                  <a:noFill/>
                </a:ln>
                <a:solidFill>
                  <a:prstClr val="black"/>
                </a:solidFill>
                <a:effectLst/>
                <a:uLnTx/>
                <a:uFillTx/>
                <a:latin typeface="Calibri Light" panose="020F0302020204030204"/>
                <a:ea typeface="+mj-ea"/>
                <a:cs typeface="+mj-cs"/>
              </a:rPr>
              <a:t>Introduction to ARPA: Funding</a:t>
            </a:r>
            <a:endParaRPr lang="en-US" dirty="0"/>
          </a:p>
        </p:txBody>
      </p:sp>
      <p:sp>
        <p:nvSpPr>
          <p:cNvPr id="2" name="Text Placeholder 1"/>
          <p:cNvSpPr>
            <a:spLocks noGrp="1"/>
          </p:cNvSpPr>
          <p:nvPr>
            <p:ph type="body" sz="quarter" idx="11"/>
          </p:nvPr>
        </p:nvSpPr>
        <p:spPr/>
        <p:txBody>
          <a:bodyPr/>
          <a:lstStyle/>
          <a:p>
            <a:endParaRPr lang="en-US"/>
          </a:p>
        </p:txBody>
      </p:sp>
      <p:sp>
        <p:nvSpPr>
          <p:cNvPr id="3" name="Text Placeholder 2"/>
          <p:cNvSpPr>
            <a:spLocks noGrp="1"/>
          </p:cNvSpPr>
          <p:nvPr>
            <p:ph type="body" sz="quarter" idx="16"/>
          </p:nvPr>
        </p:nvSpPr>
        <p:spPr>
          <a:xfrm>
            <a:off x="9496696" y="1349375"/>
            <a:ext cx="3840480" cy="500063"/>
          </a:xfrm>
        </p:spPr>
        <p:txBody>
          <a:bodyPr/>
          <a:lstStyle/>
          <a:p>
            <a:endParaRPr lang="en-US" dirty="0"/>
          </a:p>
          <a:p>
            <a:endParaRPr lang="en-US" dirty="0"/>
          </a:p>
        </p:txBody>
      </p:sp>
      <p:sp>
        <p:nvSpPr>
          <p:cNvPr id="4" name="Text Placeholder 3"/>
          <p:cNvSpPr>
            <a:spLocks noGrp="1"/>
          </p:cNvSpPr>
          <p:nvPr>
            <p:ph type="body" sz="quarter" idx="17"/>
          </p:nvPr>
        </p:nvSpPr>
        <p:spPr>
          <a:xfrm>
            <a:off x="10319654" y="1278464"/>
            <a:ext cx="249733" cy="500063"/>
          </a:xfrm>
        </p:spPr>
        <p:txBody>
          <a:bodyPr/>
          <a:lstStyle/>
          <a:p>
            <a:endParaRPr lang="en-US" dirty="0"/>
          </a:p>
          <a:p>
            <a:endParaRPr lang="en-US" dirty="0"/>
          </a:p>
        </p:txBody>
      </p:sp>
    </p:spTree>
    <p:extLst>
      <p:ext uri="{BB962C8B-B14F-4D97-AF65-F5344CB8AC3E}">
        <p14:creationId xmlns:p14="http://schemas.microsoft.com/office/powerpoint/2010/main" val="2617582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8BE2A-BA76-4B54-B2EB-69F90851FDAC}"/>
              </a:ext>
            </a:extLst>
          </p:cNvPr>
          <p:cNvSpPr>
            <a:spLocks noGrp="1"/>
          </p:cNvSpPr>
          <p:nvPr>
            <p:ph type="title"/>
          </p:nvPr>
        </p:nvSpPr>
        <p:spPr/>
        <p:txBody>
          <a:bodyPr/>
          <a:lstStyle/>
          <a:p>
            <a:r>
              <a:rPr lang="en-US" dirty="0"/>
              <a:t>Projects</a:t>
            </a:r>
          </a:p>
        </p:txBody>
      </p:sp>
      <p:sp>
        <p:nvSpPr>
          <p:cNvPr id="3" name="Text Placeholder 2">
            <a:extLst>
              <a:ext uri="{FF2B5EF4-FFF2-40B4-BE49-F238E27FC236}">
                <a16:creationId xmlns:a16="http://schemas.microsoft.com/office/drawing/2014/main" id="{CB4BF15C-6A4F-4C8D-A994-FB86824A230C}"/>
              </a:ext>
            </a:extLst>
          </p:cNvPr>
          <p:cNvSpPr>
            <a:spLocks noGrp="1"/>
          </p:cNvSpPr>
          <p:nvPr>
            <p:ph type="body" sz="quarter" idx="10"/>
          </p:nvPr>
        </p:nvSpPr>
        <p:spPr/>
        <p:txBody>
          <a:bodyPr/>
          <a:lstStyle/>
          <a:p>
            <a:r>
              <a:rPr lang="en-US" dirty="0"/>
              <a:t>Broad range of potential projects in the Public Health Space</a:t>
            </a:r>
          </a:p>
          <a:p>
            <a:r>
              <a:rPr lang="en-US" dirty="0"/>
              <a:t>To be defined further at the Task Order Level</a:t>
            </a:r>
          </a:p>
        </p:txBody>
      </p:sp>
      <p:sp>
        <p:nvSpPr>
          <p:cNvPr id="4" name="Text Placeholder 3">
            <a:extLst>
              <a:ext uri="{FF2B5EF4-FFF2-40B4-BE49-F238E27FC236}">
                <a16:creationId xmlns:a16="http://schemas.microsoft.com/office/drawing/2014/main" id="{C690C6A8-5F16-4748-86E4-67B633D3763A}"/>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271933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FF517-5631-4D06-A8BF-95233551073C}"/>
              </a:ext>
            </a:extLst>
          </p:cNvPr>
          <p:cNvSpPr>
            <a:spLocks noGrp="1"/>
          </p:cNvSpPr>
          <p:nvPr>
            <p:ph type="title"/>
          </p:nvPr>
        </p:nvSpPr>
        <p:spPr/>
        <p:txBody>
          <a:bodyPr/>
          <a:lstStyle/>
          <a:p>
            <a:r>
              <a:rPr lang="en-US" dirty="0"/>
              <a:t>ARPA Projects</a:t>
            </a:r>
          </a:p>
        </p:txBody>
      </p:sp>
      <p:sp>
        <p:nvSpPr>
          <p:cNvPr id="3" name="Text Placeholder 2">
            <a:extLst>
              <a:ext uri="{FF2B5EF4-FFF2-40B4-BE49-F238E27FC236}">
                <a16:creationId xmlns:a16="http://schemas.microsoft.com/office/drawing/2014/main" id="{95EDB96C-D6CD-4029-B12E-695044BB9C92}"/>
              </a:ext>
            </a:extLst>
          </p:cNvPr>
          <p:cNvSpPr>
            <a:spLocks noGrp="1"/>
          </p:cNvSpPr>
          <p:nvPr>
            <p:ph type="body" sz="quarter" idx="10"/>
          </p:nvPr>
        </p:nvSpPr>
        <p:spPr/>
        <p:txBody>
          <a:bodyPr/>
          <a:lstStyle/>
          <a:p>
            <a:pPr>
              <a:buFont typeface="Wingdings" panose="05000000000000000000" pitchFamily="2" charset="2"/>
              <a:buChar char="§"/>
            </a:pPr>
            <a:r>
              <a:rPr lang="en-US" sz="2400" dirty="0"/>
              <a:t>Divisions will determine project scopes of work</a:t>
            </a:r>
          </a:p>
          <a:p>
            <a:pPr>
              <a:buFont typeface="Wingdings" panose="05000000000000000000" pitchFamily="2" charset="2"/>
              <a:buChar char="§"/>
            </a:pPr>
            <a:r>
              <a:rPr lang="en-US" sz="2400" dirty="0"/>
              <a:t>Services will be delivered throughout the state</a:t>
            </a:r>
          </a:p>
          <a:p>
            <a:pPr>
              <a:buFont typeface="Wingdings" panose="05000000000000000000" pitchFamily="2" charset="2"/>
              <a:buChar char="§"/>
            </a:pPr>
            <a:r>
              <a:rPr lang="en-US" sz="2400" dirty="0"/>
              <a:t>Projects will support DHHS ARPA goals:</a:t>
            </a:r>
          </a:p>
          <a:p>
            <a:pPr lvl="1">
              <a:buFont typeface="Courier New" panose="02070309020205020404" pitchFamily="49" charset="0"/>
              <a:buChar char="o"/>
            </a:pPr>
            <a:r>
              <a:rPr lang="en-US" dirty="0"/>
              <a:t>Contain The Virus and End the Pandemic</a:t>
            </a:r>
          </a:p>
          <a:p>
            <a:pPr lvl="1">
              <a:buFont typeface="Courier New" panose="02070309020205020404" pitchFamily="49" charset="0"/>
              <a:buChar char="o"/>
            </a:pPr>
            <a:r>
              <a:rPr lang="en-US" dirty="0"/>
              <a:t>Support Aging North Carolinians</a:t>
            </a:r>
          </a:p>
          <a:p>
            <a:pPr lvl="1">
              <a:buFont typeface="Courier New" panose="02070309020205020404" pitchFamily="49" charset="0"/>
              <a:buChar char="o"/>
            </a:pPr>
            <a:r>
              <a:rPr lang="en-US" dirty="0"/>
              <a:t>Support Hard Hit Families, Essential Workers and Communities</a:t>
            </a:r>
          </a:p>
          <a:p>
            <a:pPr lvl="1">
              <a:buFont typeface="Courier New" panose="02070309020205020404" pitchFamily="49" charset="0"/>
              <a:buChar char="o"/>
            </a:pPr>
            <a:r>
              <a:rPr lang="en-US" dirty="0"/>
              <a:t>Improve Health Equity</a:t>
            </a:r>
          </a:p>
          <a:p>
            <a:pPr lvl="1">
              <a:buFont typeface="Courier New" panose="02070309020205020404" pitchFamily="49" charset="0"/>
              <a:buChar char="o"/>
            </a:pPr>
            <a:r>
              <a:rPr lang="en-US" dirty="0"/>
              <a:t>Strengthen Response to Mental Health Crisis</a:t>
            </a:r>
          </a:p>
          <a:p>
            <a:pPr lvl="1">
              <a:buFont typeface="Courier New" panose="02070309020205020404" pitchFamily="49" charset="0"/>
              <a:buChar char="o"/>
            </a:pPr>
            <a:r>
              <a:rPr lang="en-US" dirty="0"/>
              <a:t>Upgrade Public Health Capacity and Infrastructure</a:t>
            </a:r>
          </a:p>
          <a:p>
            <a:endParaRPr lang="en-US" dirty="0"/>
          </a:p>
        </p:txBody>
      </p:sp>
      <p:sp>
        <p:nvSpPr>
          <p:cNvPr id="4" name="Text Placeholder 3">
            <a:extLst>
              <a:ext uri="{FF2B5EF4-FFF2-40B4-BE49-F238E27FC236}">
                <a16:creationId xmlns:a16="http://schemas.microsoft.com/office/drawing/2014/main" id="{987669AA-71DF-491B-9EF1-056FC96AD547}"/>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205234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3AA1A-4446-4E18-A4D2-6F33C209D43D}"/>
              </a:ext>
            </a:extLst>
          </p:cNvPr>
          <p:cNvSpPr>
            <a:spLocks noGrp="1"/>
          </p:cNvSpPr>
          <p:nvPr>
            <p:ph type="title"/>
          </p:nvPr>
        </p:nvSpPr>
        <p:spPr>
          <a:xfrm>
            <a:off x="674369" y="624052"/>
            <a:ext cx="7843267" cy="203261"/>
          </a:xfrm>
        </p:spPr>
        <p:txBody>
          <a:bodyPr/>
          <a:lstStyle/>
          <a:p>
            <a:endParaRPr lang="en-US" dirty="0"/>
          </a:p>
        </p:txBody>
      </p:sp>
      <p:sp>
        <p:nvSpPr>
          <p:cNvPr id="3" name="Text Placeholder 2">
            <a:extLst>
              <a:ext uri="{FF2B5EF4-FFF2-40B4-BE49-F238E27FC236}">
                <a16:creationId xmlns:a16="http://schemas.microsoft.com/office/drawing/2014/main" id="{BC86028C-3788-4015-BDCF-E4BC08C2CDBC}"/>
              </a:ext>
            </a:extLst>
          </p:cNvPr>
          <p:cNvSpPr>
            <a:spLocks noGrp="1"/>
          </p:cNvSpPr>
          <p:nvPr>
            <p:ph type="body" sz="quarter" idx="11"/>
          </p:nvPr>
        </p:nvSpPr>
        <p:spPr/>
        <p:txBody>
          <a:bodyPr/>
          <a:lstStyle/>
          <a:p>
            <a:endParaRPr lang="en-US"/>
          </a:p>
        </p:txBody>
      </p:sp>
      <p:sp>
        <p:nvSpPr>
          <p:cNvPr id="4" name="Content Placeholder 3">
            <a:extLst>
              <a:ext uri="{FF2B5EF4-FFF2-40B4-BE49-F238E27FC236}">
                <a16:creationId xmlns:a16="http://schemas.microsoft.com/office/drawing/2014/main" id="{66A5BC9B-4F85-4979-90F1-C3727098AB3B}"/>
              </a:ext>
            </a:extLst>
          </p:cNvPr>
          <p:cNvSpPr>
            <a:spLocks noGrp="1"/>
          </p:cNvSpPr>
          <p:nvPr>
            <p:ph sz="quarter" idx="14"/>
          </p:nvPr>
        </p:nvSpPr>
        <p:spPr/>
        <p:txBody>
          <a:bodyPr/>
          <a:lstStyle/>
          <a:p>
            <a:endParaRPr lang="en-US" dirty="0"/>
          </a:p>
        </p:txBody>
      </p:sp>
      <p:sp>
        <p:nvSpPr>
          <p:cNvPr id="5" name="Content Placeholder 4">
            <a:extLst>
              <a:ext uri="{FF2B5EF4-FFF2-40B4-BE49-F238E27FC236}">
                <a16:creationId xmlns:a16="http://schemas.microsoft.com/office/drawing/2014/main" id="{A44780CB-923E-419A-A60C-3DCA9AC9C154}"/>
              </a:ext>
            </a:extLst>
          </p:cNvPr>
          <p:cNvSpPr>
            <a:spLocks noGrp="1"/>
          </p:cNvSpPr>
          <p:nvPr>
            <p:ph sz="quarter" idx="15"/>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
        <p:nvSpPr>
          <p:cNvPr id="7" name="Text Placeholder 6">
            <a:extLst>
              <a:ext uri="{FF2B5EF4-FFF2-40B4-BE49-F238E27FC236}">
                <a16:creationId xmlns:a16="http://schemas.microsoft.com/office/drawing/2014/main" id="{BE3729CC-0A85-4598-8A8B-E6C7F0FCF792}"/>
              </a:ext>
            </a:extLst>
          </p:cNvPr>
          <p:cNvSpPr>
            <a:spLocks noGrp="1"/>
          </p:cNvSpPr>
          <p:nvPr>
            <p:ph type="body" sz="quarter" idx="17"/>
          </p:nvPr>
        </p:nvSpPr>
        <p:spPr>
          <a:xfrm rot="10800000" flipH="1" flipV="1">
            <a:off x="15533913" y="1417018"/>
            <a:ext cx="45719" cy="3675702"/>
          </a:xfrm>
        </p:spPr>
        <p:txBody>
          <a:bodyPr/>
          <a:lstStyle/>
          <a:p>
            <a:endParaRPr lang="en-US" dirty="0"/>
          </a:p>
        </p:txBody>
      </p:sp>
      <p:pic>
        <p:nvPicPr>
          <p:cNvPr id="1026" name="Picture 2">
            <a:extLst>
              <a:ext uri="{FF2B5EF4-FFF2-40B4-BE49-F238E27FC236}">
                <a16:creationId xmlns:a16="http://schemas.microsoft.com/office/drawing/2014/main" id="{020020FE-1CAE-4063-8932-91F35EA367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389" y="619537"/>
            <a:ext cx="7878550" cy="56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7295012"/>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7387</TotalTime>
  <Words>1213</Words>
  <Application>Microsoft Office PowerPoint</Application>
  <PresentationFormat>On-screen Show (4:3)</PresentationFormat>
  <Paragraphs>193</Paragraphs>
  <Slides>28</Slides>
  <Notes>11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28</vt:i4>
      </vt:variant>
    </vt:vector>
  </HeadingPairs>
  <TitlesOfParts>
    <vt:vector size="40" baseType="lpstr">
      <vt:lpstr>Arial</vt:lpstr>
      <vt:lpstr>Calibri</vt:lpstr>
      <vt:lpstr>Calibri Light</vt:lpstr>
      <vt:lpstr>Courier New</vt:lpstr>
      <vt:lpstr>Franklin Gothic Demi Cond</vt:lpstr>
      <vt:lpstr>Franklin Gothic Medium</vt:lpstr>
      <vt:lpstr>Franklin Gothic Medium Cond</vt:lpstr>
      <vt:lpstr>Gotham Bold</vt:lpstr>
      <vt:lpstr>Gotham Light</vt:lpstr>
      <vt:lpstr>Helvetica</vt:lpstr>
      <vt:lpstr>Wingdings</vt:lpstr>
      <vt:lpstr>3_Office Theme</vt:lpstr>
      <vt:lpstr>PowerPoint Presentation</vt:lpstr>
      <vt:lpstr>Objectives</vt:lpstr>
      <vt:lpstr>Today’s Presenters</vt:lpstr>
      <vt:lpstr>Introduction to ARPA: Overview</vt:lpstr>
      <vt:lpstr>Introduction to ARPA: Funding</vt:lpstr>
      <vt:lpstr>Introduction to ARPA: Funding</vt:lpstr>
      <vt:lpstr>Projects</vt:lpstr>
      <vt:lpstr>ARPA Projects</vt:lpstr>
      <vt:lpstr>PowerPoint Presentation</vt:lpstr>
      <vt:lpstr>Types of Projects (General)</vt:lpstr>
      <vt:lpstr>Introduction to ARPA: Projects</vt:lpstr>
      <vt:lpstr>ARPA Contracting Approach</vt:lpstr>
      <vt:lpstr>ARPA Contracting Approach: Prequalification</vt:lpstr>
      <vt:lpstr>ARPA Contracting Approach: Prequalification</vt:lpstr>
      <vt:lpstr>ARPA Contracting Approach: Prequalification</vt:lpstr>
      <vt:lpstr>ARPA Contracting Approach: Prequalification</vt:lpstr>
      <vt:lpstr>Vendor Readiness</vt:lpstr>
      <vt:lpstr>Need to Know:</vt:lpstr>
      <vt:lpstr>Master Agreement</vt:lpstr>
      <vt:lpstr>Master Agreement</vt:lpstr>
      <vt:lpstr>Master Agreement </vt:lpstr>
      <vt:lpstr>Master Agreement</vt:lpstr>
      <vt:lpstr>ARPA Projects Portal</vt:lpstr>
      <vt:lpstr>ARPA Projects Portal</vt:lpstr>
      <vt:lpstr>Vendor Education Session #1: Wrap Up</vt:lpstr>
      <vt:lpstr>ARPA Contracting Approach:  Task Order Management</vt:lpstr>
      <vt:lpstr>Vendor Education Session #1: Wrap Up</vt:lpstr>
      <vt:lpstr>Vendor Education Session #1: Wrap 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Atkinson, Kimberly</cp:lastModifiedBy>
  <cp:revision>475</cp:revision>
  <cp:lastPrinted>2018-03-22T13:26:44Z</cp:lastPrinted>
  <dcterms:created xsi:type="dcterms:W3CDTF">2015-07-07T20:02:11Z</dcterms:created>
  <dcterms:modified xsi:type="dcterms:W3CDTF">2021-12-09T15:55:53Z</dcterms:modified>
  <cp:contentStatus/>
</cp:coreProperties>
</file>