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22"/>
  </p:notesMasterIdLst>
  <p:sldIdLst>
    <p:sldId id="3825" r:id="rId5"/>
    <p:sldId id="3826" r:id="rId6"/>
    <p:sldId id="3827" r:id="rId7"/>
    <p:sldId id="3828" r:id="rId8"/>
    <p:sldId id="3791" r:id="rId9"/>
    <p:sldId id="3834" r:id="rId10"/>
    <p:sldId id="3792" r:id="rId11"/>
    <p:sldId id="3839" r:id="rId12"/>
    <p:sldId id="3836" r:id="rId13"/>
    <p:sldId id="3837" r:id="rId14"/>
    <p:sldId id="3794" r:id="rId15"/>
    <p:sldId id="3835" r:id="rId16"/>
    <p:sldId id="3838" r:id="rId17"/>
    <p:sldId id="3830" r:id="rId18"/>
    <p:sldId id="3831" r:id="rId19"/>
    <p:sldId id="3840" r:id="rId20"/>
    <p:sldId id="3832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E92B0-3842-41EC-9871-E9BB3975112F}" v="230" dt="2024-07-30T13:40:32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44" d="100"/>
          <a:sy n="44" d="100"/>
        </p:scale>
        <p:origin x="53" y="792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image" Target="../media/image20.jp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image" Target="../media/image20.jp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0D7DE-7977-4B80-8617-CCA7BF309EB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94E6B66-CD11-4343-8BD9-6A9863C7A058}">
      <dgm:prSet/>
      <dgm:spPr/>
      <dgm:t>
        <a:bodyPr anchor="b"/>
        <a:lstStyle/>
        <a:p>
          <a:r>
            <a:rPr lang="en-US" dirty="0"/>
            <a:t>The Agreement is in its 12</a:t>
          </a:r>
          <a:r>
            <a:rPr lang="en-US" baseline="30000" dirty="0"/>
            <a:t>th</a:t>
          </a:r>
          <a:r>
            <a:rPr lang="en-US" dirty="0"/>
            <a:t> year and is scheduled to end on June 30, 2025</a:t>
          </a:r>
          <a:br>
            <a:rPr lang="en-US" dirty="0"/>
          </a:br>
          <a:endParaRPr lang="en-US" dirty="0"/>
        </a:p>
      </dgm:t>
    </dgm:pt>
    <dgm:pt modelId="{AEA4C461-E19C-4289-A1A1-FF72BC10BF8F}" type="parTrans" cxnId="{8513FF26-E479-482B-8CC2-F77AE1D08443}">
      <dgm:prSet/>
      <dgm:spPr/>
      <dgm:t>
        <a:bodyPr/>
        <a:lstStyle/>
        <a:p>
          <a:endParaRPr lang="en-US"/>
        </a:p>
      </dgm:t>
    </dgm:pt>
    <dgm:pt modelId="{B318CB9D-760E-4C2D-9278-EBD2FAE94926}" type="sibTrans" cxnId="{8513FF26-E479-482B-8CC2-F77AE1D08443}">
      <dgm:prSet/>
      <dgm:spPr/>
      <dgm:t>
        <a:bodyPr/>
        <a:lstStyle/>
        <a:p>
          <a:endParaRPr lang="en-US"/>
        </a:p>
      </dgm:t>
    </dgm:pt>
    <dgm:pt modelId="{9FDACB28-F4A6-4DC6-B8B8-02A5E98F4629}">
      <dgm:prSet/>
      <dgm:spPr/>
      <dgm:t>
        <a:bodyPr anchor="ctr"/>
        <a:lstStyle/>
        <a:p>
          <a:r>
            <a:rPr lang="en-US" dirty="0"/>
            <a:t>It has been amended five times </a:t>
          </a:r>
          <a:br>
            <a:rPr lang="en-US" dirty="0"/>
          </a:br>
          <a:endParaRPr lang="en-US" dirty="0"/>
        </a:p>
      </dgm:t>
    </dgm:pt>
    <dgm:pt modelId="{EEE4CEDC-512A-4F22-A735-0186E9663E00}" type="parTrans" cxnId="{BB9AD7EC-B599-40B3-B453-9D6C58054FF0}">
      <dgm:prSet/>
      <dgm:spPr/>
      <dgm:t>
        <a:bodyPr/>
        <a:lstStyle/>
        <a:p>
          <a:endParaRPr lang="en-US"/>
        </a:p>
      </dgm:t>
    </dgm:pt>
    <dgm:pt modelId="{E41DD25F-F471-4742-B936-5BF13CC3EBC3}" type="sibTrans" cxnId="{BB9AD7EC-B599-40B3-B453-9D6C58054FF0}">
      <dgm:prSet/>
      <dgm:spPr/>
      <dgm:t>
        <a:bodyPr/>
        <a:lstStyle/>
        <a:p>
          <a:endParaRPr lang="en-US"/>
        </a:p>
      </dgm:t>
    </dgm:pt>
    <dgm:pt modelId="{886D43D2-782E-4A59-AED2-26332D3402EF}">
      <dgm:prSet/>
      <dgm:spPr/>
      <dgm:t>
        <a:bodyPr anchor="ctr"/>
        <a:lstStyle/>
        <a:p>
          <a:r>
            <a:rPr lang="en-US" dirty="0"/>
            <a:t>Four of those amendments extended the time frame for the State to come into Substantial Compliance with the Settlement requirements</a:t>
          </a:r>
        </a:p>
      </dgm:t>
    </dgm:pt>
    <dgm:pt modelId="{9887670D-0FDE-4499-B9CD-A383851D5D88}" type="parTrans" cxnId="{D7D94598-A143-4905-9EB0-3306DC79A0E5}">
      <dgm:prSet/>
      <dgm:spPr/>
      <dgm:t>
        <a:bodyPr/>
        <a:lstStyle/>
        <a:p>
          <a:endParaRPr lang="en-US"/>
        </a:p>
      </dgm:t>
    </dgm:pt>
    <dgm:pt modelId="{9A4961C9-4C1A-4026-BD1F-DC704F722AC4}" type="sibTrans" cxnId="{D7D94598-A143-4905-9EB0-3306DC79A0E5}">
      <dgm:prSet/>
      <dgm:spPr/>
      <dgm:t>
        <a:bodyPr/>
        <a:lstStyle/>
        <a:p>
          <a:endParaRPr lang="en-US"/>
        </a:p>
      </dgm:t>
    </dgm:pt>
    <dgm:pt modelId="{086937FD-06D3-416B-AC6C-AE7E9D1678A4}">
      <dgm:prSet/>
      <dgm:spPr/>
      <dgm:t>
        <a:bodyPr anchor="ctr"/>
        <a:lstStyle/>
        <a:p>
          <a:r>
            <a:rPr lang="en-US" dirty="0"/>
            <a:t>The Parties will discuss findings and next steps in early 2025</a:t>
          </a:r>
        </a:p>
      </dgm:t>
    </dgm:pt>
    <dgm:pt modelId="{9990BDA9-428C-4FA2-9EB9-167B9767781A}" type="parTrans" cxnId="{B0570E1A-7F01-4B67-AB78-BD1895BE98BA}">
      <dgm:prSet/>
      <dgm:spPr/>
      <dgm:t>
        <a:bodyPr/>
        <a:lstStyle/>
        <a:p>
          <a:endParaRPr lang="en-US"/>
        </a:p>
      </dgm:t>
    </dgm:pt>
    <dgm:pt modelId="{4007D60D-731E-422B-8333-10BCCCC0AA9D}" type="sibTrans" cxnId="{B0570E1A-7F01-4B67-AB78-BD1895BE98BA}">
      <dgm:prSet/>
      <dgm:spPr/>
      <dgm:t>
        <a:bodyPr/>
        <a:lstStyle/>
        <a:p>
          <a:endParaRPr lang="en-US"/>
        </a:p>
      </dgm:t>
    </dgm:pt>
    <dgm:pt modelId="{F1A41AA4-1174-4ABD-9516-8B5E12BA27DD}" type="pres">
      <dgm:prSet presAssocID="{5440D7DE-7977-4B80-8617-CCA7BF309EB8}" presName="vert0" presStyleCnt="0">
        <dgm:presLayoutVars>
          <dgm:dir/>
          <dgm:animOne val="branch"/>
          <dgm:animLvl val="lvl"/>
        </dgm:presLayoutVars>
      </dgm:prSet>
      <dgm:spPr/>
    </dgm:pt>
    <dgm:pt modelId="{273D1C1E-CB62-4A39-80E6-075ADE84F186}" type="pres">
      <dgm:prSet presAssocID="{994E6B66-CD11-4343-8BD9-6A9863C7A058}" presName="thickLine" presStyleLbl="alignNode1" presStyleIdx="0" presStyleCnt="4"/>
      <dgm:spPr/>
    </dgm:pt>
    <dgm:pt modelId="{99CD3E1C-D605-4505-82DB-770BFA921D5E}" type="pres">
      <dgm:prSet presAssocID="{994E6B66-CD11-4343-8BD9-6A9863C7A058}" presName="horz1" presStyleCnt="0"/>
      <dgm:spPr/>
    </dgm:pt>
    <dgm:pt modelId="{525DC238-8231-4264-AAEE-6CD5016F7F83}" type="pres">
      <dgm:prSet presAssocID="{994E6B66-CD11-4343-8BD9-6A9863C7A058}" presName="tx1" presStyleLbl="revTx" presStyleIdx="0" presStyleCnt="4"/>
      <dgm:spPr/>
    </dgm:pt>
    <dgm:pt modelId="{34AEC65B-EFBD-406A-8287-BD554939AD3D}" type="pres">
      <dgm:prSet presAssocID="{994E6B66-CD11-4343-8BD9-6A9863C7A058}" presName="vert1" presStyleCnt="0"/>
      <dgm:spPr/>
    </dgm:pt>
    <dgm:pt modelId="{08CDCCB8-AB9A-4A2D-9A68-B23CCE798683}" type="pres">
      <dgm:prSet presAssocID="{9FDACB28-F4A6-4DC6-B8B8-02A5E98F4629}" presName="thickLine" presStyleLbl="alignNode1" presStyleIdx="1" presStyleCnt="4"/>
      <dgm:spPr/>
    </dgm:pt>
    <dgm:pt modelId="{D233F15B-B00B-4634-858F-A75E06BE2555}" type="pres">
      <dgm:prSet presAssocID="{9FDACB28-F4A6-4DC6-B8B8-02A5E98F4629}" presName="horz1" presStyleCnt="0"/>
      <dgm:spPr/>
    </dgm:pt>
    <dgm:pt modelId="{FC5902A9-C111-4BB7-A9A6-2E596C7BEA7A}" type="pres">
      <dgm:prSet presAssocID="{9FDACB28-F4A6-4DC6-B8B8-02A5E98F4629}" presName="tx1" presStyleLbl="revTx" presStyleIdx="1" presStyleCnt="4"/>
      <dgm:spPr/>
    </dgm:pt>
    <dgm:pt modelId="{78869C21-6B2C-4CA1-A156-D588E1223A8A}" type="pres">
      <dgm:prSet presAssocID="{9FDACB28-F4A6-4DC6-B8B8-02A5E98F4629}" presName="vert1" presStyleCnt="0"/>
      <dgm:spPr/>
    </dgm:pt>
    <dgm:pt modelId="{7EAC1426-6A5A-499C-958E-EAF611358BE7}" type="pres">
      <dgm:prSet presAssocID="{886D43D2-782E-4A59-AED2-26332D3402EF}" presName="thickLine" presStyleLbl="alignNode1" presStyleIdx="2" presStyleCnt="4"/>
      <dgm:spPr/>
    </dgm:pt>
    <dgm:pt modelId="{DB5F8216-A0F6-4F79-92C0-F30AC380714F}" type="pres">
      <dgm:prSet presAssocID="{886D43D2-782E-4A59-AED2-26332D3402EF}" presName="horz1" presStyleCnt="0"/>
      <dgm:spPr/>
    </dgm:pt>
    <dgm:pt modelId="{4F0AA2D8-9C77-42A5-8174-9C5F8478CE10}" type="pres">
      <dgm:prSet presAssocID="{886D43D2-782E-4A59-AED2-26332D3402EF}" presName="tx1" presStyleLbl="revTx" presStyleIdx="2" presStyleCnt="4"/>
      <dgm:spPr/>
    </dgm:pt>
    <dgm:pt modelId="{D8EA0496-AE8E-40B0-B474-3DD794676AE2}" type="pres">
      <dgm:prSet presAssocID="{886D43D2-782E-4A59-AED2-26332D3402EF}" presName="vert1" presStyleCnt="0"/>
      <dgm:spPr/>
    </dgm:pt>
    <dgm:pt modelId="{186BB62A-C1FA-40B1-B3FF-76EB153A7FAA}" type="pres">
      <dgm:prSet presAssocID="{086937FD-06D3-416B-AC6C-AE7E9D1678A4}" presName="thickLine" presStyleLbl="alignNode1" presStyleIdx="3" presStyleCnt="4"/>
      <dgm:spPr/>
    </dgm:pt>
    <dgm:pt modelId="{3C84564C-33BA-4263-B28E-67B0695E9FAC}" type="pres">
      <dgm:prSet presAssocID="{086937FD-06D3-416B-AC6C-AE7E9D1678A4}" presName="horz1" presStyleCnt="0"/>
      <dgm:spPr/>
    </dgm:pt>
    <dgm:pt modelId="{C4FA3CBD-2FE2-4A1A-B45F-EFD7628DA406}" type="pres">
      <dgm:prSet presAssocID="{086937FD-06D3-416B-AC6C-AE7E9D1678A4}" presName="tx1" presStyleLbl="revTx" presStyleIdx="3" presStyleCnt="4"/>
      <dgm:spPr/>
    </dgm:pt>
    <dgm:pt modelId="{18665594-5F10-4DAC-AAAC-F83DD6AF04D3}" type="pres">
      <dgm:prSet presAssocID="{086937FD-06D3-416B-AC6C-AE7E9D1678A4}" presName="vert1" presStyleCnt="0"/>
      <dgm:spPr/>
    </dgm:pt>
  </dgm:ptLst>
  <dgm:cxnLst>
    <dgm:cxn modelId="{ECF63806-A05C-4DCA-A80F-C789BEBA5359}" type="presOf" srcId="{086937FD-06D3-416B-AC6C-AE7E9D1678A4}" destId="{C4FA3CBD-2FE2-4A1A-B45F-EFD7628DA406}" srcOrd="0" destOrd="0" presId="urn:microsoft.com/office/officeart/2008/layout/LinedList"/>
    <dgm:cxn modelId="{B0570E1A-7F01-4B67-AB78-BD1895BE98BA}" srcId="{5440D7DE-7977-4B80-8617-CCA7BF309EB8}" destId="{086937FD-06D3-416B-AC6C-AE7E9D1678A4}" srcOrd="3" destOrd="0" parTransId="{9990BDA9-428C-4FA2-9EB9-167B9767781A}" sibTransId="{4007D60D-731E-422B-8333-10BCCCC0AA9D}"/>
    <dgm:cxn modelId="{8513FF26-E479-482B-8CC2-F77AE1D08443}" srcId="{5440D7DE-7977-4B80-8617-CCA7BF309EB8}" destId="{994E6B66-CD11-4343-8BD9-6A9863C7A058}" srcOrd="0" destOrd="0" parTransId="{AEA4C461-E19C-4289-A1A1-FF72BC10BF8F}" sibTransId="{B318CB9D-760E-4C2D-9278-EBD2FAE94926}"/>
    <dgm:cxn modelId="{4D9A8A40-3A31-453E-B7B9-9352B1F135BA}" type="presOf" srcId="{886D43D2-782E-4A59-AED2-26332D3402EF}" destId="{4F0AA2D8-9C77-42A5-8174-9C5F8478CE10}" srcOrd="0" destOrd="0" presId="urn:microsoft.com/office/officeart/2008/layout/LinedList"/>
    <dgm:cxn modelId="{6CA75764-F3F1-481F-B5AD-A72D13BBB627}" type="presOf" srcId="{5440D7DE-7977-4B80-8617-CCA7BF309EB8}" destId="{F1A41AA4-1174-4ABD-9516-8B5E12BA27DD}" srcOrd="0" destOrd="0" presId="urn:microsoft.com/office/officeart/2008/layout/LinedList"/>
    <dgm:cxn modelId="{B71F4848-8661-4588-98C7-2C6047A363CD}" type="presOf" srcId="{994E6B66-CD11-4343-8BD9-6A9863C7A058}" destId="{525DC238-8231-4264-AAEE-6CD5016F7F83}" srcOrd="0" destOrd="0" presId="urn:microsoft.com/office/officeart/2008/layout/LinedList"/>
    <dgm:cxn modelId="{FCBAA24C-66A2-45C7-9FF3-6F241E25C067}" type="presOf" srcId="{9FDACB28-F4A6-4DC6-B8B8-02A5E98F4629}" destId="{FC5902A9-C111-4BB7-A9A6-2E596C7BEA7A}" srcOrd="0" destOrd="0" presId="urn:microsoft.com/office/officeart/2008/layout/LinedList"/>
    <dgm:cxn modelId="{D7D94598-A143-4905-9EB0-3306DC79A0E5}" srcId="{5440D7DE-7977-4B80-8617-CCA7BF309EB8}" destId="{886D43D2-782E-4A59-AED2-26332D3402EF}" srcOrd="2" destOrd="0" parTransId="{9887670D-0FDE-4499-B9CD-A383851D5D88}" sibTransId="{9A4961C9-4C1A-4026-BD1F-DC704F722AC4}"/>
    <dgm:cxn modelId="{BB9AD7EC-B599-40B3-B453-9D6C58054FF0}" srcId="{5440D7DE-7977-4B80-8617-CCA7BF309EB8}" destId="{9FDACB28-F4A6-4DC6-B8B8-02A5E98F4629}" srcOrd="1" destOrd="0" parTransId="{EEE4CEDC-512A-4F22-A735-0186E9663E00}" sibTransId="{E41DD25F-F471-4742-B936-5BF13CC3EBC3}"/>
    <dgm:cxn modelId="{9A3BFEF3-814F-4A0C-B888-7A2A881D8E3A}" type="presParOf" srcId="{F1A41AA4-1174-4ABD-9516-8B5E12BA27DD}" destId="{273D1C1E-CB62-4A39-80E6-075ADE84F186}" srcOrd="0" destOrd="0" presId="urn:microsoft.com/office/officeart/2008/layout/LinedList"/>
    <dgm:cxn modelId="{BC66B6DF-3A38-4CBD-AD08-614DDA0EF278}" type="presParOf" srcId="{F1A41AA4-1174-4ABD-9516-8B5E12BA27DD}" destId="{99CD3E1C-D605-4505-82DB-770BFA921D5E}" srcOrd="1" destOrd="0" presId="urn:microsoft.com/office/officeart/2008/layout/LinedList"/>
    <dgm:cxn modelId="{1F599ED5-16B6-4996-B424-870AB0CBF8D0}" type="presParOf" srcId="{99CD3E1C-D605-4505-82DB-770BFA921D5E}" destId="{525DC238-8231-4264-AAEE-6CD5016F7F83}" srcOrd="0" destOrd="0" presId="urn:microsoft.com/office/officeart/2008/layout/LinedList"/>
    <dgm:cxn modelId="{EA1DB6DE-60ED-432E-9FE2-0A8475657FB7}" type="presParOf" srcId="{99CD3E1C-D605-4505-82DB-770BFA921D5E}" destId="{34AEC65B-EFBD-406A-8287-BD554939AD3D}" srcOrd="1" destOrd="0" presId="urn:microsoft.com/office/officeart/2008/layout/LinedList"/>
    <dgm:cxn modelId="{8033BD39-0C07-4637-B2A7-402681DA044C}" type="presParOf" srcId="{F1A41AA4-1174-4ABD-9516-8B5E12BA27DD}" destId="{08CDCCB8-AB9A-4A2D-9A68-B23CCE798683}" srcOrd="2" destOrd="0" presId="urn:microsoft.com/office/officeart/2008/layout/LinedList"/>
    <dgm:cxn modelId="{C538C31F-F81A-4504-817D-F72F1BF10FF5}" type="presParOf" srcId="{F1A41AA4-1174-4ABD-9516-8B5E12BA27DD}" destId="{D233F15B-B00B-4634-858F-A75E06BE2555}" srcOrd="3" destOrd="0" presId="urn:microsoft.com/office/officeart/2008/layout/LinedList"/>
    <dgm:cxn modelId="{F31303C5-40C7-440B-ACEF-84B2A9ABEA70}" type="presParOf" srcId="{D233F15B-B00B-4634-858F-A75E06BE2555}" destId="{FC5902A9-C111-4BB7-A9A6-2E596C7BEA7A}" srcOrd="0" destOrd="0" presId="urn:microsoft.com/office/officeart/2008/layout/LinedList"/>
    <dgm:cxn modelId="{9AD026B5-783F-4062-930C-7F59C81A3EF8}" type="presParOf" srcId="{D233F15B-B00B-4634-858F-A75E06BE2555}" destId="{78869C21-6B2C-4CA1-A156-D588E1223A8A}" srcOrd="1" destOrd="0" presId="urn:microsoft.com/office/officeart/2008/layout/LinedList"/>
    <dgm:cxn modelId="{7139E021-E3B1-4277-B7D0-DFBF68D65B36}" type="presParOf" srcId="{F1A41AA4-1174-4ABD-9516-8B5E12BA27DD}" destId="{7EAC1426-6A5A-499C-958E-EAF611358BE7}" srcOrd="4" destOrd="0" presId="urn:microsoft.com/office/officeart/2008/layout/LinedList"/>
    <dgm:cxn modelId="{5517A2A3-1549-4C29-BA17-9BA8218D1F89}" type="presParOf" srcId="{F1A41AA4-1174-4ABD-9516-8B5E12BA27DD}" destId="{DB5F8216-A0F6-4F79-92C0-F30AC380714F}" srcOrd="5" destOrd="0" presId="urn:microsoft.com/office/officeart/2008/layout/LinedList"/>
    <dgm:cxn modelId="{6E75020E-9741-4A70-B140-8DFF8D83AC52}" type="presParOf" srcId="{DB5F8216-A0F6-4F79-92C0-F30AC380714F}" destId="{4F0AA2D8-9C77-42A5-8174-9C5F8478CE10}" srcOrd="0" destOrd="0" presId="urn:microsoft.com/office/officeart/2008/layout/LinedList"/>
    <dgm:cxn modelId="{B8D32FD7-1B43-4235-AE2F-243605EF50E1}" type="presParOf" srcId="{DB5F8216-A0F6-4F79-92C0-F30AC380714F}" destId="{D8EA0496-AE8E-40B0-B474-3DD794676AE2}" srcOrd="1" destOrd="0" presId="urn:microsoft.com/office/officeart/2008/layout/LinedList"/>
    <dgm:cxn modelId="{00B1D290-EAE5-49F2-A815-5DB4EDB88341}" type="presParOf" srcId="{F1A41AA4-1174-4ABD-9516-8B5E12BA27DD}" destId="{186BB62A-C1FA-40B1-B3FF-76EB153A7FAA}" srcOrd="6" destOrd="0" presId="urn:microsoft.com/office/officeart/2008/layout/LinedList"/>
    <dgm:cxn modelId="{6F5BB740-8A4F-4513-A858-704288186D55}" type="presParOf" srcId="{F1A41AA4-1174-4ABD-9516-8B5E12BA27DD}" destId="{3C84564C-33BA-4263-B28E-67B0695E9FAC}" srcOrd="7" destOrd="0" presId="urn:microsoft.com/office/officeart/2008/layout/LinedList"/>
    <dgm:cxn modelId="{587E85F9-EA2E-4694-97D8-6E8E4620B067}" type="presParOf" srcId="{3C84564C-33BA-4263-B28E-67B0695E9FAC}" destId="{C4FA3CBD-2FE2-4A1A-B45F-EFD7628DA406}" srcOrd="0" destOrd="0" presId="urn:microsoft.com/office/officeart/2008/layout/LinedList"/>
    <dgm:cxn modelId="{97CEDE8C-ABD0-43FE-B250-5C87EDC67E06}" type="presParOf" srcId="{3C84564C-33BA-4263-B28E-67B0695E9FAC}" destId="{18665594-5F10-4DAC-AAAC-F83DD6AF04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7DC271-9BAE-41F5-B5E6-C10A9E7831C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A69245-ADE9-4E9C-A85D-D6AD117BFFCE}">
      <dgm:prSet custT="1"/>
      <dgm:spPr/>
      <dgm:t>
        <a:bodyPr/>
        <a:lstStyle/>
        <a:p>
          <a:r>
            <a:rPr lang="en-US" sz="2000" dirty="0"/>
            <a:t>Permanent Housing---passes inspection, individual gets a lease and has tenancy rights;</a:t>
          </a:r>
        </a:p>
      </dgm:t>
    </dgm:pt>
    <dgm:pt modelId="{9A31EB39-C548-43B1-B354-7831338E2C5C}" type="parTrans" cxnId="{177BF743-5E68-4EA5-A7D5-20F57D069097}">
      <dgm:prSet/>
      <dgm:spPr/>
      <dgm:t>
        <a:bodyPr/>
        <a:lstStyle/>
        <a:p>
          <a:endParaRPr lang="en-US" sz="2000"/>
        </a:p>
      </dgm:t>
    </dgm:pt>
    <dgm:pt modelId="{60CDCC79-033A-4259-9607-8F77BC2943BC}" type="sibTrans" cxnId="{177BF743-5E68-4EA5-A7D5-20F57D069097}">
      <dgm:prSet/>
      <dgm:spPr/>
      <dgm:t>
        <a:bodyPr/>
        <a:lstStyle/>
        <a:p>
          <a:endParaRPr lang="en-US"/>
        </a:p>
      </dgm:t>
    </dgm:pt>
    <dgm:pt modelId="{31A46D55-E6E5-4847-8518-F1771742A17C}">
      <dgm:prSet custT="1"/>
      <dgm:spPr/>
      <dgm:t>
        <a:bodyPr/>
        <a:lstStyle/>
        <a:p>
          <a:r>
            <a:rPr lang="en-US" sz="2000" dirty="0"/>
            <a:t>Affordable and accessible---individual pays 30% of their income in rent and their  accessibility needs get met;</a:t>
          </a:r>
        </a:p>
      </dgm:t>
    </dgm:pt>
    <dgm:pt modelId="{4F6A0836-EC9B-4F5E-B37A-2CBF7D97D8DC}" type="parTrans" cxnId="{9EF4AB85-6139-4404-9163-8DD890AD5149}">
      <dgm:prSet/>
      <dgm:spPr/>
      <dgm:t>
        <a:bodyPr/>
        <a:lstStyle/>
        <a:p>
          <a:endParaRPr lang="en-US" sz="2000"/>
        </a:p>
      </dgm:t>
    </dgm:pt>
    <dgm:pt modelId="{BEAE9356-48EB-4B70-922C-AC20C5161BC9}" type="sibTrans" cxnId="{9EF4AB85-6139-4404-9163-8DD890AD5149}">
      <dgm:prSet/>
      <dgm:spPr/>
      <dgm:t>
        <a:bodyPr/>
        <a:lstStyle/>
        <a:p>
          <a:endParaRPr lang="en-US"/>
        </a:p>
      </dgm:t>
    </dgm:pt>
    <dgm:pt modelId="{AF756824-DA35-441C-8E75-B8B6FDA77346}">
      <dgm:prSet custT="1"/>
      <dgm:spPr/>
      <dgm:t>
        <a:bodyPr/>
        <a:lstStyle/>
        <a:p>
          <a:r>
            <a:rPr lang="en-US" sz="2000" dirty="0"/>
            <a:t>Move-In Assistance---payment for move-in expenses and help finding and getting safe housing;</a:t>
          </a:r>
        </a:p>
      </dgm:t>
    </dgm:pt>
    <dgm:pt modelId="{68C7BF41-65DD-42CE-810D-980F43F03B13}" type="parTrans" cxnId="{97D43D32-7163-49B2-9BCA-0D97357664CE}">
      <dgm:prSet/>
      <dgm:spPr/>
      <dgm:t>
        <a:bodyPr/>
        <a:lstStyle/>
        <a:p>
          <a:endParaRPr lang="en-US" sz="2000"/>
        </a:p>
      </dgm:t>
    </dgm:pt>
    <dgm:pt modelId="{20F0B4CE-47E2-404F-9FF1-1C53DDF3F3F4}" type="sibTrans" cxnId="{97D43D32-7163-49B2-9BCA-0D97357664CE}">
      <dgm:prSet/>
      <dgm:spPr/>
      <dgm:t>
        <a:bodyPr/>
        <a:lstStyle/>
        <a:p>
          <a:endParaRPr lang="en-US"/>
        </a:p>
      </dgm:t>
    </dgm:pt>
    <dgm:pt modelId="{09FCBDAF-7B8E-4DD6-AFF8-49BBE889AC64}">
      <dgm:prSet custT="1"/>
      <dgm:spPr/>
      <dgm:t>
        <a:bodyPr/>
        <a:lstStyle/>
        <a:p>
          <a:r>
            <a:rPr lang="en-US" sz="2000" dirty="0"/>
            <a:t>Location---in a location  that doesn’t limit an individual’s access to community activities: and</a:t>
          </a:r>
        </a:p>
      </dgm:t>
    </dgm:pt>
    <dgm:pt modelId="{2C1DB52B-08D0-4CA5-B41E-447423D475C1}" type="parTrans" cxnId="{6A9F2E6B-CA98-47B2-A28B-65EB7D95BD02}">
      <dgm:prSet/>
      <dgm:spPr/>
      <dgm:t>
        <a:bodyPr/>
        <a:lstStyle/>
        <a:p>
          <a:endParaRPr lang="en-US" sz="2000"/>
        </a:p>
      </dgm:t>
    </dgm:pt>
    <dgm:pt modelId="{3C922F75-3BCE-4CA4-8588-2F7684019183}" type="sibTrans" cxnId="{6A9F2E6B-CA98-47B2-A28B-65EB7D95BD02}">
      <dgm:prSet/>
      <dgm:spPr/>
      <dgm:t>
        <a:bodyPr/>
        <a:lstStyle/>
        <a:p>
          <a:endParaRPr lang="en-US"/>
        </a:p>
      </dgm:t>
    </dgm:pt>
    <dgm:pt modelId="{8134C378-280C-4526-8D03-8B6929319009}">
      <dgm:prSet/>
      <dgm:spPr/>
      <dgm:t>
        <a:bodyPr/>
        <a:lstStyle/>
        <a:p>
          <a:r>
            <a:rPr lang="en-US" dirty="0"/>
            <a:t>Support--- to maintain housing and assistance with daily living activities.</a:t>
          </a:r>
        </a:p>
      </dgm:t>
    </dgm:pt>
    <dgm:pt modelId="{FC3D7DE0-AAE0-479E-9068-7CA341FC359D}" type="parTrans" cxnId="{034D0BE2-657A-4495-A425-E07C8D944E8E}">
      <dgm:prSet/>
      <dgm:spPr/>
      <dgm:t>
        <a:bodyPr/>
        <a:lstStyle/>
        <a:p>
          <a:endParaRPr lang="en-US" sz="2000"/>
        </a:p>
      </dgm:t>
    </dgm:pt>
    <dgm:pt modelId="{C270AEC9-2127-48BA-8A8F-5485173BE44A}" type="sibTrans" cxnId="{034D0BE2-657A-4495-A425-E07C8D944E8E}">
      <dgm:prSet/>
      <dgm:spPr/>
      <dgm:t>
        <a:bodyPr/>
        <a:lstStyle/>
        <a:p>
          <a:endParaRPr lang="en-US"/>
        </a:p>
      </dgm:t>
    </dgm:pt>
    <dgm:pt modelId="{3CFD7A6C-92E4-4920-9C97-30156BC947A4}" type="pres">
      <dgm:prSet presAssocID="{0C7DC271-9BAE-41F5-B5E6-C10A9E7831C7}" presName="outerComposite" presStyleCnt="0">
        <dgm:presLayoutVars>
          <dgm:chMax val="5"/>
          <dgm:dir/>
          <dgm:resizeHandles val="exact"/>
        </dgm:presLayoutVars>
      </dgm:prSet>
      <dgm:spPr/>
    </dgm:pt>
    <dgm:pt modelId="{55DF8052-11ED-4FFB-819D-E5783E0AFA47}" type="pres">
      <dgm:prSet presAssocID="{0C7DC271-9BAE-41F5-B5E6-C10A9E7831C7}" presName="dummyMaxCanvas" presStyleCnt="0">
        <dgm:presLayoutVars/>
      </dgm:prSet>
      <dgm:spPr/>
    </dgm:pt>
    <dgm:pt modelId="{6E950573-F41B-48CC-9F82-B5B7DE7E07F6}" type="pres">
      <dgm:prSet presAssocID="{0C7DC271-9BAE-41F5-B5E6-C10A9E7831C7}" presName="FiveNodes_1" presStyleLbl="node1" presStyleIdx="0" presStyleCnt="5" custScaleX="113750">
        <dgm:presLayoutVars>
          <dgm:bulletEnabled val="1"/>
        </dgm:presLayoutVars>
      </dgm:prSet>
      <dgm:spPr/>
    </dgm:pt>
    <dgm:pt modelId="{F9D3BF22-9D81-406E-8E25-619CF35A384D}" type="pres">
      <dgm:prSet presAssocID="{0C7DC271-9BAE-41F5-B5E6-C10A9E7831C7}" presName="FiveNodes_2" presStyleLbl="node1" presStyleIdx="1" presStyleCnt="5" custScaleX="113750">
        <dgm:presLayoutVars>
          <dgm:bulletEnabled val="1"/>
        </dgm:presLayoutVars>
      </dgm:prSet>
      <dgm:spPr/>
    </dgm:pt>
    <dgm:pt modelId="{B90517A1-1E6C-4FEE-B3F3-0211B838C014}" type="pres">
      <dgm:prSet presAssocID="{0C7DC271-9BAE-41F5-B5E6-C10A9E7831C7}" presName="FiveNodes_3" presStyleLbl="node1" presStyleIdx="2" presStyleCnt="5" custScaleX="113750">
        <dgm:presLayoutVars>
          <dgm:bulletEnabled val="1"/>
        </dgm:presLayoutVars>
      </dgm:prSet>
      <dgm:spPr/>
    </dgm:pt>
    <dgm:pt modelId="{9A8DD176-653A-4095-8345-61B092204072}" type="pres">
      <dgm:prSet presAssocID="{0C7DC271-9BAE-41F5-B5E6-C10A9E7831C7}" presName="FiveNodes_4" presStyleLbl="node1" presStyleIdx="3" presStyleCnt="5" custScaleX="113750">
        <dgm:presLayoutVars>
          <dgm:bulletEnabled val="1"/>
        </dgm:presLayoutVars>
      </dgm:prSet>
      <dgm:spPr/>
    </dgm:pt>
    <dgm:pt modelId="{0851B137-6F94-4F0D-BA86-E70FA7BC1EB7}" type="pres">
      <dgm:prSet presAssocID="{0C7DC271-9BAE-41F5-B5E6-C10A9E7831C7}" presName="FiveNodes_5" presStyleLbl="node1" presStyleIdx="4" presStyleCnt="5" custScaleX="92125">
        <dgm:presLayoutVars>
          <dgm:bulletEnabled val="1"/>
        </dgm:presLayoutVars>
      </dgm:prSet>
      <dgm:spPr/>
    </dgm:pt>
    <dgm:pt modelId="{C15367A0-140D-470D-A3B9-E9A640D98334}" type="pres">
      <dgm:prSet presAssocID="{0C7DC271-9BAE-41F5-B5E6-C10A9E7831C7}" presName="FiveConn_1-2" presStyleLbl="fgAccFollowNode1" presStyleIdx="0" presStyleCnt="4">
        <dgm:presLayoutVars>
          <dgm:bulletEnabled val="1"/>
        </dgm:presLayoutVars>
      </dgm:prSet>
      <dgm:spPr/>
    </dgm:pt>
    <dgm:pt modelId="{31845282-CC22-47E1-875C-A83DACDCDD2E}" type="pres">
      <dgm:prSet presAssocID="{0C7DC271-9BAE-41F5-B5E6-C10A9E7831C7}" presName="FiveConn_2-3" presStyleLbl="fgAccFollowNode1" presStyleIdx="1" presStyleCnt="4">
        <dgm:presLayoutVars>
          <dgm:bulletEnabled val="1"/>
        </dgm:presLayoutVars>
      </dgm:prSet>
      <dgm:spPr/>
    </dgm:pt>
    <dgm:pt modelId="{2AC0796D-0DEE-479E-A7AA-75CBF39B5686}" type="pres">
      <dgm:prSet presAssocID="{0C7DC271-9BAE-41F5-B5E6-C10A9E7831C7}" presName="FiveConn_3-4" presStyleLbl="fgAccFollowNode1" presStyleIdx="2" presStyleCnt="4">
        <dgm:presLayoutVars>
          <dgm:bulletEnabled val="1"/>
        </dgm:presLayoutVars>
      </dgm:prSet>
      <dgm:spPr/>
    </dgm:pt>
    <dgm:pt modelId="{37733531-4B39-42D5-A237-B37D6BEF8506}" type="pres">
      <dgm:prSet presAssocID="{0C7DC271-9BAE-41F5-B5E6-C10A9E7831C7}" presName="FiveConn_4-5" presStyleLbl="fgAccFollowNode1" presStyleIdx="3" presStyleCnt="4">
        <dgm:presLayoutVars>
          <dgm:bulletEnabled val="1"/>
        </dgm:presLayoutVars>
      </dgm:prSet>
      <dgm:spPr/>
    </dgm:pt>
    <dgm:pt modelId="{A980DC1D-8910-48D5-99E4-89BA4CB5E80F}" type="pres">
      <dgm:prSet presAssocID="{0C7DC271-9BAE-41F5-B5E6-C10A9E7831C7}" presName="FiveNodes_1_text" presStyleLbl="node1" presStyleIdx="4" presStyleCnt="5">
        <dgm:presLayoutVars>
          <dgm:bulletEnabled val="1"/>
        </dgm:presLayoutVars>
      </dgm:prSet>
      <dgm:spPr/>
    </dgm:pt>
    <dgm:pt modelId="{E1C545D2-8ADA-4165-8B7D-886CFC7CBC63}" type="pres">
      <dgm:prSet presAssocID="{0C7DC271-9BAE-41F5-B5E6-C10A9E7831C7}" presName="FiveNodes_2_text" presStyleLbl="node1" presStyleIdx="4" presStyleCnt="5">
        <dgm:presLayoutVars>
          <dgm:bulletEnabled val="1"/>
        </dgm:presLayoutVars>
      </dgm:prSet>
      <dgm:spPr/>
    </dgm:pt>
    <dgm:pt modelId="{9ED09ED8-8B91-4018-B9DD-9235735FC318}" type="pres">
      <dgm:prSet presAssocID="{0C7DC271-9BAE-41F5-B5E6-C10A9E7831C7}" presName="FiveNodes_3_text" presStyleLbl="node1" presStyleIdx="4" presStyleCnt="5">
        <dgm:presLayoutVars>
          <dgm:bulletEnabled val="1"/>
        </dgm:presLayoutVars>
      </dgm:prSet>
      <dgm:spPr/>
    </dgm:pt>
    <dgm:pt modelId="{622CA82E-01E7-4465-850E-D63E4511A745}" type="pres">
      <dgm:prSet presAssocID="{0C7DC271-9BAE-41F5-B5E6-C10A9E7831C7}" presName="FiveNodes_4_text" presStyleLbl="node1" presStyleIdx="4" presStyleCnt="5">
        <dgm:presLayoutVars>
          <dgm:bulletEnabled val="1"/>
        </dgm:presLayoutVars>
      </dgm:prSet>
      <dgm:spPr/>
    </dgm:pt>
    <dgm:pt modelId="{5D4A65AD-F3BA-4E46-88DA-FD4AE8B2D98D}" type="pres">
      <dgm:prSet presAssocID="{0C7DC271-9BAE-41F5-B5E6-C10A9E7831C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77A1705-DCAB-42E3-AFFB-1896DC23AFFA}" type="presOf" srcId="{BEA69245-ADE9-4E9C-A85D-D6AD117BFFCE}" destId="{6E950573-F41B-48CC-9F82-B5B7DE7E07F6}" srcOrd="0" destOrd="0" presId="urn:microsoft.com/office/officeart/2005/8/layout/vProcess5"/>
    <dgm:cxn modelId="{404F8D1B-65E0-43C3-B8F2-406B32052B95}" type="presOf" srcId="{60CDCC79-033A-4259-9607-8F77BC2943BC}" destId="{C15367A0-140D-470D-A3B9-E9A640D98334}" srcOrd="0" destOrd="0" presId="urn:microsoft.com/office/officeart/2005/8/layout/vProcess5"/>
    <dgm:cxn modelId="{E67AAA1D-9890-4997-BB83-564ACBFF459D}" type="presOf" srcId="{20F0B4CE-47E2-404F-9FF1-1C53DDF3F3F4}" destId="{2AC0796D-0DEE-479E-A7AA-75CBF39B5686}" srcOrd="0" destOrd="0" presId="urn:microsoft.com/office/officeart/2005/8/layout/vProcess5"/>
    <dgm:cxn modelId="{68F6AB2F-C5F6-4C3E-B0DA-2F61AEF1484E}" type="presOf" srcId="{8134C378-280C-4526-8D03-8B6929319009}" destId="{5D4A65AD-F3BA-4E46-88DA-FD4AE8B2D98D}" srcOrd="1" destOrd="0" presId="urn:microsoft.com/office/officeart/2005/8/layout/vProcess5"/>
    <dgm:cxn modelId="{67940831-AB5C-44A3-A2D9-38AA525BB07B}" type="presOf" srcId="{AF756824-DA35-441C-8E75-B8B6FDA77346}" destId="{9ED09ED8-8B91-4018-B9DD-9235735FC318}" srcOrd="1" destOrd="0" presId="urn:microsoft.com/office/officeart/2005/8/layout/vProcess5"/>
    <dgm:cxn modelId="{97D43D32-7163-49B2-9BCA-0D97357664CE}" srcId="{0C7DC271-9BAE-41F5-B5E6-C10A9E7831C7}" destId="{AF756824-DA35-441C-8E75-B8B6FDA77346}" srcOrd="2" destOrd="0" parTransId="{68C7BF41-65DD-42CE-810D-980F43F03B13}" sibTransId="{20F0B4CE-47E2-404F-9FF1-1C53DDF3F3F4}"/>
    <dgm:cxn modelId="{0611D142-A90D-47A7-9F33-D6AC6CAA0648}" type="presOf" srcId="{31A46D55-E6E5-4847-8518-F1771742A17C}" destId="{E1C545D2-8ADA-4165-8B7D-886CFC7CBC63}" srcOrd="1" destOrd="0" presId="urn:microsoft.com/office/officeart/2005/8/layout/vProcess5"/>
    <dgm:cxn modelId="{177BF743-5E68-4EA5-A7D5-20F57D069097}" srcId="{0C7DC271-9BAE-41F5-B5E6-C10A9E7831C7}" destId="{BEA69245-ADE9-4E9C-A85D-D6AD117BFFCE}" srcOrd="0" destOrd="0" parTransId="{9A31EB39-C548-43B1-B354-7831338E2C5C}" sibTransId="{60CDCC79-033A-4259-9607-8F77BC2943BC}"/>
    <dgm:cxn modelId="{47640E44-DDE2-4182-9CEC-C3A999D6FB29}" type="presOf" srcId="{8134C378-280C-4526-8D03-8B6929319009}" destId="{0851B137-6F94-4F0D-BA86-E70FA7BC1EB7}" srcOrd="0" destOrd="0" presId="urn:microsoft.com/office/officeart/2005/8/layout/vProcess5"/>
    <dgm:cxn modelId="{56D27265-5AFE-497A-9A36-9DB4F4B8D965}" type="presOf" srcId="{09FCBDAF-7B8E-4DD6-AFF8-49BBE889AC64}" destId="{622CA82E-01E7-4465-850E-D63E4511A745}" srcOrd="1" destOrd="0" presId="urn:microsoft.com/office/officeart/2005/8/layout/vProcess5"/>
    <dgm:cxn modelId="{6A9F2E6B-CA98-47B2-A28B-65EB7D95BD02}" srcId="{0C7DC271-9BAE-41F5-B5E6-C10A9E7831C7}" destId="{09FCBDAF-7B8E-4DD6-AFF8-49BBE889AC64}" srcOrd="3" destOrd="0" parTransId="{2C1DB52B-08D0-4CA5-B41E-447423D475C1}" sibTransId="{3C922F75-3BCE-4CA4-8588-2F7684019183}"/>
    <dgm:cxn modelId="{0B11F054-4EFA-4E93-8E39-2B9D2594E781}" type="presOf" srcId="{AF756824-DA35-441C-8E75-B8B6FDA77346}" destId="{B90517A1-1E6C-4FEE-B3F3-0211B838C014}" srcOrd="0" destOrd="0" presId="urn:microsoft.com/office/officeart/2005/8/layout/vProcess5"/>
    <dgm:cxn modelId="{5FE2C356-0532-464D-96D5-8855D4FB1414}" type="presOf" srcId="{BEAE9356-48EB-4B70-922C-AC20C5161BC9}" destId="{31845282-CC22-47E1-875C-A83DACDCDD2E}" srcOrd="0" destOrd="0" presId="urn:microsoft.com/office/officeart/2005/8/layout/vProcess5"/>
    <dgm:cxn modelId="{B36E6F58-7336-48ED-AD50-004C6E4CFAF5}" type="presOf" srcId="{BEA69245-ADE9-4E9C-A85D-D6AD117BFFCE}" destId="{A980DC1D-8910-48D5-99E4-89BA4CB5E80F}" srcOrd="1" destOrd="0" presId="urn:microsoft.com/office/officeart/2005/8/layout/vProcess5"/>
    <dgm:cxn modelId="{9EF4AB85-6139-4404-9163-8DD890AD5149}" srcId="{0C7DC271-9BAE-41F5-B5E6-C10A9E7831C7}" destId="{31A46D55-E6E5-4847-8518-F1771742A17C}" srcOrd="1" destOrd="0" parTransId="{4F6A0836-EC9B-4F5E-B37A-2CBF7D97D8DC}" sibTransId="{BEAE9356-48EB-4B70-922C-AC20C5161BC9}"/>
    <dgm:cxn modelId="{190E2B88-7A2A-4D53-8013-30613DB9047B}" type="presOf" srcId="{31A46D55-E6E5-4847-8518-F1771742A17C}" destId="{F9D3BF22-9D81-406E-8E25-619CF35A384D}" srcOrd="0" destOrd="0" presId="urn:microsoft.com/office/officeart/2005/8/layout/vProcess5"/>
    <dgm:cxn modelId="{0A2E5898-5D82-4111-93FD-5B43E9587C75}" type="presOf" srcId="{3C922F75-3BCE-4CA4-8588-2F7684019183}" destId="{37733531-4B39-42D5-A237-B37D6BEF8506}" srcOrd="0" destOrd="0" presId="urn:microsoft.com/office/officeart/2005/8/layout/vProcess5"/>
    <dgm:cxn modelId="{5C7004AF-3526-4FAC-AE25-7CD5A11010F8}" type="presOf" srcId="{09FCBDAF-7B8E-4DD6-AFF8-49BBE889AC64}" destId="{9A8DD176-653A-4095-8345-61B092204072}" srcOrd="0" destOrd="0" presId="urn:microsoft.com/office/officeart/2005/8/layout/vProcess5"/>
    <dgm:cxn modelId="{8765E8DC-0A36-4C5D-86CA-28572367B815}" type="presOf" srcId="{0C7DC271-9BAE-41F5-B5E6-C10A9E7831C7}" destId="{3CFD7A6C-92E4-4920-9C97-30156BC947A4}" srcOrd="0" destOrd="0" presId="urn:microsoft.com/office/officeart/2005/8/layout/vProcess5"/>
    <dgm:cxn modelId="{034D0BE2-657A-4495-A425-E07C8D944E8E}" srcId="{0C7DC271-9BAE-41F5-B5E6-C10A9E7831C7}" destId="{8134C378-280C-4526-8D03-8B6929319009}" srcOrd="4" destOrd="0" parTransId="{FC3D7DE0-AAE0-479E-9068-7CA341FC359D}" sibTransId="{C270AEC9-2127-48BA-8A8F-5485173BE44A}"/>
    <dgm:cxn modelId="{7345F182-0C2C-4CB6-85EB-C4FE8E1B78C4}" type="presParOf" srcId="{3CFD7A6C-92E4-4920-9C97-30156BC947A4}" destId="{55DF8052-11ED-4FFB-819D-E5783E0AFA47}" srcOrd="0" destOrd="0" presId="urn:microsoft.com/office/officeart/2005/8/layout/vProcess5"/>
    <dgm:cxn modelId="{74D06A48-89F3-4ECE-85C6-19326B9D4676}" type="presParOf" srcId="{3CFD7A6C-92E4-4920-9C97-30156BC947A4}" destId="{6E950573-F41B-48CC-9F82-B5B7DE7E07F6}" srcOrd="1" destOrd="0" presId="urn:microsoft.com/office/officeart/2005/8/layout/vProcess5"/>
    <dgm:cxn modelId="{A1E19EE4-EFEC-4286-BA54-4624D818ADA2}" type="presParOf" srcId="{3CFD7A6C-92E4-4920-9C97-30156BC947A4}" destId="{F9D3BF22-9D81-406E-8E25-619CF35A384D}" srcOrd="2" destOrd="0" presId="urn:microsoft.com/office/officeart/2005/8/layout/vProcess5"/>
    <dgm:cxn modelId="{8A02EFCA-C3D7-4A24-A8ED-389D4CD37BCB}" type="presParOf" srcId="{3CFD7A6C-92E4-4920-9C97-30156BC947A4}" destId="{B90517A1-1E6C-4FEE-B3F3-0211B838C014}" srcOrd="3" destOrd="0" presId="urn:microsoft.com/office/officeart/2005/8/layout/vProcess5"/>
    <dgm:cxn modelId="{E8A8AD7E-71FA-4456-A3F6-F9DF7668E64A}" type="presParOf" srcId="{3CFD7A6C-92E4-4920-9C97-30156BC947A4}" destId="{9A8DD176-653A-4095-8345-61B092204072}" srcOrd="4" destOrd="0" presId="urn:microsoft.com/office/officeart/2005/8/layout/vProcess5"/>
    <dgm:cxn modelId="{B5C39706-2358-47B4-98F8-8DB96B5962AB}" type="presParOf" srcId="{3CFD7A6C-92E4-4920-9C97-30156BC947A4}" destId="{0851B137-6F94-4F0D-BA86-E70FA7BC1EB7}" srcOrd="5" destOrd="0" presId="urn:microsoft.com/office/officeart/2005/8/layout/vProcess5"/>
    <dgm:cxn modelId="{66F5558F-539E-4BC9-A971-57B35E794E7A}" type="presParOf" srcId="{3CFD7A6C-92E4-4920-9C97-30156BC947A4}" destId="{C15367A0-140D-470D-A3B9-E9A640D98334}" srcOrd="6" destOrd="0" presId="urn:microsoft.com/office/officeart/2005/8/layout/vProcess5"/>
    <dgm:cxn modelId="{1A6D1D47-DF40-4CFD-9E5D-484925CAF62B}" type="presParOf" srcId="{3CFD7A6C-92E4-4920-9C97-30156BC947A4}" destId="{31845282-CC22-47E1-875C-A83DACDCDD2E}" srcOrd="7" destOrd="0" presId="urn:microsoft.com/office/officeart/2005/8/layout/vProcess5"/>
    <dgm:cxn modelId="{B60886C3-AB7F-4BC8-8820-ACE60079EE49}" type="presParOf" srcId="{3CFD7A6C-92E4-4920-9C97-30156BC947A4}" destId="{2AC0796D-0DEE-479E-A7AA-75CBF39B5686}" srcOrd="8" destOrd="0" presId="urn:microsoft.com/office/officeart/2005/8/layout/vProcess5"/>
    <dgm:cxn modelId="{322FFC88-1853-4A93-9482-761BE475B3A8}" type="presParOf" srcId="{3CFD7A6C-92E4-4920-9C97-30156BC947A4}" destId="{37733531-4B39-42D5-A237-B37D6BEF8506}" srcOrd="9" destOrd="0" presId="urn:microsoft.com/office/officeart/2005/8/layout/vProcess5"/>
    <dgm:cxn modelId="{E3744960-1CE0-4F39-B4ED-249119EED5BC}" type="presParOf" srcId="{3CFD7A6C-92E4-4920-9C97-30156BC947A4}" destId="{A980DC1D-8910-48D5-99E4-89BA4CB5E80F}" srcOrd="10" destOrd="0" presId="urn:microsoft.com/office/officeart/2005/8/layout/vProcess5"/>
    <dgm:cxn modelId="{6FCA8DA4-9440-42FF-BAFF-83645D8012B9}" type="presParOf" srcId="{3CFD7A6C-92E4-4920-9C97-30156BC947A4}" destId="{E1C545D2-8ADA-4165-8B7D-886CFC7CBC63}" srcOrd="11" destOrd="0" presId="urn:microsoft.com/office/officeart/2005/8/layout/vProcess5"/>
    <dgm:cxn modelId="{3860CFB0-E109-4380-BE2F-A5D5DF1BEB2C}" type="presParOf" srcId="{3CFD7A6C-92E4-4920-9C97-30156BC947A4}" destId="{9ED09ED8-8B91-4018-B9DD-9235735FC318}" srcOrd="12" destOrd="0" presId="urn:microsoft.com/office/officeart/2005/8/layout/vProcess5"/>
    <dgm:cxn modelId="{9526BA19-EDBD-4DE7-A20A-6A4188597B8C}" type="presParOf" srcId="{3CFD7A6C-92E4-4920-9C97-30156BC947A4}" destId="{622CA82E-01E7-4465-850E-D63E4511A745}" srcOrd="13" destOrd="0" presId="urn:microsoft.com/office/officeart/2005/8/layout/vProcess5"/>
    <dgm:cxn modelId="{55147617-4648-49D8-B89C-CB60B7008541}" type="presParOf" srcId="{3CFD7A6C-92E4-4920-9C97-30156BC947A4}" destId="{5D4A65AD-F3BA-4E46-88DA-FD4AE8B2D98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907A0D-C168-4A65-AD66-C1B1C803C11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B6A060-80EA-4DA0-B912-69E7E7B35AB3}">
      <dgm:prSet custT="1"/>
      <dgm:spPr/>
      <dgm:t>
        <a:bodyPr anchor="b"/>
        <a:lstStyle/>
        <a:p>
          <a:pPr>
            <a:spcBef>
              <a:spcPts val="300"/>
            </a:spcBef>
          </a:pPr>
          <a:r>
            <a:rPr lang="en-US" sz="2400" dirty="0"/>
            <a:t> </a:t>
          </a:r>
        </a:p>
        <a:p>
          <a:pPr>
            <a:spcBef>
              <a:spcPts val="300"/>
            </a:spcBef>
          </a:pPr>
          <a:endParaRPr lang="en-US" sz="2400" dirty="0"/>
        </a:p>
        <a:p>
          <a:pPr>
            <a:spcBef>
              <a:spcPts val="300"/>
            </a:spcBef>
          </a:pPr>
          <a:r>
            <a:rPr lang="en-US" sz="2400" dirty="0"/>
            <a:t>3,623 individuals are now residing in SH apt. units/ single family homes;</a:t>
          </a:r>
        </a:p>
      </dgm:t>
    </dgm:pt>
    <dgm:pt modelId="{C755581E-E143-4AB7-A86C-F18C63A87FA0}" type="parTrans" cxnId="{41B8E98B-7E53-4670-BFC1-5A8B621035D9}">
      <dgm:prSet/>
      <dgm:spPr/>
      <dgm:t>
        <a:bodyPr/>
        <a:lstStyle/>
        <a:p>
          <a:endParaRPr lang="en-US"/>
        </a:p>
      </dgm:t>
    </dgm:pt>
    <dgm:pt modelId="{4A03E4E1-D668-4596-9E57-F7C8B8EE8FB3}" type="sibTrans" cxnId="{41B8E98B-7E53-4670-BFC1-5A8B621035D9}">
      <dgm:prSet/>
      <dgm:spPr/>
      <dgm:t>
        <a:bodyPr/>
        <a:lstStyle/>
        <a:p>
          <a:endParaRPr lang="en-US"/>
        </a:p>
      </dgm:t>
    </dgm:pt>
    <dgm:pt modelId="{01ABD2FA-0C9F-4676-AD25-F8606959C339}">
      <dgm:prSet custT="1"/>
      <dgm:spPr/>
      <dgm:t>
        <a:bodyPr anchor="ctr"/>
        <a:lstStyle/>
        <a:p>
          <a:r>
            <a:rPr lang="en-US" sz="2400" dirty="0"/>
            <a:t>1,001 individuals (of the 2,000 required) living in SH have exited ACHs;  2,007 diverted from ACHs were living in boarding homes, shelters, were homeless or in treatment facilities; 615 discharged from SPHs</a:t>
          </a:r>
        </a:p>
      </dgm:t>
    </dgm:pt>
    <dgm:pt modelId="{0F8105C6-B0D2-458B-8776-0EF2BEB3F17A}" type="parTrans" cxnId="{59E76D6E-45D2-4CB6-8A00-4D0593E0D55C}">
      <dgm:prSet/>
      <dgm:spPr/>
      <dgm:t>
        <a:bodyPr/>
        <a:lstStyle/>
        <a:p>
          <a:endParaRPr lang="en-US"/>
        </a:p>
      </dgm:t>
    </dgm:pt>
    <dgm:pt modelId="{7B4F7A0F-75EA-4026-B1C0-22BC29B68BB9}" type="sibTrans" cxnId="{59E76D6E-45D2-4CB6-8A00-4D0593E0D55C}">
      <dgm:prSet/>
      <dgm:spPr/>
      <dgm:t>
        <a:bodyPr/>
        <a:lstStyle/>
        <a:p>
          <a:endParaRPr lang="en-US"/>
        </a:p>
      </dgm:t>
    </dgm:pt>
    <dgm:pt modelId="{0640E619-E5E4-4D42-989A-0A56EEE083DB}">
      <dgm:prSet custT="1"/>
      <dgm:spPr/>
      <dgm:t>
        <a:bodyPr anchor="ctr"/>
        <a:lstStyle/>
        <a:p>
          <a:r>
            <a:rPr lang="en-US" sz="2400" dirty="0"/>
            <a:t>The State has made progress securing (federal, state and 1 TP) funding, meeting tenancy rights and personal support requirements; and</a:t>
          </a:r>
        </a:p>
      </dgm:t>
    </dgm:pt>
    <dgm:pt modelId="{58E3A66C-1D36-4AE6-9A96-BFF744E81316}" type="parTrans" cxnId="{16FF2F32-2A09-42D3-90BF-76DC39DA9E9A}">
      <dgm:prSet/>
      <dgm:spPr/>
      <dgm:t>
        <a:bodyPr/>
        <a:lstStyle/>
        <a:p>
          <a:endParaRPr lang="en-US"/>
        </a:p>
      </dgm:t>
    </dgm:pt>
    <dgm:pt modelId="{0D883D6D-C896-457D-A582-480F2F88DD49}" type="sibTrans" cxnId="{16FF2F32-2A09-42D3-90BF-76DC39DA9E9A}">
      <dgm:prSet/>
      <dgm:spPr/>
      <dgm:t>
        <a:bodyPr/>
        <a:lstStyle/>
        <a:p>
          <a:endParaRPr lang="en-US"/>
        </a:p>
      </dgm:t>
    </dgm:pt>
    <dgm:pt modelId="{B2789B60-5645-4BB7-B755-90E4D7659A10}">
      <dgm:prSet custT="1"/>
      <dgm:spPr/>
      <dgm:t>
        <a:bodyPr anchor="ctr"/>
        <a:lstStyle/>
        <a:p>
          <a:r>
            <a:rPr lang="en-US" sz="2400" dirty="0"/>
            <a:t>89% of individuals getting bridge housing support have moved into SH; 2 peer led crisis respite homes--one more in start-up phase</a:t>
          </a:r>
        </a:p>
      </dgm:t>
    </dgm:pt>
    <dgm:pt modelId="{4B3E5DC1-DF64-4DAE-8640-DE3F45B260C2}" type="parTrans" cxnId="{51D0F8E5-2423-49AD-B00D-0C15D896A8C8}">
      <dgm:prSet/>
      <dgm:spPr/>
      <dgm:t>
        <a:bodyPr/>
        <a:lstStyle/>
        <a:p>
          <a:endParaRPr lang="en-US"/>
        </a:p>
      </dgm:t>
    </dgm:pt>
    <dgm:pt modelId="{12066A62-DEEF-4929-9A9B-C699D13D0B8A}" type="sibTrans" cxnId="{51D0F8E5-2423-49AD-B00D-0C15D896A8C8}">
      <dgm:prSet/>
      <dgm:spPr/>
      <dgm:t>
        <a:bodyPr/>
        <a:lstStyle/>
        <a:p>
          <a:endParaRPr lang="en-US"/>
        </a:p>
      </dgm:t>
    </dgm:pt>
    <dgm:pt modelId="{31998AAD-2C60-4AC9-9D53-71C2DEC439C4}" type="pres">
      <dgm:prSet presAssocID="{BE907A0D-C168-4A65-AD66-C1B1C803C115}" presName="vert0" presStyleCnt="0">
        <dgm:presLayoutVars>
          <dgm:dir/>
          <dgm:animOne val="branch"/>
          <dgm:animLvl val="lvl"/>
        </dgm:presLayoutVars>
      </dgm:prSet>
      <dgm:spPr/>
    </dgm:pt>
    <dgm:pt modelId="{DAC37C5D-C7CD-46DE-A9B5-B4F7CA312309}" type="pres">
      <dgm:prSet presAssocID="{D5B6A060-80EA-4DA0-B912-69E7E7B35AB3}" presName="thickLine" presStyleLbl="alignNode1" presStyleIdx="0" presStyleCnt="4"/>
      <dgm:spPr/>
    </dgm:pt>
    <dgm:pt modelId="{AB512768-12D0-486E-8677-85B57B3E4C5F}" type="pres">
      <dgm:prSet presAssocID="{D5B6A060-80EA-4DA0-B912-69E7E7B35AB3}" presName="horz1" presStyleCnt="0"/>
      <dgm:spPr/>
    </dgm:pt>
    <dgm:pt modelId="{142CCF89-362F-47A8-B83E-699017925FF1}" type="pres">
      <dgm:prSet presAssocID="{D5B6A060-80EA-4DA0-B912-69E7E7B35AB3}" presName="tx1" presStyleLbl="revTx" presStyleIdx="0" presStyleCnt="4" custScaleY="99286"/>
      <dgm:spPr/>
    </dgm:pt>
    <dgm:pt modelId="{1547F153-7132-47B5-8F77-D73AF5098FDD}" type="pres">
      <dgm:prSet presAssocID="{D5B6A060-80EA-4DA0-B912-69E7E7B35AB3}" presName="vert1" presStyleCnt="0"/>
      <dgm:spPr/>
    </dgm:pt>
    <dgm:pt modelId="{873D8080-1B17-4362-8DBA-5327B8B468AA}" type="pres">
      <dgm:prSet presAssocID="{01ABD2FA-0C9F-4676-AD25-F8606959C339}" presName="thickLine" presStyleLbl="alignNode1" presStyleIdx="1" presStyleCnt="4"/>
      <dgm:spPr/>
    </dgm:pt>
    <dgm:pt modelId="{CDEB8D35-AB61-4A47-B222-AF39EDC4B551}" type="pres">
      <dgm:prSet presAssocID="{01ABD2FA-0C9F-4676-AD25-F8606959C339}" presName="horz1" presStyleCnt="0"/>
      <dgm:spPr/>
    </dgm:pt>
    <dgm:pt modelId="{514E33F1-0F53-4B11-9150-F5E14FBBE4BD}" type="pres">
      <dgm:prSet presAssocID="{01ABD2FA-0C9F-4676-AD25-F8606959C339}" presName="tx1" presStyleLbl="revTx" presStyleIdx="1" presStyleCnt="4" custScaleY="211398"/>
      <dgm:spPr/>
    </dgm:pt>
    <dgm:pt modelId="{94C9F883-166B-4121-B0EC-4302F25AF106}" type="pres">
      <dgm:prSet presAssocID="{01ABD2FA-0C9F-4676-AD25-F8606959C339}" presName="vert1" presStyleCnt="0"/>
      <dgm:spPr/>
    </dgm:pt>
    <dgm:pt modelId="{442F4D2D-C096-4204-BB2B-05654FAE77D2}" type="pres">
      <dgm:prSet presAssocID="{0640E619-E5E4-4D42-989A-0A56EEE083DB}" presName="thickLine" presStyleLbl="alignNode1" presStyleIdx="2" presStyleCnt="4" custLinFactNeighborX="16" custLinFactNeighborY="-10980"/>
      <dgm:spPr/>
    </dgm:pt>
    <dgm:pt modelId="{CDCCB1A4-CA9C-49B9-A640-FB1C1451CC29}" type="pres">
      <dgm:prSet presAssocID="{0640E619-E5E4-4D42-989A-0A56EEE083DB}" presName="horz1" presStyleCnt="0"/>
      <dgm:spPr/>
    </dgm:pt>
    <dgm:pt modelId="{E73AC4F9-5B1D-4216-BEC9-3481CD51EEFF}" type="pres">
      <dgm:prSet presAssocID="{0640E619-E5E4-4D42-989A-0A56EEE083DB}" presName="tx1" presStyleLbl="revTx" presStyleIdx="2" presStyleCnt="4" custScaleY="117249" custLinFactNeighborX="466" custLinFactNeighborY="-13670"/>
      <dgm:spPr/>
    </dgm:pt>
    <dgm:pt modelId="{8538FAFF-5F1E-4F0C-BE1B-E3D1B84F708A}" type="pres">
      <dgm:prSet presAssocID="{0640E619-E5E4-4D42-989A-0A56EEE083DB}" presName="vert1" presStyleCnt="0"/>
      <dgm:spPr/>
    </dgm:pt>
    <dgm:pt modelId="{DF557FAA-8B6B-4BF5-ACBA-DE3611DC126B}" type="pres">
      <dgm:prSet presAssocID="{B2789B60-5645-4BB7-B755-90E4D7659A10}" presName="thickLine" presStyleLbl="alignNode1" presStyleIdx="3" presStyleCnt="4"/>
      <dgm:spPr/>
    </dgm:pt>
    <dgm:pt modelId="{3E4CE33B-78F7-4891-90CC-926C0313503B}" type="pres">
      <dgm:prSet presAssocID="{B2789B60-5645-4BB7-B755-90E4D7659A10}" presName="horz1" presStyleCnt="0"/>
      <dgm:spPr/>
    </dgm:pt>
    <dgm:pt modelId="{CD9DEFA7-9D86-4D6F-83A8-7BC4366FE51B}" type="pres">
      <dgm:prSet presAssocID="{B2789B60-5645-4BB7-B755-90E4D7659A10}" presName="tx1" presStyleLbl="revTx" presStyleIdx="3" presStyleCnt="4"/>
      <dgm:spPr/>
    </dgm:pt>
    <dgm:pt modelId="{FCB51374-182D-4B0C-AC24-FA2345EDB139}" type="pres">
      <dgm:prSet presAssocID="{B2789B60-5645-4BB7-B755-90E4D7659A10}" presName="vert1" presStyleCnt="0"/>
      <dgm:spPr/>
    </dgm:pt>
  </dgm:ptLst>
  <dgm:cxnLst>
    <dgm:cxn modelId="{BF324523-1976-4388-A236-71218DAE8481}" type="presOf" srcId="{BE907A0D-C168-4A65-AD66-C1B1C803C115}" destId="{31998AAD-2C60-4AC9-9D53-71C2DEC439C4}" srcOrd="0" destOrd="0" presId="urn:microsoft.com/office/officeart/2008/layout/LinedList"/>
    <dgm:cxn modelId="{F6ADD331-F381-4B8B-BD76-132877E0DE8E}" type="presOf" srcId="{01ABD2FA-0C9F-4676-AD25-F8606959C339}" destId="{514E33F1-0F53-4B11-9150-F5E14FBBE4BD}" srcOrd="0" destOrd="0" presId="urn:microsoft.com/office/officeart/2008/layout/LinedList"/>
    <dgm:cxn modelId="{16FF2F32-2A09-42D3-90BF-76DC39DA9E9A}" srcId="{BE907A0D-C168-4A65-AD66-C1B1C803C115}" destId="{0640E619-E5E4-4D42-989A-0A56EEE083DB}" srcOrd="2" destOrd="0" parTransId="{58E3A66C-1D36-4AE6-9A96-BFF744E81316}" sibTransId="{0D883D6D-C896-457D-A582-480F2F88DD49}"/>
    <dgm:cxn modelId="{59E76D6E-45D2-4CB6-8A00-4D0593E0D55C}" srcId="{BE907A0D-C168-4A65-AD66-C1B1C803C115}" destId="{01ABD2FA-0C9F-4676-AD25-F8606959C339}" srcOrd="1" destOrd="0" parTransId="{0F8105C6-B0D2-458B-8776-0EF2BEB3F17A}" sibTransId="{7B4F7A0F-75EA-4026-B1C0-22BC29B68BB9}"/>
    <dgm:cxn modelId="{09286C81-9597-422C-AF9F-16BA60C8A7DF}" type="presOf" srcId="{0640E619-E5E4-4D42-989A-0A56EEE083DB}" destId="{E73AC4F9-5B1D-4216-BEC9-3481CD51EEFF}" srcOrd="0" destOrd="0" presId="urn:microsoft.com/office/officeart/2008/layout/LinedList"/>
    <dgm:cxn modelId="{41B8E98B-7E53-4670-BFC1-5A8B621035D9}" srcId="{BE907A0D-C168-4A65-AD66-C1B1C803C115}" destId="{D5B6A060-80EA-4DA0-B912-69E7E7B35AB3}" srcOrd="0" destOrd="0" parTransId="{C755581E-E143-4AB7-A86C-F18C63A87FA0}" sibTransId="{4A03E4E1-D668-4596-9E57-F7C8B8EE8FB3}"/>
    <dgm:cxn modelId="{F256F1C7-3C1C-4ECB-AC48-01043A559438}" type="presOf" srcId="{D5B6A060-80EA-4DA0-B912-69E7E7B35AB3}" destId="{142CCF89-362F-47A8-B83E-699017925FF1}" srcOrd="0" destOrd="0" presId="urn:microsoft.com/office/officeart/2008/layout/LinedList"/>
    <dgm:cxn modelId="{51D0F8E5-2423-49AD-B00D-0C15D896A8C8}" srcId="{BE907A0D-C168-4A65-AD66-C1B1C803C115}" destId="{B2789B60-5645-4BB7-B755-90E4D7659A10}" srcOrd="3" destOrd="0" parTransId="{4B3E5DC1-DF64-4DAE-8640-DE3F45B260C2}" sibTransId="{12066A62-DEEF-4929-9A9B-C699D13D0B8A}"/>
    <dgm:cxn modelId="{897A81FF-FC13-4144-96D7-11EE296B346B}" type="presOf" srcId="{B2789B60-5645-4BB7-B755-90E4D7659A10}" destId="{CD9DEFA7-9D86-4D6F-83A8-7BC4366FE51B}" srcOrd="0" destOrd="0" presId="urn:microsoft.com/office/officeart/2008/layout/LinedList"/>
    <dgm:cxn modelId="{DF84E793-2A0A-42EC-A5FB-F0E398A160E8}" type="presParOf" srcId="{31998AAD-2C60-4AC9-9D53-71C2DEC439C4}" destId="{DAC37C5D-C7CD-46DE-A9B5-B4F7CA312309}" srcOrd="0" destOrd="0" presId="urn:microsoft.com/office/officeart/2008/layout/LinedList"/>
    <dgm:cxn modelId="{2A39B709-B2C2-4207-8B83-8C0336CE3154}" type="presParOf" srcId="{31998AAD-2C60-4AC9-9D53-71C2DEC439C4}" destId="{AB512768-12D0-486E-8677-85B57B3E4C5F}" srcOrd="1" destOrd="0" presId="urn:microsoft.com/office/officeart/2008/layout/LinedList"/>
    <dgm:cxn modelId="{C1EEE809-412B-4111-AD09-A9866C9B3C1B}" type="presParOf" srcId="{AB512768-12D0-486E-8677-85B57B3E4C5F}" destId="{142CCF89-362F-47A8-B83E-699017925FF1}" srcOrd="0" destOrd="0" presId="urn:microsoft.com/office/officeart/2008/layout/LinedList"/>
    <dgm:cxn modelId="{672FF5E1-5168-415E-9ECA-E496572F2041}" type="presParOf" srcId="{AB512768-12D0-486E-8677-85B57B3E4C5F}" destId="{1547F153-7132-47B5-8F77-D73AF5098FDD}" srcOrd="1" destOrd="0" presId="urn:microsoft.com/office/officeart/2008/layout/LinedList"/>
    <dgm:cxn modelId="{8F481EC6-2571-47B7-8DB1-46D98F1AEAB7}" type="presParOf" srcId="{31998AAD-2C60-4AC9-9D53-71C2DEC439C4}" destId="{873D8080-1B17-4362-8DBA-5327B8B468AA}" srcOrd="2" destOrd="0" presId="urn:microsoft.com/office/officeart/2008/layout/LinedList"/>
    <dgm:cxn modelId="{B8D0CCAB-0D32-4A59-A24E-CE487E6C0511}" type="presParOf" srcId="{31998AAD-2C60-4AC9-9D53-71C2DEC439C4}" destId="{CDEB8D35-AB61-4A47-B222-AF39EDC4B551}" srcOrd="3" destOrd="0" presId="urn:microsoft.com/office/officeart/2008/layout/LinedList"/>
    <dgm:cxn modelId="{17EFB1F2-D772-41CD-9E47-9FFB00C231FD}" type="presParOf" srcId="{CDEB8D35-AB61-4A47-B222-AF39EDC4B551}" destId="{514E33F1-0F53-4B11-9150-F5E14FBBE4BD}" srcOrd="0" destOrd="0" presId="urn:microsoft.com/office/officeart/2008/layout/LinedList"/>
    <dgm:cxn modelId="{9D5C4999-49F5-436D-92A4-843028DF60CF}" type="presParOf" srcId="{CDEB8D35-AB61-4A47-B222-AF39EDC4B551}" destId="{94C9F883-166B-4121-B0EC-4302F25AF106}" srcOrd="1" destOrd="0" presId="urn:microsoft.com/office/officeart/2008/layout/LinedList"/>
    <dgm:cxn modelId="{93AC1047-995C-4786-86C4-CB5F221FEE33}" type="presParOf" srcId="{31998AAD-2C60-4AC9-9D53-71C2DEC439C4}" destId="{442F4D2D-C096-4204-BB2B-05654FAE77D2}" srcOrd="4" destOrd="0" presId="urn:microsoft.com/office/officeart/2008/layout/LinedList"/>
    <dgm:cxn modelId="{E128768F-06A2-4D44-AF0B-5762FA259899}" type="presParOf" srcId="{31998AAD-2C60-4AC9-9D53-71C2DEC439C4}" destId="{CDCCB1A4-CA9C-49B9-A640-FB1C1451CC29}" srcOrd="5" destOrd="0" presId="urn:microsoft.com/office/officeart/2008/layout/LinedList"/>
    <dgm:cxn modelId="{A4E7666E-52AE-4F19-B5F7-19780D882919}" type="presParOf" srcId="{CDCCB1A4-CA9C-49B9-A640-FB1C1451CC29}" destId="{E73AC4F9-5B1D-4216-BEC9-3481CD51EEFF}" srcOrd="0" destOrd="0" presId="urn:microsoft.com/office/officeart/2008/layout/LinedList"/>
    <dgm:cxn modelId="{6EBF5DDE-8F56-4B83-97F2-F8D30C1601AD}" type="presParOf" srcId="{CDCCB1A4-CA9C-49B9-A640-FB1C1451CC29}" destId="{8538FAFF-5F1E-4F0C-BE1B-E3D1B84F708A}" srcOrd="1" destOrd="0" presId="urn:microsoft.com/office/officeart/2008/layout/LinedList"/>
    <dgm:cxn modelId="{47C2B129-A9B8-4740-AC66-190BDC693769}" type="presParOf" srcId="{31998AAD-2C60-4AC9-9D53-71C2DEC439C4}" destId="{DF557FAA-8B6B-4BF5-ACBA-DE3611DC126B}" srcOrd="6" destOrd="0" presId="urn:microsoft.com/office/officeart/2008/layout/LinedList"/>
    <dgm:cxn modelId="{6C23BAA9-9C74-4FFC-9291-A16C19173CD3}" type="presParOf" srcId="{31998AAD-2C60-4AC9-9D53-71C2DEC439C4}" destId="{3E4CE33B-78F7-4891-90CC-926C0313503B}" srcOrd="7" destOrd="0" presId="urn:microsoft.com/office/officeart/2008/layout/LinedList"/>
    <dgm:cxn modelId="{0774AA32-18BB-4CFD-9DBE-484D6102F58A}" type="presParOf" srcId="{3E4CE33B-78F7-4891-90CC-926C0313503B}" destId="{CD9DEFA7-9D86-4D6F-83A8-7BC4366FE51B}" srcOrd="0" destOrd="0" presId="urn:microsoft.com/office/officeart/2008/layout/LinedList"/>
    <dgm:cxn modelId="{04218DDD-3EDE-40E0-9ECC-CA353F586074}" type="presParOf" srcId="{3E4CE33B-78F7-4891-90CC-926C0313503B}" destId="{FCB51374-182D-4B0C-AC24-FA2345EDB1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77948B-5E8A-41C1-AAA1-F8F371926DC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3C87FE-D82E-435D-8E5E-D3A850364AC3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Access to Services---so individuals can successfully transition to/or be diverted from ACHs and live successfully in the community</a:t>
          </a:r>
          <a:r>
            <a:rPr lang="en-US" sz="1900" dirty="0">
              <a:solidFill>
                <a:schemeClr val="tx1"/>
              </a:solidFill>
            </a:rPr>
            <a:t>;</a:t>
          </a:r>
        </a:p>
      </dgm:t>
    </dgm:pt>
    <dgm:pt modelId="{25FBB0FD-9060-4740-B063-1C10A10FC608}" type="parTrans" cxnId="{C46DCB6D-22C1-4B54-A146-B52CD38AF21A}">
      <dgm:prSet/>
      <dgm:spPr/>
      <dgm:t>
        <a:bodyPr/>
        <a:lstStyle/>
        <a:p>
          <a:endParaRPr lang="en-US"/>
        </a:p>
      </dgm:t>
    </dgm:pt>
    <dgm:pt modelId="{8032A38A-A35F-4DA7-9BAE-9A380509E7E9}" type="sibTrans" cxnId="{C46DCB6D-22C1-4B54-A146-B52CD38AF21A}">
      <dgm:prSet/>
      <dgm:spPr/>
      <dgm:t>
        <a:bodyPr/>
        <a:lstStyle/>
        <a:p>
          <a:endParaRPr lang="en-US"/>
        </a:p>
      </dgm:t>
    </dgm:pt>
    <dgm:pt modelId="{C2AEC1D8-8205-490D-BE5F-F32FC4B7089A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Evidenced based, recovery and community based;</a:t>
          </a:r>
          <a:br>
            <a:rPr lang="en-US" sz="2000" dirty="0">
              <a:solidFill>
                <a:schemeClr val="tx1"/>
              </a:solidFill>
            </a:rPr>
          </a:br>
          <a:endParaRPr lang="en-US" sz="2000" dirty="0">
            <a:solidFill>
              <a:schemeClr val="tx1"/>
            </a:solidFill>
          </a:endParaRPr>
        </a:p>
      </dgm:t>
    </dgm:pt>
    <dgm:pt modelId="{80EB8523-A0F2-4939-A16F-A3F5F8967B53}" type="parTrans" cxnId="{C059E54A-209E-4909-B8A3-204B1DA5C08F}">
      <dgm:prSet/>
      <dgm:spPr/>
      <dgm:t>
        <a:bodyPr/>
        <a:lstStyle/>
        <a:p>
          <a:endParaRPr lang="en-US"/>
        </a:p>
      </dgm:t>
    </dgm:pt>
    <dgm:pt modelId="{7F0DFCFA-E860-426C-8059-A1A9C9B8E753}" type="sibTrans" cxnId="{C059E54A-209E-4909-B8A3-204B1DA5C08F}">
      <dgm:prSet/>
      <dgm:spPr/>
      <dgm:t>
        <a:bodyPr/>
        <a:lstStyle/>
        <a:p>
          <a:endParaRPr lang="en-US"/>
        </a:p>
      </dgm:t>
    </dgm:pt>
    <dgm:pt modelId="{F6E7F669-3204-44BE-B4CD-4A667E1D9B31}">
      <dgm:prSet custT="1"/>
      <dgm:spPr/>
      <dgm:t>
        <a:bodyPr/>
        <a:lstStyle/>
        <a:p>
          <a:r>
            <a:rPr lang="en-US" sz="2000">
              <a:solidFill>
                <a:schemeClr val="tx1"/>
              </a:solidFill>
            </a:rPr>
            <a:t>Individualized;</a:t>
          </a:r>
        </a:p>
      </dgm:t>
    </dgm:pt>
    <dgm:pt modelId="{81848606-2068-42C5-AE0E-97663ADD8392}" type="parTrans" cxnId="{C5D1F4F4-3DAA-4DC1-BB5C-AAAAC0AA9B45}">
      <dgm:prSet/>
      <dgm:spPr/>
      <dgm:t>
        <a:bodyPr/>
        <a:lstStyle/>
        <a:p>
          <a:endParaRPr lang="en-US"/>
        </a:p>
      </dgm:t>
    </dgm:pt>
    <dgm:pt modelId="{2092C3A5-4649-49B6-9AEE-94F75CE655C7}" type="sibTrans" cxnId="{C5D1F4F4-3DAA-4DC1-BB5C-AAAAC0AA9B45}">
      <dgm:prSet/>
      <dgm:spPr/>
      <dgm:t>
        <a:bodyPr/>
        <a:lstStyle/>
        <a:p>
          <a:endParaRPr lang="en-US"/>
        </a:p>
      </dgm:t>
    </dgm:pt>
    <dgm:pt modelId="{3C13FA46-E78B-4893-AD96-BAF7E1E893D0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Delivered with intensity, frequency and flexibility as needed; </a:t>
          </a:r>
        </a:p>
      </dgm:t>
    </dgm:pt>
    <dgm:pt modelId="{5B9DFE77-6578-43BE-BDC6-A59F01035539}" type="parTrans" cxnId="{9E17687C-A197-4C12-8A49-71D20FA9C521}">
      <dgm:prSet/>
      <dgm:spPr/>
      <dgm:t>
        <a:bodyPr/>
        <a:lstStyle/>
        <a:p>
          <a:endParaRPr lang="en-US"/>
        </a:p>
      </dgm:t>
    </dgm:pt>
    <dgm:pt modelId="{FF78EBA6-0921-46B0-9BBD-B4F1CAA7E3E8}" type="sibTrans" cxnId="{9E17687C-A197-4C12-8A49-71D20FA9C521}">
      <dgm:prSet/>
      <dgm:spPr/>
      <dgm:t>
        <a:bodyPr/>
        <a:lstStyle/>
        <a:p>
          <a:endParaRPr lang="en-US"/>
        </a:p>
      </dgm:t>
    </dgm:pt>
    <dgm:pt modelId="{0E2C41E1-3286-4C97-9FAB-CC4C09A4A9D5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Provided regardless of individual’s Medicaid eligibility;</a:t>
          </a:r>
        </a:p>
      </dgm:t>
    </dgm:pt>
    <dgm:pt modelId="{4C51474C-A2BF-4641-B815-69DB869A0262}" type="parTrans" cxnId="{51DF3AB7-6886-4CA7-BBC2-E4CC45A57868}">
      <dgm:prSet/>
      <dgm:spPr/>
      <dgm:t>
        <a:bodyPr/>
        <a:lstStyle/>
        <a:p>
          <a:endParaRPr lang="en-US"/>
        </a:p>
      </dgm:t>
    </dgm:pt>
    <dgm:pt modelId="{9A591628-4D50-4A68-A2AF-B791E214EEDC}" type="sibTrans" cxnId="{51DF3AB7-6886-4CA7-BBC2-E4CC45A57868}">
      <dgm:prSet/>
      <dgm:spPr/>
      <dgm:t>
        <a:bodyPr/>
        <a:lstStyle/>
        <a:p>
          <a:endParaRPr lang="en-US"/>
        </a:p>
      </dgm:t>
    </dgm:pt>
    <dgm:pt modelId="{60C71AA7-3496-40EB-A3DD-82AAECC1F9F0}" type="pres">
      <dgm:prSet presAssocID="{7477948B-5E8A-41C1-AAA1-F8F371926DC6}" presName="linear" presStyleCnt="0">
        <dgm:presLayoutVars>
          <dgm:animLvl val="lvl"/>
          <dgm:resizeHandles val="exact"/>
        </dgm:presLayoutVars>
      </dgm:prSet>
      <dgm:spPr/>
    </dgm:pt>
    <dgm:pt modelId="{D38E10D0-A06B-4952-9723-5B0F4A7D09BB}" type="pres">
      <dgm:prSet presAssocID="{BD3C87FE-D82E-435D-8E5E-D3A850364AC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75B52F6-7626-4DB1-AACB-02448EA2D917}" type="pres">
      <dgm:prSet presAssocID="{8032A38A-A35F-4DA7-9BAE-9A380509E7E9}" presName="spacer" presStyleCnt="0"/>
      <dgm:spPr/>
    </dgm:pt>
    <dgm:pt modelId="{4DD9BDA0-D7EB-4A32-A7DC-18AA349F5066}" type="pres">
      <dgm:prSet presAssocID="{C2AEC1D8-8205-490D-BE5F-F32FC4B7089A}" presName="parentText" presStyleLbl="node1" presStyleIdx="1" presStyleCnt="5" custLinFactNeighborX="4755" custLinFactNeighborY="-27363">
        <dgm:presLayoutVars>
          <dgm:chMax val="0"/>
          <dgm:bulletEnabled val="1"/>
        </dgm:presLayoutVars>
      </dgm:prSet>
      <dgm:spPr/>
    </dgm:pt>
    <dgm:pt modelId="{01E411CE-08CC-4188-A62E-911EDD55D55B}" type="pres">
      <dgm:prSet presAssocID="{7F0DFCFA-E860-426C-8059-A1A9C9B8E753}" presName="spacer" presStyleCnt="0"/>
      <dgm:spPr/>
    </dgm:pt>
    <dgm:pt modelId="{254C7F87-7A75-4406-A69F-8FBC6CB160BC}" type="pres">
      <dgm:prSet presAssocID="{F6E7F669-3204-44BE-B4CD-4A667E1D9B31}" presName="parentText" presStyleLbl="node1" presStyleIdx="2" presStyleCnt="5" custLinFactNeighborX="-525" custLinFactNeighborY="-9342">
        <dgm:presLayoutVars>
          <dgm:chMax val="0"/>
          <dgm:bulletEnabled val="1"/>
        </dgm:presLayoutVars>
      </dgm:prSet>
      <dgm:spPr/>
    </dgm:pt>
    <dgm:pt modelId="{74C149E6-4A54-443C-89D9-0B109E703601}" type="pres">
      <dgm:prSet presAssocID="{2092C3A5-4649-49B6-9AEE-94F75CE655C7}" presName="spacer" presStyleCnt="0"/>
      <dgm:spPr/>
    </dgm:pt>
    <dgm:pt modelId="{D1597440-BBB7-4DB8-8195-92BC8C60FFF1}" type="pres">
      <dgm:prSet presAssocID="{3C13FA46-E78B-4893-AD96-BAF7E1E893D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C63790F-A8BA-4B8E-A914-DAD9B13442B2}" type="pres">
      <dgm:prSet presAssocID="{FF78EBA6-0921-46B0-9BBD-B4F1CAA7E3E8}" presName="spacer" presStyleCnt="0"/>
      <dgm:spPr/>
    </dgm:pt>
    <dgm:pt modelId="{1BBF1B52-E2C7-4A40-B1C6-1186DD41BC0D}" type="pres">
      <dgm:prSet presAssocID="{0E2C41E1-3286-4C97-9FAB-CC4C09A4A9D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BADD40B-A687-4072-9FD6-2E75E8713CA6}" type="presOf" srcId="{7477948B-5E8A-41C1-AAA1-F8F371926DC6}" destId="{60C71AA7-3496-40EB-A3DD-82AAECC1F9F0}" srcOrd="0" destOrd="0" presId="urn:microsoft.com/office/officeart/2005/8/layout/vList2"/>
    <dgm:cxn modelId="{40688B5D-178E-41CD-A9E0-F7C146CFDC38}" type="presOf" srcId="{0E2C41E1-3286-4C97-9FAB-CC4C09A4A9D5}" destId="{1BBF1B52-E2C7-4A40-B1C6-1186DD41BC0D}" srcOrd="0" destOrd="0" presId="urn:microsoft.com/office/officeart/2005/8/layout/vList2"/>
    <dgm:cxn modelId="{C059E54A-209E-4909-B8A3-204B1DA5C08F}" srcId="{7477948B-5E8A-41C1-AAA1-F8F371926DC6}" destId="{C2AEC1D8-8205-490D-BE5F-F32FC4B7089A}" srcOrd="1" destOrd="0" parTransId="{80EB8523-A0F2-4939-A16F-A3F5F8967B53}" sibTransId="{7F0DFCFA-E860-426C-8059-A1A9C9B8E753}"/>
    <dgm:cxn modelId="{C46DCB6D-22C1-4B54-A146-B52CD38AF21A}" srcId="{7477948B-5E8A-41C1-AAA1-F8F371926DC6}" destId="{BD3C87FE-D82E-435D-8E5E-D3A850364AC3}" srcOrd="0" destOrd="0" parTransId="{25FBB0FD-9060-4740-B063-1C10A10FC608}" sibTransId="{8032A38A-A35F-4DA7-9BAE-9A380509E7E9}"/>
    <dgm:cxn modelId="{9E17687C-A197-4C12-8A49-71D20FA9C521}" srcId="{7477948B-5E8A-41C1-AAA1-F8F371926DC6}" destId="{3C13FA46-E78B-4893-AD96-BAF7E1E893D0}" srcOrd="3" destOrd="0" parTransId="{5B9DFE77-6578-43BE-BDC6-A59F01035539}" sibTransId="{FF78EBA6-0921-46B0-9BBD-B4F1CAA7E3E8}"/>
    <dgm:cxn modelId="{51DF3AB7-6886-4CA7-BBC2-E4CC45A57868}" srcId="{7477948B-5E8A-41C1-AAA1-F8F371926DC6}" destId="{0E2C41E1-3286-4C97-9FAB-CC4C09A4A9D5}" srcOrd="4" destOrd="0" parTransId="{4C51474C-A2BF-4641-B815-69DB869A0262}" sibTransId="{9A591628-4D50-4A68-A2AF-B791E214EEDC}"/>
    <dgm:cxn modelId="{93C6EEBD-80CB-4D31-A439-FB8141EFB386}" type="presOf" srcId="{3C13FA46-E78B-4893-AD96-BAF7E1E893D0}" destId="{D1597440-BBB7-4DB8-8195-92BC8C60FFF1}" srcOrd="0" destOrd="0" presId="urn:microsoft.com/office/officeart/2005/8/layout/vList2"/>
    <dgm:cxn modelId="{5DF203D2-DBD0-45C6-BC8C-C724D9B6825C}" type="presOf" srcId="{C2AEC1D8-8205-490D-BE5F-F32FC4B7089A}" destId="{4DD9BDA0-D7EB-4A32-A7DC-18AA349F5066}" srcOrd="0" destOrd="0" presId="urn:microsoft.com/office/officeart/2005/8/layout/vList2"/>
    <dgm:cxn modelId="{BD66BFD2-2192-4999-AB1D-B7C08A26BB2B}" type="presOf" srcId="{BD3C87FE-D82E-435D-8E5E-D3A850364AC3}" destId="{D38E10D0-A06B-4952-9723-5B0F4A7D09BB}" srcOrd="0" destOrd="0" presId="urn:microsoft.com/office/officeart/2005/8/layout/vList2"/>
    <dgm:cxn modelId="{C5D1F4F4-3DAA-4DC1-BB5C-AAAAC0AA9B45}" srcId="{7477948B-5E8A-41C1-AAA1-F8F371926DC6}" destId="{F6E7F669-3204-44BE-B4CD-4A667E1D9B31}" srcOrd="2" destOrd="0" parTransId="{81848606-2068-42C5-AE0E-97663ADD8392}" sibTransId="{2092C3A5-4649-49B6-9AEE-94F75CE655C7}"/>
    <dgm:cxn modelId="{2172B3FD-2C19-4F5F-8CF5-0435BD2F774B}" type="presOf" srcId="{F6E7F669-3204-44BE-B4CD-4A667E1D9B31}" destId="{254C7F87-7A75-4406-A69F-8FBC6CB160BC}" srcOrd="0" destOrd="0" presId="urn:microsoft.com/office/officeart/2005/8/layout/vList2"/>
    <dgm:cxn modelId="{F6A8B374-5752-44EE-BD5D-7DF643E8BD32}" type="presParOf" srcId="{60C71AA7-3496-40EB-A3DD-82AAECC1F9F0}" destId="{D38E10D0-A06B-4952-9723-5B0F4A7D09BB}" srcOrd="0" destOrd="0" presId="urn:microsoft.com/office/officeart/2005/8/layout/vList2"/>
    <dgm:cxn modelId="{8385E6E5-E96B-4487-959C-C80C60D64ACE}" type="presParOf" srcId="{60C71AA7-3496-40EB-A3DD-82AAECC1F9F0}" destId="{675B52F6-7626-4DB1-AACB-02448EA2D917}" srcOrd="1" destOrd="0" presId="urn:microsoft.com/office/officeart/2005/8/layout/vList2"/>
    <dgm:cxn modelId="{76EB2CC9-EB0E-4C49-9A58-ECB05764C91C}" type="presParOf" srcId="{60C71AA7-3496-40EB-A3DD-82AAECC1F9F0}" destId="{4DD9BDA0-D7EB-4A32-A7DC-18AA349F5066}" srcOrd="2" destOrd="0" presId="urn:microsoft.com/office/officeart/2005/8/layout/vList2"/>
    <dgm:cxn modelId="{4A2263F1-50E8-46E3-BE68-BB144F79EA9F}" type="presParOf" srcId="{60C71AA7-3496-40EB-A3DD-82AAECC1F9F0}" destId="{01E411CE-08CC-4188-A62E-911EDD55D55B}" srcOrd="3" destOrd="0" presId="urn:microsoft.com/office/officeart/2005/8/layout/vList2"/>
    <dgm:cxn modelId="{264B8B46-6F01-4314-ADD5-7CC9216DC00D}" type="presParOf" srcId="{60C71AA7-3496-40EB-A3DD-82AAECC1F9F0}" destId="{254C7F87-7A75-4406-A69F-8FBC6CB160BC}" srcOrd="4" destOrd="0" presId="urn:microsoft.com/office/officeart/2005/8/layout/vList2"/>
    <dgm:cxn modelId="{2A5B0BC1-8982-45C2-BC0E-6C0020E6F483}" type="presParOf" srcId="{60C71AA7-3496-40EB-A3DD-82AAECC1F9F0}" destId="{74C149E6-4A54-443C-89D9-0B109E703601}" srcOrd="5" destOrd="0" presId="urn:microsoft.com/office/officeart/2005/8/layout/vList2"/>
    <dgm:cxn modelId="{1433522D-ECD6-4CE8-951F-3CB33FB5D36E}" type="presParOf" srcId="{60C71AA7-3496-40EB-A3DD-82AAECC1F9F0}" destId="{D1597440-BBB7-4DB8-8195-92BC8C60FFF1}" srcOrd="6" destOrd="0" presId="urn:microsoft.com/office/officeart/2005/8/layout/vList2"/>
    <dgm:cxn modelId="{BA492127-59DC-4CC3-BE5D-122BC4D80486}" type="presParOf" srcId="{60C71AA7-3496-40EB-A3DD-82AAECC1F9F0}" destId="{BC63790F-A8BA-4B8E-A914-DAD9B13442B2}" srcOrd="7" destOrd="0" presId="urn:microsoft.com/office/officeart/2005/8/layout/vList2"/>
    <dgm:cxn modelId="{22777E23-DD79-4424-A6EB-B307A72C249B}" type="presParOf" srcId="{60C71AA7-3496-40EB-A3DD-82AAECC1F9F0}" destId="{1BBF1B52-E2C7-4A40-B1C6-1186DD41BC0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7F77F3-DC9F-4372-91C7-919DF636D67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A929EB2-0462-4B6D-B85E-343D25898669}">
      <dgm:prSet custT="1"/>
      <dgm:spPr/>
      <dgm:t>
        <a:bodyPr/>
        <a:lstStyle/>
        <a:p>
          <a:pPr>
            <a:defRPr cap="all"/>
          </a:pPr>
          <a:r>
            <a:rPr lang="en-US" sz="1600" dirty="0"/>
            <a:t>Help individuals to recognize and deal with situations that may otherwise result in crises;</a:t>
          </a:r>
        </a:p>
      </dgm:t>
    </dgm:pt>
    <dgm:pt modelId="{93EE34CC-BB7C-4A2F-A982-C7EA1AFDBCC0}" type="parTrans" cxnId="{340D9F43-EBCD-495F-A83A-DAC4EDA90065}">
      <dgm:prSet/>
      <dgm:spPr/>
      <dgm:t>
        <a:bodyPr/>
        <a:lstStyle/>
        <a:p>
          <a:endParaRPr lang="en-US" sz="1600"/>
        </a:p>
      </dgm:t>
    </dgm:pt>
    <dgm:pt modelId="{AEE915B3-D340-4BE6-8B6A-F0453FAB83A7}" type="sibTrans" cxnId="{340D9F43-EBCD-495F-A83A-DAC4EDA90065}">
      <dgm:prSet/>
      <dgm:spPr/>
      <dgm:t>
        <a:bodyPr/>
        <a:lstStyle/>
        <a:p>
          <a:endParaRPr lang="en-US" sz="1600"/>
        </a:p>
      </dgm:t>
    </dgm:pt>
    <dgm:pt modelId="{0975DB1E-4165-44D0-A33F-AF69230E08F7}">
      <dgm:prSet custT="1"/>
      <dgm:spPr/>
      <dgm:t>
        <a:bodyPr/>
        <a:lstStyle/>
        <a:p>
          <a:pPr>
            <a:defRPr cap="all"/>
          </a:pPr>
          <a:r>
            <a:rPr lang="en-US" sz="1600" dirty="0"/>
            <a:t>Help individuals strengthen their networks of community and natural supports and use of supports for preventing crises;</a:t>
          </a:r>
        </a:p>
      </dgm:t>
    </dgm:pt>
    <dgm:pt modelId="{13CEFEE5-D7A1-41A9-B5BF-AC47C45C6C22}" type="parTrans" cxnId="{4F9294F4-818F-4360-B9DE-EADD193AC2E4}">
      <dgm:prSet/>
      <dgm:spPr/>
      <dgm:t>
        <a:bodyPr/>
        <a:lstStyle/>
        <a:p>
          <a:endParaRPr lang="en-US" sz="1600"/>
        </a:p>
      </dgm:t>
    </dgm:pt>
    <dgm:pt modelId="{20064171-248A-4E59-8B82-D5116D07C862}" type="sibTrans" cxnId="{4F9294F4-818F-4360-B9DE-EADD193AC2E4}">
      <dgm:prSet/>
      <dgm:spPr/>
      <dgm:t>
        <a:bodyPr/>
        <a:lstStyle/>
        <a:p>
          <a:endParaRPr lang="en-US" sz="1600"/>
        </a:p>
      </dgm:t>
    </dgm:pt>
    <dgm:pt modelId="{F021606E-1FD3-428F-BCEE-BD6329027471}">
      <dgm:prSet custT="1"/>
      <dgm:spPr/>
      <dgm:t>
        <a:bodyPr/>
        <a:lstStyle/>
        <a:p>
          <a:pPr>
            <a:defRPr cap="all"/>
          </a:pPr>
          <a:r>
            <a:rPr lang="en-US" sz="1600" dirty="0"/>
            <a:t>Provide AN Array of services---including ACT, Peer Support, CST, Tenancy Services Management, PSR and other services as needed;</a:t>
          </a:r>
        </a:p>
      </dgm:t>
    </dgm:pt>
    <dgm:pt modelId="{63B2B966-4FF4-4A05-B3D8-ED1E2E067FE7}" type="parTrans" cxnId="{CE6605D6-234A-4B54-BCAC-831309914F19}">
      <dgm:prSet/>
      <dgm:spPr/>
      <dgm:t>
        <a:bodyPr/>
        <a:lstStyle/>
        <a:p>
          <a:endParaRPr lang="en-US" sz="1600"/>
        </a:p>
      </dgm:t>
    </dgm:pt>
    <dgm:pt modelId="{5FC9D846-656E-479D-AA00-8DE38FC4BEB2}" type="sibTrans" cxnId="{CE6605D6-234A-4B54-BCAC-831309914F19}">
      <dgm:prSet/>
      <dgm:spPr/>
      <dgm:t>
        <a:bodyPr/>
        <a:lstStyle/>
        <a:p>
          <a:endParaRPr lang="en-US" sz="1600"/>
        </a:p>
      </dgm:t>
    </dgm:pt>
    <dgm:pt modelId="{B9347EB7-7D2F-4128-B61F-4EE8CCED0C9B}">
      <dgm:prSet custT="1"/>
      <dgm:spPr/>
      <dgm:t>
        <a:bodyPr/>
        <a:lstStyle/>
        <a:p>
          <a:pPr>
            <a:defRPr cap="all"/>
          </a:pPr>
          <a:r>
            <a:rPr lang="en-US" sz="1600" i="1"/>
            <a:t>New </a:t>
          </a:r>
          <a:r>
            <a:rPr lang="en-US" sz="1600"/>
            <a:t>Complex Care arrangements, Home Health and Personal Care Services;</a:t>
          </a:r>
        </a:p>
      </dgm:t>
    </dgm:pt>
    <dgm:pt modelId="{FEC779BB-C270-4EB8-B214-FC8A10505BCA}" type="parTrans" cxnId="{BC0223CB-F56F-4E7B-B056-156AF9BCF06C}">
      <dgm:prSet/>
      <dgm:spPr/>
      <dgm:t>
        <a:bodyPr/>
        <a:lstStyle/>
        <a:p>
          <a:endParaRPr lang="en-US" sz="1600"/>
        </a:p>
      </dgm:t>
    </dgm:pt>
    <dgm:pt modelId="{E5141E98-BD7C-4303-BED5-4AF02FA6FBAF}" type="sibTrans" cxnId="{BC0223CB-F56F-4E7B-B056-156AF9BCF06C}">
      <dgm:prSet/>
      <dgm:spPr/>
      <dgm:t>
        <a:bodyPr/>
        <a:lstStyle/>
        <a:p>
          <a:endParaRPr lang="en-US" sz="1600"/>
        </a:p>
      </dgm:t>
    </dgm:pt>
    <dgm:pt modelId="{E4477F98-D183-4B12-BB12-3CE424BE1CF2}" type="pres">
      <dgm:prSet presAssocID="{7A7F77F3-DC9F-4372-91C7-919DF636D673}" presName="root" presStyleCnt="0">
        <dgm:presLayoutVars>
          <dgm:dir/>
          <dgm:resizeHandles val="exact"/>
        </dgm:presLayoutVars>
      </dgm:prSet>
      <dgm:spPr/>
    </dgm:pt>
    <dgm:pt modelId="{6C50952A-DA30-4146-9EE1-1F5CD8C4C056}" type="pres">
      <dgm:prSet presAssocID="{0A929EB2-0462-4B6D-B85E-343D25898669}" presName="compNode" presStyleCnt="0"/>
      <dgm:spPr/>
    </dgm:pt>
    <dgm:pt modelId="{EF1EFB19-7713-4BCA-8B06-BA4EB9A0F716}" type="pres">
      <dgm:prSet presAssocID="{0A929EB2-0462-4B6D-B85E-343D25898669}" presName="iconBgRect" presStyleLbl="bgShp" presStyleIdx="0" presStyleCnt="4"/>
      <dgm:spPr/>
    </dgm:pt>
    <dgm:pt modelId="{2915179C-EFE8-493E-BB2D-FEC9588C2FAA}" type="pres">
      <dgm:prSet presAssocID="{0A929EB2-0462-4B6D-B85E-343D2589866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BB13EFB7-6357-4583-9C88-CD62B5912D8B}" type="pres">
      <dgm:prSet presAssocID="{0A929EB2-0462-4B6D-B85E-343D25898669}" presName="spaceRect" presStyleCnt="0"/>
      <dgm:spPr/>
    </dgm:pt>
    <dgm:pt modelId="{9B2FA723-7051-41BD-8197-327C65F00898}" type="pres">
      <dgm:prSet presAssocID="{0A929EB2-0462-4B6D-B85E-343D25898669}" presName="textRect" presStyleLbl="revTx" presStyleIdx="0" presStyleCnt="4">
        <dgm:presLayoutVars>
          <dgm:chMax val="1"/>
          <dgm:chPref val="1"/>
        </dgm:presLayoutVars>
      </dgm:prSet>
      <dgm:spPr/>
    </dgm:pt>
    <dgm:pt modelId="{CBBBF213-4AD6-4DCA-B28B-60F99232FEAA}" type="pres">
      <dgm:prSet presAssocID="{AEE915B3-D340-4BE6-8B6A-F0453FAB83A7}" presName="sibTrans" presStyleCnt="0"/>
      <dgm:spPr/>
    </dgm:pt>
    <dgm:pt modelId="{82672845-3CE7-434D-9360-09F5250EF3A3}" type="pres">
      <dgm:prSet presAssocID="{0975DB1E-4165-44D0-A33F-AF69230E08F7}" presName="compNode" presStyleCnt="0"/>
      <dgm:spPr/>
    </dgm:pt>
    <dgm:pt modelId="{F8C2DF8E-3046-4724-9D15-47C31C20B6BE}" type="pres">
      <dgm:prSet presAssocID="{0975DB1E-4165-44D0-A33F-AF69230E08F7}" presName="iconBgRect" presStyleLbl="bgShp" presStyleIdx="1" presStyleCnt="4"/>
      <dgm:spPr/>
    </dgm:pt>
    <dgm:pt modelId="{27D0DC1C-0155-4627-AFB3-7B4804865244}" type="pres">
      <dgm:prSet presAssocID="{0975DB1E-4165-44D0-A33F-AF69230E08F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EA18DDA-53BC-426B-A9F3-03B9AAA04918}" type="pres">
      <dgm:prSet presAssocID="{0975DB1E-4165-44D0-A33F-AF69230E08F7}" presName="spaceRect" presStyleCnt="0"/>
      <dgm:spPr/>
    </dgm:pt>
    <dgm:pt modelId="{DB9E0C81-E75B-47D1-9227-72820458A6AE}" type="pres">
      <dgm:prSet presAssocID="{0975DB1E-4165-44D0-A33F-AF69230E08F7}" presName="textRect" presStyleLbl="revTx" presStyleIdx="1" presStyleCnt="4">
        <dgm:presLayoutVars>
          <dgm:chMax val="1"/>
          <dgm:chPref val="1"/>
        </dgm:presLayoutVars>
      </dgm:prSet>
      <dgm:spPr/>
    </dgm:pt>
    <dgm:pt modelId="{99C74B9D-BB1A-46BF-92DB-817A6A57B223}" type="pres">
      <dgm:prSet presAssocID="{20064171-248A-4E59-8B82-D5116D07C862}" presName="sibTrans" presStyleCnt="0"/>
      <dgm:spPr/>
    </dgm:pt>
    <dgm:pt modelId="{DF907FE0-BDD7-4628-BF4D-681A5F961603}" type="pres">
      <dgm:prSet presAssocID="{F021606E-1FD3-428F-BCEE-BD6329027471}" presName="compNode" presStyleCnt="0"/>
      <dgm:spPr/>
    </dgm:pt>
    <dgm:pt modelId="{1CF8A858-C9AE-4549-93ED-AAB60246754C}" type="pres">
      <dgm:prSet presAssocID="{F021606E-1FD3-428F-BCEE-BD6329027471}" presName="iconBgRect" presStyleLbl="bgShp" presStyleIdx="2" presStyleCnt="4"/>
      <dgm:spPr/>
    </dgm:pt>
    <dgm:pt modelId="{C5D2ABBF-C74B-495E-834A-933C988E2BBE}" type="pres">
      <dgm:prSet presAssocID="{F021606E-1FD3-428F-BCEE-BD632902747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89F26A8A-8113-49F1-B559-03A130F36FA2}" type="pres">
      <dgm:prSet presAssocID="{F021606E-1FD3-428F-BCEE-BD6329027471}" presName="spaceRect" presStyleCnt="0"/>
      <dgm:spPr/>
    </dgm:pt>
    <dgm:pt modelId="{28003B98-46FE-4C3E-884E-34870299629F}" type="pres">
      <dgm:prSet presAssocID="{F021606E-1FD3-428F-BCEE-BD6329027471}" presName="textRect" presStyleLbl="revTx" presStyleIdx="2" presStyleCnt="4" custScaleX="100629" custScaleY="116484">
        <dgm:presLayoutVars>
          <dgm:chMax val="1"/>
          <dgm:chPref val="1"/>
        </dgm:presLayoutVars>
      </dgm:prSet>
      <dgm:spPr/>
    </dgm:pt>
    <dgm:pt modelId="{09381450-B244-44CD-93CA-E4228B750A6D}" type="pres">
      <dgm:prSet presAssocID="{5FC9D846-656E-479D-AA00-8DE38FC4BEB2}" presName="sibTrans" presStyleCnt="0"/>
      <dgm:spPr/>
    </dgm:pt>
    <dgm:pt modelId="{F0E7E272-08F3-4ABD-86A1-CE08461D4FD9}" type="pres">
      <dgm:prSet presAssocID="{B9347EB7-7D2F-4128-B61F-4EE8CCED0C9B}" presName="compNode" presStyleCnt="0"/>
      <dgm:spPr/>
    </dgm:pt>
    <dgm:pt modelId="{5AB17A6E-565F-43CB-A80F-B074CF874746}" type="pres">
      <dgm:prSet presAssocID="{B9347EB7-7D2F-4128-B61F-4EE8CCED0C9B}" presName="iconBgRect" presStyleLbl="bgShp" presStyleIdx="3" presStyleCnt="4"/>
      <dgm:spPr/>
    </dgm:pt>
    <dgm:pt modelId="{49FD3965-4C53-47E7-AD19-AFD4C776AA77}" type="pres">
      <dgm:prSet presAssocID="{B9347EB7-7D2F-4128-B61F-4EE8CCED0C9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41D942FB-FFEC-48A5-80B0-B35AD045164A}" type="pres">
      <dgm:prSet presAssocID="{B9347EB7-7D2F-4128-B61F-4EE8CCED0C9B}" presName="spaceRect" presStyleCnt="0"/>
      <dgm:spPr/>
    </dgm:pt>
    <dgm:pt modelId="{D277D0C9-8236-4D35-8443-454E094EC187}" type="pres">
      <dgm:prSet presAssocID="{B9347EB7-7D2F-4128-B61F-4EE8CCED0C9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E7B962E-C2DA-4BB8-ADA4-106C41EF3DF7}" type="presOf" srcId="{F021606E-1FD3-428F-BCEE-BD6329027471}" destId="{28003B98-46FE-4C3E-884E-34870299629F}" srcOrd="0" destOrd="0" presId="urn:microsoft.com/office/officeart/2018/5/layout/IconCircleLabelList"/>
    <dgm:cxn modelId="{340D9F43-EBCD-495F-A83A-DAC4EDA90065}" srcId="{7A7F77F3-DC9F-4372-91C7-919DF636D673}" destId="{0A929EB2-0462-4B6D-B85E-343D25898669}" srcOrd="0" destOrd="0" parTransId="{93EE34CC-BB7C-4A2F-A982-C7EA1AFDBCC0}" sibTransId="{AEE915B3-D340-4BE6-8B6A-F0453FAB83A7}"/>
    <dgm:cxn modelId="{27007B81-1005-4394-BBE4-0FF6903D90DF}" type="presOf" srcId="{0975DB1E-4165-44D0-A33F-AF69230E08F7}" destId="{DB9E0C81-E75B-47D1-9227-72820458A6AE}" srcOrd="0" destOrd="0" presId="urn:microsoft.com/office/officeart/2018/5/layout/IconCircleLabelList"/>
    <dgm:cxn modelId="{60C92C8C-D00D-4673-A6F4-D797AC7AE8D6}" type="presOf" srcId="{7A7F77F3-DC9F-4372-91C7-919DF636D673}" destId="{E4477F98-D183-4B12-BB12-3CE424BE1CF2}" srcOrd="0" destOrd="0" presId="urn:microsoft.com/office/officeart/2018/5/layout/IconCircleLabelList"/>
    <dgm:cxn modelId="{8946B5C2-9876-45E3-95C9-B93C9F95F9D4}" type="presOf" srcId="{0A929EB2-0462-4B6D-B85E-343D25898669}" destId="{9B2FA723-7051-41BD-8197-327C65F00898}" srcOrd="0" destOrd="0" presId="urn:microsoft.com/office/officeart/2018/5/layout/IconCircleLabelList"/>
    <dgm:cxn modelId="{BC0223CB-F56F-4E7B-B056-156AF9BCF06C}" srcId="{7A7F77F3-DC9F-4372-91C7-919DF636D673}" destId="{B9347EB7-7D2F-4128-B61F-4EE8CCED0C9B}" srcOrd="3" destOrd="0" parTransId="{FEC779BB-C270-4EB8-B214-FC8A10505BCA}" sibTransId="{E5141E98-BD7C-4303-BED5-4AF02FA6FBAF}"/>
    <dgm:cxn modelId="{CE6605D6-234A-4B54-BCAC-831309914F19}" srcId="{7A7F77F3-DC9F-4372-91C7-919DF636D673}" destId="{F021606E-1FD3-428F-BCEE-BD6329027471}" srcOrd="2" destOrd="0" parTransId="{63B2B966-4FF4-4A05-B3D8-ED1E2E067FE7}" sibTransId="{5FC9D846-656E-479D-AA00-8DE38FC4BEB2}"/>
    <dgm:cxn modelId="{286CFDDF-7F25-4BB9-A280-9532D6BE47F7}" type="presOf" srcId="{B9347EB7-7D2F-4128-B61F-4EE8CCED0C9B}" destId="{D277D0C9-8236-4D35-8443-454E094EC187}" srcOrd="0" destOrd="0" presId="urn:microsoft.com/office/officeart/2018/5/layout/IconCircleLabelList"/>
    <dgm:cxn modelId="{4F9294F4-818F-4360-B9DE-EADD193AC2E4}" srcId="{7A7F77F3-DC9F-4372-91C7-919DF636D673}" destId="{0975DB1E-4165-44D0-A33F-AF69230E08F7}" srcOrd="1" destOrd="0" parTransId="{13CEFEE5-D7A1-41A9-B5BF-AC47C45C6C22}" sibTransId="{20064171-248A-4E59-8B82-D5116D07C862}"/>
    <dgm:cxn modelId="{5F48145F-0B77-4251-8578-DB6CF5A354C9}" type="presParOf" srcId="{E4477F98-D183-4B12-BB12-3CE424BE1CF2}" destId="{6C50952A-DA30-4146-9EE1-1F5CD8C4C056}" srcOrd="0" destOrd="0" presId="urn:microsoft.com/office/officeart/2018/5/layout/IconCircleLabelList"/>
    <dgm:cxn modelId="{E77350F0-B5F3-4AFF-95EC-DC3944F89348}" type="presParOf" srcId="{6C50952A-DA30-4146-9EE1-1F5CD8C4C056}" destId="{EF1EFB19-7713-4BCA-8B06-BA4EB9A0F716}" srcOrd="0" destOrd="0" presId="urn:microsoft.com/office/officeart/2018/5/layout/IconCircleLabelList"/>
    <dgm:cxn modelId="{A22C31B6-178B-4B66-A8F2-41D013D77CB0}" type="presParOf" srcId="{6C50952A-DA30-4146-9EE1-1F5CD8C4C056}" destId="{2915179C-EFE8-493E-BB2D-FEC9588C2FAA}" srcOrd="1" destOrd="0" presId="urn:microsoft.com/office/officeart/2018/5/layout/IconCircleLabelList"/>
    <dgm:cxn modelId="{96F8E356-E420-4E67-9439-B36745C4075F}" type="presParOf" srcId="{6C50952A-DA30-4146-9EE1-1F5CD8C4C056}" destId="{BB13EFB7-6357-4583-9C88-CD62B5912D8B}" srcOrd="2" destOrd="0" presId="urn:microsoft.com/office/officeart/2018/5/layout/IconCircleLabelList"/>
    <dgm:cxn modelId="{CF054C1F-222A-4120-8BA8-7CF0C5BD682B}" type="presParOf" srcId="{6C50952A-DA30-4146-9EE1-1F5CD8C4C056}" destId="{9B2FA723-7051-41BD-8197-327C65F00898}" srcOrd="3" destOrd="0" presId="urn:microsoft.com/office/officeart/2018/5/layout/IconCircleLabelList"/>
    <dgm:cxn modelId="{FA6FACE2-903A-418D-B85C-DF458CB42092}" type="presParOf" srcId="{E4477F98-D183-4B12-BB12-3CE424BE1CF2}" destId="{CBBBF213-4AD6-4DCA-B28B-60F99232FEAA}" srcOrd="1" destOrd="0" presId="urn:microsoft.com/office/officeart/2018/5/layout/IconCircleLabelList"/>
    <dgm:cxn modelId="{C5DB8EC2-F7C6-4AFD-8715-6FA672F9BC17}" type="presParOf" srcId="{E4477F98-D183-4B12-BB12-3CE424BE1CF2}" destId="{82672845-3CE7-434D-9360-09F5250EF3A3}" srcOrd="2" destOrd="0" presId="urn:microsoft.com/office/officeart/2018/5/layout/IconCircleLabelList"/>
    <dgm:cxn modelId="{CC5D11F8-B889-4448-982E-DFF8FB477DB6}" type="presParOf" srcId="{82672845-3CE7-434D-9360-09F5250EF3A3}" destId="{F8C2DF8E-3046-4724-9D15-47C31C20B6BE}" srcOrd="0" destOrd="0" presId="urn:microsoft.com/office/officeart/2018/5/layout/IconCircleLabelList"/>
    <dgm:cxn modelId="{58E27A32-A86B-435D-A584-00CE50E9868C}" type="presParOf" srcId="{82672845-3CE7-434D-9360-09F5250EF3A3}" destId="{27D0DC1C-0155-4627-AFB3-7B4804865244}" srcOrd="1" destOrd="0" presId="urn:microsoft.com/office/officeart/2018/5/layout/IconCircleLabelList"/>
    <dgm:cxn modelId="{5BD0A86C-8E98-4045-A158-4DB602FE8EC7}" type="presParOf" srcId="{82672845-3CE7-434D-9360-09F5250EF3A3}" destId="{7EA18DDA-53BC-426B-A9F3-03B9AAA04918}" srcOrd="2" destOrd="0" presId="urn:microsoft.com/office/officeart/2018/5/layout/IconCircleLabelList"/>
    <dgm:cxn modelId="{1F3B70EE-1789-4989-98BB-9A150F8C753C}" type="presParOf" srcId="{82672845-3CE7-434D-9360-09F5250EF3A3}" destId="{DB9E0C81-E75B-47D1-9227-72820458A6AE}" srcOrd="3" destOrd="0" presId="urn:microsoft.com/office/officeart/2018/5/layout/IconCircleLabelList"/>
    <dgm:cxn modelId="{5B13C03C-889A-4EAD-A5E0-1A15FB71F91B}" type="presParOf" srcId="{E4477F98-D183-4B12-BB12-3CE424BE1CF2}" destId="{99C74B9D-BB1A-46BF-92DB-817A6A57B223}" srcOrd="3" destOrd="0" presId="urn:microsoft.com/office/officeart/2018/5/layout/IconCircleLabelList"/>
    <dgm:cxn modelId="{2A9E0E33-8427-4CE2-AECD-27CDADD7BE0F}" type="presParOf" srcId="{E4477F98-D183-4B12-BB12-3CE424BE1CF2}" destId="{DF907FE0-BDD7-4628-BF4D-681A5F961603}" srcOrd="4" destOrd="0" presId="urn:microsoft.com/office/officeart/2018/5/layout/IconCircleLabelList"/>
    <dgm:cxn modelId="{8E417C10-C1C2-46D2-8433-1ACD369B527B}" type="presParOf" srcId="{DF907FE0-BDD7-4628-BF4D-681A5F961603}" destId="{1CF8A858-C9AE-4549-93ED-AAB60246754C}" srcOrd="0" destOrd="0" presId="urn:microsoft.com/office/officeart/2018/5/layout/IconCircleLabelList"/>
    <dgm:cxn modelId="{5AC8766E-2C56-4398-9DD6-AC50B1235636}" type="presParOf" srcId="{DF907FE0-BDD7-4628-BF4D-681A5F961603}" destId="{C5D2ABBF-C74B-495E-834A-933C988E2BBE}" srcOrd="1" destOrd="0" presId="urn:microsoft.com/office/officeart/2018/5/layout/IconCircleLabelList"/>
    <dgm:cxn modelId="{23802826-45F3-4EF5-86E6-9979DBFA418E}" type="presParOf" srcId="{DF907FE0-BDD7-4628-BF4D-681A5F961603}" destId="{89F26A8A-8113-49F1-B559-03A130F36FA2}" srcOrd="2" destOrd="0" presId="urn:microsoft.com/office/officeart/2018/5/layout/IconCircleLabelList"/>
    <dgm:cxn modelId="{FB45FE44-2B22-47B0-947D-29AFA946E1C3}" type="presParOf" srcId="{DF907FE0-BDD7-4628-BF4D-681A5F961603}" destId="{28003B98-46FE-4C3E-884E-34870299629F}" srcOrd="3" destOrd="0" presId="urn:microsoft.com/office/officeart/2018/5/layout/IconCircleLabelList"/>
    <dgm:cxn modelId="{D1B8BF20-9C59-4A04-9677-52971F7425E3}" type="presParOf" srcId="{E4477F98-D183-4B12-BB12-3CE424BE1CF2}" destId="{09381450-B244-44CD-93CA-E4228B750A6D}" srcOrd="5" destOrd="0" presId="urn:microsoft.com/office/officeart/2018/5/layout/IconCircleLabelList"/>
    <dgm:cxn modelId="{C495E99A-BE15-4B99-A972-2AA450D88D8C}" type="presParOf" srcId="{E4477F98-D183-4B12-BB12-3CE424BE1CF2}" destId="{F0E7E272-08F3-4ABD-86A1-CE08461D4FD9}" srcOrd="6" destOrd="0" presId="urn:microsoft.com/office/officeart/2018/5/layout/IconCircleLabelList"/>
    <dgm:cxn modelId="{3A0A0873-D395-423A-8D24-BA11A789E959}" type="presParOf" srcId="{F0E7E272-08F3-4ABD-86A1-CE08461D4FD9}" destId="{5AB17A6E-565F-43CB-A80F-B074CF874746}" srcOrd="0" destOrd="0" presId="urn:microsoft.com/office/officeart/2018/5/layout/IconCircleLabelList"/>
    <dgm:cxn modelId="{6F313CD5-25B1-481B-988E-4029A3A28414}" type="presParOf" srcId="{F0E7E272-08F3-4ABD-86A1-CE08461D4FD9}" destId="{49FD3965-4C53-47E7-AD19-AFD4C776AA77}" srcOrd="1" destOrd="0" presId="urn:microsoft.com/office/officeart/2018/5/layout/IconCircleLabelList"/>
    <dgm:cxn modelId="{A4589DDA-F182-472B-9795-ACC58C68BE01}" type="presParOf" srcId="{F0E7E272-08F3-4ABD-86A1-CE08461D4FD9}" destId="{41D942FB-FFEC-48A5-80B0-B35AD045164A}" srcOrd="2" destOrd="0" presId="urn:microsoft.com/office/officeart/2018/5/layout/IconCircleLabelList"/>
    <dgm:cxn modelId="{31592244-0802-4C15-8991-BE50D9AE4DE8}" type="presParOf" srcId="{F0E7E272-08F3-4ABD-86A1-CE08461D4FD9}" destId="{D277D0C9-8236-4D35-8443-454E094EC18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41354E-85C2-401B-8109-93D73A0462C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0C77E02-D3AD-496E-9E17-C9EEB4AC0603}">
      <dgm:prSet/>
      <dgm:spPr/>
      <dgm:t>
        <a:bodyPr/>
        <a:lstStyle/>
        <a:p>
          <a:r>
            <a:rPr lang="en-US" dirty="0"/>
            <a:t>Services do not meet requirements for being recovery based, individualized and provided with the required Intensity and  frequency required; </a:t>
          </a:r>
        </a:p>
      </dgm:t>
    </dgm:pt>
    <dgm:pt modelId="{2C48E14A-7172-4305-9430-20D8556BDE51}" type="parTrans" cxnId="{1711F346-9CB9-45A0-8C5D-2AB2E144852E}">
      <dgm:prSet/>
      <dgm:spPr/>
      <dgm:t>
        <a:bodyPr/>
        <a:lstStyle/>
        <a:p>
          <a:endParaRPr lang="en-US"/>
        </a:p>
      </dgm:t>
    </dgm:pt>
    <dgm:pt modelId="{40A2B711-5BB1-4E4C-BE57-7A10D2E2E6D8}" type="sibTrans" cxnId="{1711F346-9CB9-45A0-8C5D-2AB2E144852E}">
      <dgm:prSet/>
      <dgm:spPr/>
      <dgm:t>
        <a:bodyPr/>
        <a:lstStyle/>
        <a:p>
          <a:endParaRPr lang="en-US"/>
        </a:p>
      </dgm:t>
    </dgm:pt>
    <dgm:pt modelId="{FC697DFF-3475-47B5-9EE9-59EA566F57CB}">
      <dgm:prSet/>
      <dgm:spPr/>
      <dgm:t>
        <a:bodyPr/>
        <a:lstStyle/>
        <a:p>
          <a:r>
            <a:rPr lang="en-US" dirty="0"/>
            <a:t>By 2024, we identified only eight teams consistently providing recovery- oriented services for individuals that meets standards;</a:t>
          </a:r>
        </a:p>
      </dgm:t>
    </dgm:pt>
    <dgm:pt modelId="{C7B39D3B-03D7-4D52-82D7-ACA7F1522087}" type="parTrans" cxnId="{F4EC933F-5ABB-4BEA-A91B-79A77A1CF5BB}">
      <dgm:prSet/>
      <dgm:spPr/>
      <dgm:t>
        <a:bodyPr/>
        <a:lstStyle/>
        <a:p>
          <a:endParaRPr lang="en-US"/>
        </a:p>
      </dgm:t>
    </dgm:pt>
    <dgm:pt modelId="{C01E2989-A8EC-40D6-866E-216603C14071}" type="sibTrans" cxnId="{F4EC933F-5ABB-4BEA-A91B-79A77A1CF5BB}">
      <dgm:prSet/>
      <dgm:spPr/>
      <dgm:t>
        <a:bodyPr/>
        <a:lstStyle/>
        <a:p>
          <a:endParaRPr lang="en-US"/>
        </a:p>
      </dgm:t>
    </dgm:pt>
    <dgm:pt modelId="{74866DB1-0642-4222-8F61-17EA1107DD19}">
      <dgm:prSet/>
      <dgm:spPr/>
      <dgm:t>
        <a:bodyPr/>
        <a:lstStyle/>
        <a:p>
          <a:r>
            <a:rPr lang="en-US" dirty="0"/>
            <a:t>PCPs are formulaic, often do not change overtime nor address individuals’ choices, needs and strengths; and</a:t>
          </a:r>
        </a:p>
      </dgm:t>
    </dgm:pt>
    <dgm:pt modelId="{677608FC-A619-47AF-86E1-84960A2FFB38}" type="parTrans" cxnId="{76F244D5-7C22-4F91-8903-DC1B3D26EA07}">
      <dgm:prSet/>
      <dgm:spPr/>
      <dgm:t>
        <a:bodyPr/>
        <a:lstStyle/>
        <a:p>
          <a:endParaRPr lang="en-US"/>
        </a:p>
      </dgm:t>
    </dgm:pt>
    <dgm:pt modelId="{6AD805F4-099F-4F5B-8AA0-B0DF4DEFAB03}" type="sibTrans" cxnId="{76F244D5-7C22-4F91-8903-DC1B3D26EA07}">
      <dgm:prSet/>
      <dgm:spPr/>
      <dgm:t>
        <a:bodyPr/>
        <a:lstStyle/>
        <a:p>
          <a:endParaRPr lang="en-US"/>
        </a:p>
      </dgm:t>
    </dgm:pt>
    <dgm:pt modelId="{84423EE0-1ACD-46D3-83CD-F15420653D56}">
      <dgm:prSet/>
      <dgm:spPr/>
      <dgm:t>
        <a:bodyPr/>
        <a:lstStyle/>
        <a:p>
          <a:r>
            <a:rPr lang="en-US"/>
            <a:t>Individuals generally identify their own natural supports with little assistance from their service providers</a:t>
          </a:r>
        </a:p>
      </dgm:t>
    </dgm:pt>
    <dgm:pt modelId="{633FC679-DC3B-4A2B-9C5B-22F403543ED6}" type="parTrans" cxnId="{824CE7BE-9104-46F0-A6B5-1D62AF36A694}">
      <dgm:prSet/>
      <dgm:spPr/>
      <dgm:t>
        <a:bodyPr/>
        <a:lstStyle/>
        <a:p>
          <a:endParaRPr lang="en-US"/>
        </a:p>
      </dgm:t>
    </dgm:pt>
    <dgm:pt modelId="{ECD0DAD4-0D27-4309-8AE5-EDF1F0A455C2}" type="sibTrans" cxnId="{824CE7BE-9104-46F0-A6B5-1D62AF36A694}">
      <dgm:prSet/>
      <dgm:spPr/>
      <dgm:t>
        <a:bodyPr/>
        <a:lstStyle/>
        <a:p>
          <a:endParaRPr lang="en-US"/>
        </a:p>
      </dgm:t>
    </dgm:pt>
    <dgm:pt modelId="{FD81105F-D771-4668-9882-76375CAD3D2F}" type="pres">
      <dgm:prSet presAssocID="{3641354E-85C2-401B-8109-93D73A0462C4}" presName="root" presStyleCnt="0">
        <dgm:presLayoutVars>
          <dgm:dir/>
          <dgm:resizeHandles val="exact"/>
        </dgm:presLayoutVars>
      </dgm:prSet>
      <dgm:spPr/>
    </dgm:pt>
    <dgm:pt modelId="{AA199781-C361-46CC-9E10-3667D63FB670}" type="pres">
      <dgm:prSet presAssocID="{60C77E02-D3AD-496E-9E17-C9EEB4AC0603}" presName="compNode" presStyleCnt="0"/>
      <dgm:spPr/>
    </dgm:pt>
    <dgm:pt modelId="{A56FD130-1CBE-45D2-BDBB-D469C359540B}" type="pres">
      <dgm:prSet presAssocID="{60C77E02-D3AD-496E-9E17-C9EEB4AC0603}" presName="bgRect" presStyleLbl="bgShp" presStyleIdx="0" presStyleCnt="4"/>
      <dgm:spPr/>
    </dgm:pt>
    <dgm:pt modelId="{68050F07-AF67-441F-A5B2-45F93EE670E1}" type="pres">
      <dgm:prSet presAssocID="{60C77E02-D3AD-496E-9E17-C9EEB4AC060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0835DA0-6892-498F-914F-F835857FA181}" type="pres">
      <dgm:prSet presAssocID="{60C77E02-D3AD-496E-9E17-C9EEB4AC0603}" presName="spaceRect" presStyleCnt="0"/>
      <dgm:spPr/>
    </dgm:pt>
    <dgm:pt modelId="{32BF77CF-379A-43DE-BFDB-FAEDC001E6B8}" type="pres">
      <dgm:prSet presAssocID="{60C77E02-D3AD-496E-9E17-C9EEB4AC0603}" presName="parTx" presStyleLbl="revTx" presStyleIdx="0" presStyleCnt="4">
        <dgm:presLayoutVars>
          <dgm:chMax val="0"/>
          <dgm:chPref val="0"/>
        </dgm:presLayoutVars>
      </dgm:prSet>
      <dgm:spPr/>
    </dgm:pt>
    <dgm:pt modelId="{27EB4829-3977-4CD9-8F5C-A85623495723}" type="pres">
      <dgm:prSet presAssocID="{40A2B711-5BB1-4E4C-BE57-7A10D2E2E6D8}" presName="sibTrans" presStyleCnt="0"/>
      <dgm:spPr/>
    </dgm:pt>
    <dgm:pt modelId="{4E15C17F-6D4F-4DFD-9999-77E6955F1EC6}" type="pres">
      <dgm:prSet presAssocID="{FC697DFF-3475-47B5-9EE9-59EA566F57CB}" presName="compNode" presStyleCnt="0"/>
      <dgm:spPr/>
    </dgm:pt>
    <dgm:pt modelId="{7F49EF65-C34F-4BA2-A027-6269F642B2BB}" type="pres">
      <dgm:prSet presAssocID="{FC697DFF-3475-47B5-9EE9-59EA566F57CB}" presName="bgRect" presStyleLbl="bgShp" presStyleIdx="1" presStyleCnt="4"/>
      <dgm:spPr/>
    </dgm:pt>
    <dgm:pt modelId="{6C7B0DE1-B85A-4AF6-B245-22AB92A9CD6C}" type="pres">
      <dgm:prSet presAssocID="{FC697DFF-3475-47B5-9EE9-59EA566F57C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E98FB182-B141-4EFE-9EC9-F47B4460A013}" type="pres">
      <dgm:prSet presAssocID="{FC697DFF-3475-47B5-9EE9-59EA566F57CB}" presName="spaceRect" presStyleCnt="0"/>
      <dgm:spPr/>
    </dgm:pt>
    <dgm:pt modelId="{A5C13AAF-F043-40E3-ADDE-C8304EF4F87B}" type="pres">
      <dgm:prSet presAssocID="{FC697DFF-3475-47B5-9EE9-59EA566F57CB}" presName="parTx" presStyleLbl="revTx" presStyleIdx="1" presStyleCnt="4">
        <dgm:presLayoutVars>
          <dgm:chMax val="0"/>
          <dgm:chPref val="0"/>
        </dgm:presLayoutVars>
      </dgm:prSet>
      <dgm:spPr/>
    </dgm:pt>
    <dgm:pt modelId="{8CD2097B-3968-4E0D-AB06-CF367CC0F9A7}" type="pres">
      <dgm:prSet presAssocID="{C01E2989-A8EC-40D6-866E-216603C14071}" presName="sibTrans" presStyleCnt="0"/>
      <dgm:spPr/>
    </dgm:pt>
    <dgm:pt modelId="{1B26590B-E40A-49A7-A07C-A83FCEA2F593}" type="pres">
      <dgm:prSet presAssocID="{74866DB1-0642-4222-8F61-17EA1107DD19}" presName="compNode" presStyleCnt="0"/>
      <dgm:spPr/>
    </dgm:pt>
    <dgm:pt modelId="{9D932550-ADCD-4755-A86D-28F7E08093B9}" type="pres">
      <dgm:prSet presAssocID="{74866DB1-0642-4222-8F61-17EA1107DD19}" presName="bgRect" presStyleLbl="bgShp" presStyleIdx="2" presStyleCnt="4"/>
      <dgm:spPr/>
    </dgm:pt>
    <dgm:pt modelId="{45B4903F-A2DC-48C6-B2DD-E5AFD606F919}" type="pres">
      <dgm:prSet presAssocID="{74866DB1-0642-4222-8F61-17EA1107DD1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C6A38CC1-26CE-4FBD-9A57-60DD9D28C898}" type="pres">
      <dgm:prSet presAssocID="{74866DB1-0642-4222-8F61-17EA1107DD19}" presName="spaceRect" presStyleCnt="0"/>
      <dgm:spPr/>
    </dgm:pt>
    <dgm:pt modelId="{8A692893-0A15-492D-973F-88EFBC60879E}" type="pres">
      <dgm:prSet presAssocID="{74866DB1-0642-4222-8F61-17EA1107DD19}" presName="parTx" presStyleLbl="revTx" presStyleIdx="2" presStyleCnt="4">
        <dgm:presLayoutVars>
          <dgm:chMax val="0"/>
          <dgm:chPref val="0"/>
        </dgm:presLayoutVars>
      </dgm:prSet>
      <dgm:spPr/>
    </dgm:pt>
    <dgm:pt modelId="{F217D128-E1A3-48C9-9ED7-818137F7CD2D}" type="pres">
      <dgm:prSet presAssocID="{6AD805F4-099F-4F5B-8AA0-B0DF4DEFAB03}" presName="sibTrans" presStyleCnt="0"/>
      <dgm:spPr/>
    </dgm:pt>
    <dgm:pt modelId="{BF7995BF-B21B-497F-826C-10AFF8226049}" type="pres">
      <dgm:prSet presAssocID="{84423EE0-1ACD-46D3-83CD-F15420653D56}" presName="compNode" presStyleCnt="0"/>
      <dgm:spPr/>
    </dgm:pt>
    <dgm:pt modelId="{EF2E43C9-AC54-4C04-9790-6010B142ACC6}" type="pres">
      <dgm:prSet presAssocID="{84423EE0-1ACD-46D3-83CD-F15420653D56}" presName="bgRect" presStyleLbl="bgShp" presStyleIdx="3" presStyleCnt="4"/>
      <dgm:spPr/>
    </dgm:pt>
    <dgm:pt modelId="{F6AA1776-6FA4-4B00-9D83-420AAE96D302}" type="pres">
      <dgm:prSet presAssocID="{84423EE0-1ACD-46D3-83CD-F15420653D5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E8F642F3-A90C-4E51-8828-926ADBCA04D1}" type="pres">
      <dgm:prSet presAssocID="{84423EE0-1ACD-46D3-83CD-F15420653D56}" presName="spaceRect" presStyleCnt="0"/>
      <dgm:spPr/>
    </dgm:pt>
    <dgm:pt modelId="{8EF63BDD-1C63-49A9-B74C-DDF8978C1F9E}" type="pres">
      <dgm:prSet presAssocID="{84423EE0-1ACD-46D3-83CD-F15420653D5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06B9C3B-E24F-4FAE-B4BB-85A158BB7B11}" type="presOf" srcId="{FC697DFF-3475-47B5-9EE9-59EA566F57CB}" destId="{A5C13AAF-F043-40E3-ADDE-C8304EF4F87B}" srcOrd="0" destOrd="0" presId="urn:microsoft.com/office/officeart/2018/2/layout/IconVerticalSolidList"/>
    <dgm:cxn modelId="{F4EC933F-5ABB-4BEA-A91B-79A77A1CF5BB}" srcId="{3641354E-85C2-401B-8109-93D73A0462C4}" destId="{FC697DFF-3475-47B5-9EE9-59EA566F57CB}" srcOrd="1" destOrd="0" parTransId="{C7B39D3B-03D7-4D52-82D7-ACA7F1522087}" sibTransId="{C01E2989-A8EC-40D6-866E-216603C14071}"/>
    <dgm:cxn modelId="{22183E65-EB80-419E-8935-205E54022543}" type="presOf" srcId="{74866DB1-0642-4222-8F61-17EA1107DD19}" destId="{8A692893-0A15-492D-973F-88EFBC60879E}" srcOrd="0" destOrd="0" presId="urn:microsoft.com/office/officeart/2018/2/layout/IconVerticalSolidList"/>
    <dgm:cxn modelId="{1711F346-9CB9-45A0-8C5D-2AB2E144852E}" srcId="{3641354E-85C2-401B-8109-93D73A0462C4}" destId="{60C77E02-D3AD-496E-9E17-C9EEB4AC0603}" srcOrd="0" destOrd="0" parTransId="{2C48E14A-7172-4305-9430-20D8556BDE51}" sibTransId="{40A2B711-5BB1-4E4C-BE57-7A10D2E2E6D8}"/>
    <dgm:cxn modelId="{5E9D4AA5-40EA-47D6-A1DE-158B7ADB2713}" type="presOf" srcId="{84423EE0-1ACD-46D3-83CD-F15420653D56}" destId="{8EF63BDD-1C63-49A9-B74C-DDF8978C1F9E}" srcOrd="0" destOrd="0" presId="urn:microsoft.com/office/officeart/2018/2/layout/IconVerticalSolidList"/>
    <dgm:cxn modelId="{824CE7BE-9104-46F0-A6B5-1D62AF36A694}" srcId="{3641354E-85C2-401B-8109-93D73A0462C4}" destId="{84423EE0-1ACD-46D3-83CD-F15420653D56}" srcOrd="3" destOrd="0" parTransId="{633FC679-DC3B-4A2B-9C5B-22F403543ED6}" sibTransId="{ECD0DAD4-0D27-4309-8AE5-EDF1F0A455C2}"/>
    <dgm:cxn modelId="{76F244D5-7C22-4F91-8903-DC1B3D26EA07}" srcId="{3641354E-85C2-401B-8109-93D73A0462C4}" destId="{74866DB1-0642-4222-8F61-17EA1107DD19}" srcOrd="2" destOrd="0" parTransId="{677608FC-A619-47AF-86E1-84960A2FFB38}" sibTransId="{6AD805F4-099F-4F5B-8AA0-B0DF4DEFAB03}"/>
    <dgm:cxn modelId="{4A6BFDDD-3298-4D9B-962D-FBB89F1A9BF1}" type="presOf" srcId="{3641354E-85C2-401B-8109-93D73A0462C4}" destId="{FD81105F-D771-4668-9882-76375CAD3D2F}" srcOrd="0" destOrd="0" presId="urn:microsoft.com/office/officeart/2018/2/layout/IconVerticalSolidList"/>
    <dgm:cxn modelId="{D57BEFFA-93DE-404C-85A5-74CBF69A5A13}" type="presOf" srcId="{60C77E02-D3AD-496E-9E17-C9EEB4AC0603}" destId="{32BF77CF-379A-43DE-BFDB-FAEDC001E6B8}" srcOrd="0" destOrd="0" presId="urn:microsoft.com/office/officeart/2018/2/layout/IconVerticalSolidList"/>
    <dgm:cxn modelId="{5ACC0315-863E-4455-867E-E14F1BFD4498}" type="presParOf" srcId="{FD81105F-D771-4668-9882-76375CAD3D2F}" destId="{AA199781-C361-46CC-9E10-3667D63FB670}" srcOrd="0" destOrd="0" presId="urn:microsoft.com/office/officeart/2018/2/layout/IconVerticalSolidList"/>
    <dgm:cxn modelId="{53D866B3-22D8-49BE-B3E9-D8C9FFB25365}" type="presParOf" srcId="{AA199781-C361-46CC-9E10-3667D63FB670}" destId="{A56FD130-1CBE-45D2-BDBB-D469C359540B}" srcOrd="0" destOrd="0" presId="urn:microsoft.com/office/officeart/2018/2/layout/IconVerticalSolidList"/>
    <dgm:cxn modelId="{A643B81D-742E-47CD-80E0-97CD7BC4E603}" type="presParOf" srcId="{AA199781-C361-46CC-9E10-3667D63FB670}" destId="{68050F07-AF67-441F-A5B2-45F93EE670E1}" srcOrd="1" destOrd="0" presId="urn:microsoft.com/office/officeart/2018/2/layout/IconVerticalSolidList"/>
    <dgm:cxn modelId="{B569DCE9-1C2A-456E-A760-327E25BA264F}" type="presParOf" srcId="{AA199781-C361-46CC-9E10-3667D63FB670}" destId="{90835DA0-6892-498F-914F-F835857FA181}" srcOrd="2" destOrd="0" presId="urn:microsoft.com/office/officeart/2018/2/layout/IconVerticalSolidList"/>
    <dgm:cxn modelId="{0AF9E01B-75E5-4D54-BCEB-9C83D05F1EC5}" type="presParOf" srcId="{AA199781-C361-46CC-9E10-3667D63FB670}" destId="{32BF77CF-379A-43DE-BFDB-FAEDC001E6B8}" srcOrd="3" destOrd="0" presId="urn:microsoft.com/office/officeart/2018/2/layout/IconVerticalSolidList"/>
    <dgm:cxn modelId="{B4B256A4-53BB-462A-A195-A622BEAD173D}" type="presParOf" srcId="{FD81105F-D771-4668-9882-76375CAD3D2F}" destId="{27EB4829-3977-4CD9-8F5C-A85623495723}" srcOrd="1" destOrd="0" presId="urn:microsoft.com/office/officeart/2018/2/layout/IconVerticalSolidList"/>
    <dgm:cxn modelId="{F0857CCB-E957-4316-A4CD-9D1F008FC22B}" type="presParOf" srcId="{FD81105F-D771-4668-9882-76375CAD3D2F}" destId="{4E15C17F-6D4F-4DFD-9999-77E6955F1EC6}" srcOrd="2" destOrd="0" presId="urn:microsoft.com/office/officeart/2018/2/layout/IconVerticalSolidList"/>
    <dgm:cxn modelId="{D9973B1E-C2B2-452F-868B-008AD6B0B287}" type="presParOf" srcId="{4E15C17F-6D4F-4DFD-9999-77E6955F1EC6}" destId="{7F49EF65-C34F-4BA2-A027-6269F642B2BB}" srcOrd="0" destOrd="0" presId="urn:microsoft.com/office/officeart/2018/2/layout/IconVerticalSolidList"/>
    <dgm:cxn modelId="{BF70B63B-D175-4838-A594-2D8D0E86ED3F}" type="presParOf" srcId="{4E15C17F-6D4F-4DFD-9999-77E6955F1EC6}" destId="{6C7B0DE1-B85A-4AF6-B245-22AB92A9CD6C}" srcOrd="1" destOrd="0" presId="urn:microsoft.com/office/officeart/2018/2/layout/IconVerticalSolidList"/>
    <dgm:cxn modelId="{EA8A8810-8046-4CCC-81D3-A694E533A8F9}" type="presParOf" srcId="{4E15C17F-6D4F-4DFD-9999-77E6955F1EC6}" destId="{E98FB182-B141-4EFE-9EC9-F47B4460A013}" srcOrd="2" destOrd="0" presId="urn:microsoft.com/office/officeart/2018/2/layout/IconVerticalSolidList"/>
    <dgm:cxn modelId="{B5745FB2-C4D4-4488-8570-5BB4E6B0B14A}" type="presParOf" srcId="{4E15C17F-6D4F-4DFD-9999-77E6955F1EC6}" destId="{A5C13AAF-F043-40E3-ADDE-C8304EF4F87B}" srcOrd="3" destOrd="0" presId="urn:microsoft.com/office/officeart/2018/2/layout/IconVerticalSolidList"/>
    <dgm:cxn modelId="{2D4EED64-7322-4939-BF40-5E9AE53DF1A6}" type="presParOf" srcId="{FD81105F-D771-4668-9882-76375CAD3D2F}" destId="{8CD2097B-3968-4E0D-AB06-CF367CC0F9A7}" srcOrd="3" destOrd="0" presId="urn:microsoft.com/office/officeart/2018/2/layout/IconVerticalSolidList"/>
    <dgm:cxn modelId="{AC10D1E5-392E-46F5-9C0E-5F506C6FE2BA}" type="presParOf" srcId="{FD81105F-D771-4668-9882-76375CAD3D2F}" destId="{1B26590B-E40A-49A7-A07C-A83FCEA2F593}" srcOrd="4" destOrd="0" presId="urn:microsoft.com/office/officeart/2018/2/layout/IconVerticalSolidList"/>
    <dgm:cxn modelId="{9D927A91-5D1E-4A29-AF7A-F5AA3E537990}" type="presParOf" srcId="{1B26590B-E40A-49A7-A07C-A83FCEA2F593}" destId="{9D932550-ADCD-4755-A86D-28F7E08093B9}" srcOrd="0" destOrd="0" presId="urn:microsoft.com/office/officeart/2018/2/layout/IconVerticalSolidList"/>
    <dgm:cxn modelId="{6C71068D-524E-4DB4-B752-1868F36F3E7B}" type="presParOf" srcId="{1B26590B-E40A-49A7-A07C-A83FCEA2F593}" destId="{45B4903F-A2DC-48C6-B2DD-E5AFD606F919}" srcOrd="1" destOrd="0" presId="urn:microsoft.com/office/officeart/2018/2/layout/IconVerticalSolidList"/>
    <dgm:cxn modelId="{F2403076-E76F-4CA5-93B5-5B0EB277153B}" type="presParOf" srcId="{1B26590B-E40A-49A7-A07C-A83FCEA2F593}" destId="{C6A38CC1-26CE-4FBD-9A57-60DD9D28C898}" srcOrd="2" destOrd="0" presId="urn:microsoft.com/office/officeart/2018/2/layout/IconVerticalSolidList"/>
    <dgm:cxn modelId="{8B73E291-C649-4FA5-A3CC-13E8A60738D3}" type="presParOf" srcId="{1B26590B-E40A-49A7-A07C-A83FCEA2F593}" destId="{8A692893-0A15-492D-973F-88EFBC60879E}" srcOrd="3" destOrd="0" presId="urn:microsoft.com/office/officeart/2018/2/layout/IconVerticalSolidList"/>
    <dgm:cxn modelId="{DC042C36-EA49-4A46-B1F0-DAC53401342F}" type="presParOf" srcId="{FD81105F-D771-4668-9882-76375CAD3D2F}" destId="{F217D128-E1A3-48C9-9ED7-818137F7CD2D}" srcOrd="5" destOrd="0" presId="urn:microsoft.com/office/officeart/2018/2/layout/IconVerticalSolidList"/>
    <dgm:cxn modelId="{FB84B89B-9824-4000-9F9A-C633F015B00D}" type="presParOf" srcId="{FD81105F-D771-4668-9882-76375CAD3D2F}" destId="{BF7995BF-B21B-497F-826C-10AFF8226049}" srcOrd="6" destOrd="0" presId="urn:microsoft.com/office/officeart/2018/2/layout/IconVerticalSolidList"/>
    <dgm:cxn modelId="{A6A083E5-3258-4D95-94C4-F13FBBA183AB}" type="presParOf" srcId="{BF7995BF-B21B-497F-826C-10AFF8226049}" destId="{EF2E43C9-AC54-4C04-9790-6010B142ACC6}" srcOrd="0" destOrd="0" presId="urn:microsoft.com/office/officeart/2018/2/layout/IconVerticalSolidList"/>
    <dgm:cxn modelId="{92F097E5-7156-4912-B46E-D5766CA7817E}" type="presParOf" srcId="{BF7995BF-B21B-497F-826C-10AFF8226049}" destId="{F6AA1776-6FA4-4B00-9D83-420AAE96D302}" srcOrd="1" destOrd="0" presId="urn:microsoft.com/office/officeart/2018/2/layout/IconVerticalSolidList"/>
    <dgm:cxn modelId="{C7C3C903-4D91-4CDA-AD94-2159F52DA460}" type="presParOf" srcId="{BF7995BF-B21B-497F-826C-10AFF8226049}" destId="{E8F642F3-A90C-4E51-8828-926ADBCA04D1}" srcOrd="2" destOrd="0" presId="urn:microsoft.com/office/officeart/2018/2/layout/IconVerticalSolidList"/>
    <dgm:cxn modelId="{A5C995F2-5285-4927-979F-5E824B80CB91}" type="presParOf" srcId="{BF7995BF-B21B-497F-826C-10AFF8226049}" destId="{8EF63BDD-1C63-49A9-B74C-DDF8978C1F9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9AFA01-16B1-4EBC-B629-FD085FD802D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F2F255E-C9FB-4B42-ADB6-5EED4361B3FF}">
      <dgm:prSet/>
      <dgm:spPr/>
      <dgm:t>
        <a:bodyPr/>
        <a:lstStyle/>
        <a:p>
          <a:r>
            <a:rPr lang="en-US" dirty="0"/>
            <a:t>Need to Focus on Recovery, Providing Opportunities for  Community Living,  Integration, Employment and Supports</a:t>
          </a:r>
        </a:p>
      </dgm:t>
    </dgm:pt>
    <dgm:pt modelId="{D9F74258-B4E3-4A28-8E40-05FD6829B68B}" type="parTrans" cxnId="{19FA09E4-2D71-44A5-B230-CAAFF6F58B72}">
      <dgm:prSet/>
      <dgm:spPr/>
      <dgm:t>
        <a:bodyPr/>
        <a:lstStyle/>
        <a:p>
          <a:endParaRPr lang="en-US"/>
        </a:p>
      </dgm:t>
    </dgm:pt>
    <dgm:pt modelId="{DE5F1E58-C062-437C-88B9-24E61A182F09}" type="sibTrans" cxnId="{19FA09E4-2D71-44A5-B230-CAAFF6F58B72}">
      <dgm:prSet/>
      <dgm:spPr/>
      <dgm:t>
        <a:bodyPr/>
        <a:lstStyle/>
        <a:p>
          <a:endParaRPr lang="en-US"/>
        </a:p>
      </dgm:t>
    </dgm:pt>
    <dgm:pt modelId="{1D3DCACF-4816-4325-913A-A4145C13F61D}">
      <dgm:prSet/>
      <dgm:spPr/>
      <dgm:t>
        <a:bodyPr/>
        <a:lstStyle/>
        <a:p>
          <a:pPr>
            <a:lnSpc>
              <a:spcPts val="1200"/>
            </a:lnSpc>
            <a:spcBef>
              <a:spcPts val="0"/>
            </a:spcBef>
            <a:spcAft>
              <a:spcPct val="35000"/>
            </a:spcAft>
          </a:pPr>
          <a:r>
            <a:rPr lang="en-US" dirty="0"/>
            <a:t>Tailored Plans are required </a:t>
          </a:r>
        </a:p>
        <a:p>
          <a:pPr>
            <a:lnSpc>
              <a:spcPts val="1200"/>
            </a:lnSpc>
            <a:spcBef>
              <a:spcPts val="0"/>
            </a:spcBef>
            <a:spcAft>
              <a:spcPts val="0"/>
            </a:spcAft>
          </a:pPr>
          <a:r>
            <a:rPr lang="en-US" dirty="0"/>
            <a:t>to meet Settlement requirements</a:t>
          </a:r>
        </a:p>
      </dgm:t>
    </dgm:pt>
    <dgm:pt modelId="{6679DCEB-4E2D-4486-A1E7-60936CCE6F02}" type="parTrans" cxnId="{0192AFB6-3597-404F-B78C-D7848B832CF0}">
      <dgm:prSet/>
      <dgm:spPr/>
      <dgm:t>
        <a:bodyPr/>
        <a:lstStyle/>
        <a:p>
          <a:endParaRPr lang="en-US"/>
        </a:p>
      </dgm:t>
    </dgm:pt>
    <dgm:pt modelId="{118319B3-C536-4C40-9ACB-EE713707FFF2}" type="sibTrans" cxnId="{0192AFB6-3597-404F-B78C-D7848B832CF0}">
      <dgm:prSet/>
      <dgm:spPr/>
      <dgm:t>
        <a:bodyPr/>
        <a:lstStyle/>
        <a:p>
          <a:endParaRPr lang="en-US"/>
        </a:p>
      </dgm:t>
    </dgm:pt>
    <dgm:pt modelId="{4A9E6D54-02D7-47E9-80C7-1D1A2D51EB02}">
      <dgm:prSet/>
      <dgm:spPr/>
      <dgm:t>
        <a:bodyPr/>
        <a:lstStyle/>
        <a:p>
          <a:r>
            <a:rPr lang="en-US" dirty="0"/>
            <a:t>Need for Systemwide Support and </a:t>
          </a:r>
          <a:r>
            <a:rPr lang="en-US" dirty="0" err="1"/>
            <a:t>Advovacy</a:t>
          </a:r>
          <a:r>
            <a:rPr lang="en-US" dirty="0"/>
            <a:t> to Meet Requirements</a:t>
          </a:r>
        </a:p>
      </dgm:t>
    </dgm:pt>
    <dgm:pt modelId="{EE0B24DD-648E-4BBE-9576-ACE171145D7C}" type="parTrans" cxnId="{FADA6671-4343-4B65-856B-B0261531553D}">
      <dgm:prSet/>
      <dgm:spPr/>
      <dgm:t>
        <a:bodyPr/>
        <a:lstStyle/>
        <a:p>
          <a:endParaRPr lang="en-US"/>
        </a:p>
      </dgm:t>
    </dgm:pt>
    <dgm:pt modelId="{167BE93A-2C43-4E50-8A5A-AB4A4EE4BF18}" type="sibTrans" cxnId="{FADA6671-4343-4B65-856B-B0261531553D}">
      <dgm:prSet/>
      <dgm:spPr/>
      <dgm:t>
        <a:bodyPr/>
        <a:lstStyle/>
        <a:p>
          <a:endParaRPr lang="en-US"/>
        </a:p>
      </dgm:t>
    </dgm:pt>
    <dgm:pt modelId="{8687D297-F3FD-49A3-BFF2-72F37D8A01F3}" type="pres">
      <dgm:prSet presAssocID="{CE9AFA01-16B1-4EBC-B629-FD085FD802D7}" presName="root" presStyleCnt="0">
        <dgm:presLayoutVars>
          <dgm:dir/>
          <dgm:resizeHandles val="exact"/>
        </dgm:presLayoutVars>
      </dgm:prSet>
      <dgm:spPr/>
    </dgm:pt>
    <dgm:pt modelId="{0000832B-EE8E-4894-9795-8BCDF25CD6E2}" type="pres">
      <dgm:prSet presAssocID="{5F2F255E-C9FB-4B42-ADB6-5EED4361B3FF}" presName="compNode" presStyleCnt="0"/>
      <dgm:spPr/>
    </dgm:pt>
    <dgm:pt modelId="{5677DDFE-0003-4243-BD30-53930F79C243}" type="pres">
      <dgm:prSet presAssocID="{5F2F255E-C9FB-4B42-ADB6-5EED4361B3FF}" presName="iconRect" presStyleLbl="node1" presStyleIdx="0" presStyleCnt="3" custScaleX="147682" custScaleY="98390" custLinFactNeighborX="-1082" custLinFactNeighborY="-319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3DEBA0C6-F3F0-45ED-A7A2-B27AD729042A}" type="pres">
      <dgm:prSet presAssocID="{5F2F255E-C9FB-4B42-ADB6-5EED4361B3FF}" presName="spaceRect" presStyleCnt="0"/>
      <dgm:spPr/>
    </dgm:pt>
    <dgm:pt modelId="{8F29DA00-00EA-44BD-B9B1-9484792DDF62}" type="pres">
      <dgm:prSet presAssocID="{5F2F255E-C9FB-4B42-ADB6-5EED4361B3FF}" presName="textRect" presStyleLbl="revTx" presStyleIdx="0" presStyleCnt="3" custScaleX="111772" custScaleY="126475">
        <dgm:presLayoutVars>
          <dgm:chMax val="1"/>
          <dgm:chPref val="1"/>
        </dgm:presLayoutVars>
      </dgm:prSet>
      <dgm:spPr/>
    </dgm:pt>
    <dgm:pt modelId="{BE3D2912-1096-4C3A-8435-3C64FC345D49}" type="pres">
      <dgm:prSet presAssocID="{DE5F1E58-C062-437C-88B9-24E61A182F09}" presName="sibTrans" presStyleCnt="0"/>
      <dgm:spPr/>
    </dgm:pt>
    <dgm:pt modelId="{C06E9975-D020-4FA7-A359-4FCA9968530E}" type="pres">
      <dgm:prSet presAssocID="{1D3DCACF-4816-4325-913A-A4145C13F61D}" presName="compNode" presStyleCnt="0"/>
      <dgm:spPr/>
    </dgm:pt>
    <dgm:pt modelId="{8260C4E0-D40D-438B-B768-463C5210089F}" type="pres">
      <dgm:prSet presAssocID="{1D3DCACF-4816-4325-913A-A4145C13F61D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87858F0-7229-4C40-9056-FE95672213DA}" type="pres">
      <dgm:prSet presAssocID="{1D3DCACF-4816-4325-913A-A4145C13F61D}" presName="spaceRect" presStyleCnt="0"/>
      <dgm:spPr/>
    </dgm:pt>
    <dgm:pt modelId="{A78E9282-2ACF-4FA8-809A-50D2C6832AD6}" type="pres">
      <dgm:prSet presAssocID="{1D3DCACF-4816-4325-913A-A4145C13F61D}" presName="textRect" presStyleLbl="revTx" presStyleIdx="1" presStyleCnt="3" custScaleY="107596" custLinFactNeighborX="479" custLinFactNeighborY="-3848">
        <dgm:presLayoutVars>
          <dgm:chMax val="1"/>
          <dgm:chPref val="1"/>
        </dgm:presLayoutVars>
      </dgm:prSet>
      <dgm:spPr/>
    </dgm:pt>
    <dgm:pt modelId="{FD6663EF-D461-4CF4-8DDA-39F4BE1C0C49}" type="pres">
      <dgm:prSet presAssocID="{118319B3-C536-4C40-9ACB-EE713707FFF2}" presName="sibTrans" presStyleCnt="0"/>
      <dgm:spPr/>
    </dgm:pt>
    <dgm:pt modelId="{C8DE49E0-7AA2-4B8E-AF7E-4BEBA43D9D82}" type="pres">
      <dgm:prSet presAssocID="{4A9E6D54-02D7-47E9-80C7-1D1A2D51EB02}" presName="compNode" presStyleCnt="0"/>
      <dgm:spPr/>
    </dgm:pt>
    <dgm:pt modelId="{DDCA131D-E4C9-414F-BA9B-1787E6D13AAF}" type="pres">
      <dgm:prSet presAssocID="{4A9E6D54-02D7-47E9-80C7-1D1A2D51EB02}" presName="iconRect" presStyleLbl="nod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2E160784-6D7D-4240-8911-06EAB510F274}" type="pres">
      <dgm:prSet presAssocID="{4A9E6D54-02D7-47E9-80C7-1D1A2D51EB02}" presName="spaceRect" presStyleCnt="0"/>
      <dgm:spPr/>
    </dgm:pt>
    <dgm:pt modelId="{CB3AA60F-2292-4F9E-8571-7960201FDFFC}" type="pres">
      <dgm:prSet presAssocID="{4A9E6D54-02D7-47E9-80C7-1D1A2D51EB02}" presName="textRect" presStyleLbl="revTx" presStyleIdx="2" presStyleCnt="3" custScaleY="122464">
        <dgm:presLayoutVars>
          <dgm:chMax val="1"/>
          <dgm:chPref val="1"/>
        </dgm:presLayoutVars>
      </dgm:prSet>
      <dgm:spPr/>
    </dgm:pt>
  </dgm:ptLst>
  <dgm:cxnLst>
    <dgm:cxn modelId="{C319EF3F-DDF9-4DD5-B30F-CEFED5AC450B}" type="presOf" srcId="{4A9E6D54-02D7-47E9-80C7-1D1A2D51EB02}" destId="{CB3AA60F-2292-4F9E-8571-7960201FDFFC}" srcOrd="0" destOrd="0" presId="urn:microsoft.com/office/officeart/2018/2/layout/IconLabelList"/>
    <dgm:cxn modelId="{2292E55C-D44B-47CC-AB45-7006B40B56BB}" type="presOf" srcId="{5F2F255E-C9FB-4B42-ADB6-5EED4361B3FF}" destId="{8F29DA00-00EA-44BD-B9B1-9484792DDF62}" srcOrd="0" destOrd="0" presId="urn:microsoft.com/office/officeart/2018/2/layout/IconLabelList"/>
    <dgm:cxn modelId="{1D948149-AC8A-4183-94B0-6A6B1A1375E6}" type="presOf" srcId="{CE9AFA01-16B1-4EBC-B629-FD085FD802D7}" destId="{8687D297-F3FD-49A3-BFF2-72F37D8A01F3}" srcOrd="0" destOrd="0" presId="urn:microsoft.com/office/officeart/2018/2/layout/IconLabelList"/>
    <dgm:cxn modelId="{FADA6671-4343-4B65-856B-B0261531553D}" srcId="{CE9AFA01-16B1-4EBC-B629-FD085FD802D7}" destId="{4A9E6D54-02D7-47E9-80C7-1D1A2D51EB02}" srcOrd="2" destOrd="0" parTransId="{EE0B24DD-648E-4BBE-9576-ACE171145D7C}" sibTransId="{167BE93A-2C43-4E50-8A5A-AB4A4EE4BF18}"/>
    <dgm:cxn modelId="{0192AFB6-3597-404F-B78C-D7848B832CF0}" srcId="{CE9AFA01-16B1-4EBC-B629-FD085FD802D7}" destId="{1D3DCACF-4816-4325-913A-A4145C13F61D}" srcOrd="1" destOrd="0" parTransId="{6679DCEB-4E2D-4486-A1E7-60936CCE6F02}" sibTransId="{118319B3-C536-4C40-9ACB-EE713707FFF2}"/>
    <dgm:cxn modelId="{BA4C96CA-40EE-40AF-82D1-1482DBB76909}" type="presOf" srcId="{1D3DCACF-4816-4325-913A-A4145C13F61D}" destId="{A78E9282-2ACF-4FA8-809A-50D2C6832AD6}" srcOrd="0" destOrd="0" presId="urn:microsoft.com/office/officeart/2018/2/layout/IconLabelList"/>
    <dgm:cxn modelId="{19FA09E4-2D71-44A5-B230-CAAFF6F58B72}" srcId="{CE9AFA01-16B1-4EBC-B629-FD085FD802D7}" destId="{5F2F255E-C9FB-4B42-ADB6-5EED4361B3FF}" srcOrd="0" destOrd="0" parTransId="{D9F74258-B4E3-4A28-8E40-05FD6829B68B}" sibTransId="{DE5F1E58-C062-437C-88B9-24E61A182F09}"/>
    <dgm:cxn modelId="{D87012B0-6EAE-4051-88C8-BF67E9A85DFD}" type="presParOf" srcId="{8687D297-F3FD-49A3-BFF2-72F37D8A01F3}" destId="{0000832B-EE8E-4894-9795-8BCDF25CD6E2}" srcOrd="0" destOrd="0" presId="urn:microsoft.com/office/officeart/2018/2/layout/IconLabelList"/>
    <dgm:cxn modelId="{EF16EDFE-FD1A-4598-A343-9DBE936C5121}" type="presParOf" srcId="{0000832B-EE8E-4894-9795-8BCDF25CD6E2}" destId="{5677DDFE-0003-4243-BD30-53930F79C243}" srcOrd="0" destOrd="0" presId="urn:microsoft.com/office/officeart/2018/2/layout/IconLabelList"/>
    <dgm:cxn modelId="{B49F67A2-673D-45DF-AAA0-C4ADE92563D5}" type="presParOf" srcId="{0000832B-EE8E-4894-9795-8BCDF25CD6E2}" destId="{3DEBA0C6-F3F0-45ED-A7A2-B27AD729042A}" srcOrd="1" destOrd="0" presId="urn:microsoft.com/office/officeart/2018/2/layout/IconLabelList"/>
    <dgm:cxn modelId="{06FAA7B5-9FE2-4BBD-BCA5-BA636A7525A4}" type="presParOf" srcId="{0000832B-EE8E-4894-9795-8BCDF25CD6E2}" destId="{8F29DA00-00EA-44BD-B9B1-9484792DDF62}" srcOrd="2" destOrd="0" presId="urn:microsoft.com/office/officeart/2018/2/layout/IconLabelList"/>
    <dgm:cxn modelId="{EBD7705D-B598-43CF-8FB7-56051584FB51}" type="presParOf" srcId="{8687D297-F3FD-49A3-BFF2-72F37D8A01F3}" destId="{BE3D2912-1096-4C3A-8435-3C64FC345D49}" srcOrd="1" destOrd="0" presId="urn:microsoft.com/office/officeart/2018/2/layout/IconLabelList"/>
    <dgm:cxn modelId="{D81E488A-A914-4ED8-84EA-66902F0E820D}" type="presParOf" srcId="{8687D297-F3FD-49A3-BFF2-72F37D8A01F3}" destId="{C06E9975-D020-4FA7-A359-4FCA9968530E}" srcOrd="2" destOrd="0" presId="urn:microsoft.com/office/officeart/2018/2/layout/IconLabelList"/>
    <dgm:cxn modelId="{15A4A93C-C973-493C-9FC5-80C8289879DD}" type="presParOf" srcId="{C06E9975-D020-4FA7-A359-4FCA9968530E}" destId="{8260C4E0-D40D-438B-B768-463C5210089F}" srcOrd="0" destOrd="0" presId="urn:microsoft.com/office/officeart/2018/2/layout/IconLabelList"/>
    <dgm:cxn modelId="{7A1FE93B-886A-467E-99E4-1E4A1878CBCC}" type="presParOf" srcId="{C06E9975-D020-4FA7-A359-4FCA9968530E}" destId="{187858F0-7229-4C40-9056-FE95672213DA}" srcOrd="1" destOrd="0" presId="urn:microsoft.com/office/officeart/2018/2/layout/IconLabelList"/>
    <dgm:cxn modelId="{4CC3A6EE-B6BC-4C26-8106-2C311544C76C}" type="presParOf" srcId="{C06E9975-D020-4FA7-A359-4FCA9968530E}" destId="{A78E9282-2ACF-4FA8-809A-50D2C6832AD6}" srcOrd="2" destOrd="0" presId="urn:microsoft.com/office/officeart/2018/2/layout/IconLabelList"/>
    <dgm:cxn modelId="{495ECB9F-D839-42D8-B408-9A24DF957B2A}" type="presParOf" srcId="{8687D297-F3FD-49A3-BFF2-72F37D8A01F3}" destId="{FD6663EF-D461-4CF4-8DDA-39F4BE1C0C49}" srcOrd="3" destOrd="0" presId="urn:microsoft.com/office/officeart/2018/2/layout/IconLabelList"/>
    <dgm:cxn modelId="{1229E2A2-29E4-4C86-97F4-07F44ABDB962}" type="presParOf" srcId="{8687D297-F3FD-49A3-BFF2-72F37D8A01F3}" destId="{C8DE49E0-7AA2-4B8E-AF7E-4BEBA43D9D82}" srcOrd="4" destOrd="0" presId="urn:microsoft.com/office/officeart/2018/2/layout/IconLabelList"/>
    <dgm:cxn modelId="{E03F760C-29DF-400C-B567-CE2B4F5C52C7}" type="presParOf" srcId="{C8DE49E0-7AA2-4B8E-AF7E-4BEBA43D9D82}" destId="{DDCA131D-E4C9-414F-BA9B-1787E6D13AAF}" srcOrd="0" destOrd="0" presId="urn:microsoft.com/office/officeart/2018/2/layout/IconLabelList"/>
    <dgm:cxn modelId="{95BCD058-E62C-479C-BA25-AC885DB22041}" type="presParOf" srcId="{C8DE49E0-7AA2-4B8E-AF7E-4BEBA43D9D82}" destId="{2E160784-6D7D-4240-8911-06EAB510F274}" srcOrd="1" destOrd="0" presId="urn:microsoft.com/office/officeart/2018/2/layout/IconLabelList"/>
    <dgm:cxn modelId="{1118C825-A7D3-48F7-99C4-F2D934285FAD}" type="presParOf" srcId="{C8DE49E0-7AA2-4B8E-AF7E-4BEBA43D9D82}" destId="{CB3AA60F-2292-4F9E-8571-7960201FDFF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D1C1E-CB62-4A39-80E6-075ADE84F186}">
      <dsp:nvSpPr>
        <dsp:cNvPr id="0" name=""/>
        <dsp:cNvSpPr/>
      </dsp:nvSpPr>
      <dsp:spPr>
        <a:xfrm>
          <a:off x="0" y="0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DC238-8231-4264-AAEE-6CD5016F7F83}">
      <dsp:nvSpPr>
        <dsp:cNvPr id="0" name=""/>
        <dsp:cNvSpPr/>
      </dsp:nvSpPr>
      <dsp:spPr>
        <a:xfrm>
          <a:off x="0" y="0"/>
          <a:ext cx="6735443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Agreement is in its 12</a:t>
          </a:r>
          <a:r>
            <a:rPr lang="en-US" sz="2400" kern="1200" baseline="30000" dirty="0"/>
            <a:t>th</a:t>
          </a:r>
          <a:r>
            <a:rPr lang="en-US" sz="2400" kern="1200" dirty="0"/>
            <a:t> year and is scheduled to end on June 30, 2025</a:t>
          </a:r>
          <a:br>
            <a:rPr lang="en-US" sz="2400" kern="1200" dirty="0"/>
          </a:br>
          <a:endParaRPr lang="en-US" sz="2400" kern="1200" dirty="0"/>
        </a:p>
      </dsp:txBody>
      <dsp:txXfrm>
        <a:off x="0" y="0"/>
        <a:ext cx="6735443" cy="1391150"/>
      </dsp:txXfrm>
    </dsp:sp>
    <dsp:sp modelId="{08CDCCB8-AB9A-4A2D-9A68-B23CCE798683}">
      <dsp:nvSpPr>
        <dsp:cNvPr id="0" name=""/>
        <dsp:cNvSpPr/>
      </dsp:nvSpPr>
      <dsp:spPr>
        <a:xfrm>
          <a:off x="0" y="1391150"/>
          <a:ext cx="6735443" cy="0"/>
        </a:xfrm>
        <a:prstGeom prst="line">
          <a:avLst/>
        </a:prstGeom>
        <a:solidFill>
          <a:schemeClr val="accent2">
            <a:hueOff val="1267802"/>
            <a:satOff val="-25504"/>
            <a:lumOff val="-9150"/>
            <a:alphaOff val="0"/>
          </a:schemeClr>
        </a:solidFill>
        <a:ln w="12700" cap="flat" cmpd="sng" algn="ctr">
          <a:solidFill>
            <a:schemeClr val="accent2">
              <a:hueOff val="1267802"/>
              <a:satOff val="-25504"/>
              <a:lumOff val="-91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902A9-C111-4BB7-A9A6-2E596C7BEA7A}">
      <dsp:nvSpPr>
        <dsp:cNvPr id="0" name=""/>
        <dsp:cNvSpPr/>
      </dsp:nvSpPr>
      <dsp:spPr>
        <a:xfrm>
          <a:off x="0" y="1391150"/>
          <a:ext cx="6735443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It has been amended five times </a:t>
          </a:r>
          <a:br>
            <a:rPr lang="en-US" sz="2400" kern="1200" dirty="0"/>
          </a:br>
          <a:endParaRPr lang="en-US" sz="2400" kern="1200" dirty="0"/>
        </a:p>
      </dsp:txBody>
      <dsp:txXfrm>
        <a:off x="0" y="1391150"/>
        <a:ext cx="6735443" cy="1391150"/>
      </dsp:txXfrm>
    </dsp:sp>
    <dsp:sp modelId="{7EAC1426-6A5A-499C-958E-EAF611358BE7}">
      <dsp:nvSpPr>
        <dsp:cNvPr id="0" name=""/>
        <dsp:cNvSpPr/>
      </dsp:nvSpPr>
      <dsp:spPr>
        <a:xfrm>
          <a:off x="0" y="2782301"/>
          <a:ext cx="6735443" cy="0"/>
        </a:xfrm>
        <a:prstGeom prst="line">
          <a:avLst/>
        </a:prstGeom>
        <a:solidFill>
          <a:schemeClr val="accent2">
            <a:hueOff val="2535604"/>
            <a:satOff val="-51007"/>
            <a:lumOff val="-18301"/>
            <a:alphaOff val="0"/>
          </a:schemeClr>
        </a:solidFill>
        <a:ln w="12700" cap="flat" cmpd="sng" algn="ctr">
          <a:solidFill>
            <a:schemeClr val="accent2">
              <a:hueOff val="2535604"/>
              <a:satOff val="-51007"/>
              <a:lumOff val="-183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AA2D8-9C77-42A5-8174-9C5F8478CE10}">
      <dsp:nvSpPr>
        <dsp:cNvPr id="0" name=""/>
        <dsp:cNvSpPr/>
      </dsp:nvSpPr>
      <dsp:spPr>
        <a:xfrm>
          <a:off x="0" y="2782301"/>
          <a:ext cx="6735443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Four of those amendments extended the time frame for the State to come into Substantial Compliance with the Settlement requirements</a:t>
          </a:r>
        </a:p>
      </dsp:txBody>
      <dsp:txXfrm>
        <a:off x="0" y="2782301"/>
        <a:ext cx="6735443" cy="1391150"/>
      </dsp:txXfrm>
    </dsp:sp>
    <dsp:sp modelId="{186BB62A-C1FA-40B1-B3FF-76EB153A7FAA}">
      <dsp:nvSpPr>
        <dsp:cNvPr id="0" name=""/>
        <dsp:cNvSpPr/>
      </dsp:nvSpPr>
      <dsp:spPr>
        <a:xfrm>
          <a:off x="0" y="4173451"/>
          <a:ext cx="6735443" cy="0"/>
        </a:xfrm>
        <a:prstGeom prst="line">
          <a:avLst/>
        </a:prstGeom>
        <a:solidFill>
          <a:schemeClr val="accent2">
            <a:hueOff val="3803405"/>
            <a:satOff val="-76511"/>
            <a:lumOff val="-27451"/>
            <a:alphaOff val="0"/>
          </a:schemeClr>
        </a:solidFill>
        <a:ln w="12700" cap="flat" cmpd="sng" algn="ctr">
          <a:solidFill>
            <a:schemeClr val="accent2">
              <a:hueOff val="3803405"/>
              <a:satOff val="-76511"/>
              <a:lumOff val="-27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A3CBD-2FE2-4A1A-B45F-EFD7628DA406}">
      <dsp:nvSpPr>
        <dsp:cNvPr id="0" name=""/>
        <dsp:cNvSpPr/>
      </dsp:nvSpPr>
      <dsp:spPr>
        <a:xfrm>
          <a:off x="0" y="4173451"/>
          <a:ext cx="6735443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Parties will discuss findings and next steps in early 2025</a:t>
          </a:r>
        </a:p>
      </dsp:txBody>
      <dsp:txXfrm>
        <a:off x="0" y="4173451"/>
        <a:ext cx="6735443" cy="1391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50573-F41B-48CC-9F82-B5B7DE7E07F6}">
      <dsp:nvSpPr>
        <dsp:cNvPr id="0" name=""/>
        <dsp:cNvSpPr/>
      </dsp:nvSpPr>
      <dsp:spPr>
        <a:xfrm>
          <a:off x="-178278" y="0"/>
          <a:ext cx="5899406" cy="1001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Permanent Housing---passes inspection, individual gets a lease and has tenancy rights;</a:t>
          </a:r>
        </a:p>
      </dsp:txBody>
      <dsp:txXfrm>
        <a:off x="-148941" y="29337"/>
        <a:ext cx="4544718" cy="942954"/>
      </dsp:txXfrm>
    </dsp:sp>
    <dsp:sp modelId="{F9D3BF22-9D81-406E-8E25-619CF35A384D}">
      <dsp:nvSpPr>
        <dsp:cNvPr id="0" name=""/>
        <dsp:cNvSpPr/>
      </dsp:nvSpPr>
      <dsp:spPr>
        <a:xfrm>
          <a:off x="209009" y="1140743"/>
          <a:ext cx="5899406" cy="1001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Affordable and accessible---individual pays 30% of their income in rent and their  accessibility needs get met;</a:t>
          </a:r>
        </a:p>
      </dsp:txBody>
      <dsp:txXfrm>
        <a:off x="238346" y="1170080"/>
        <a:ext cx="4659613" cy="942954"/>
      </dsp:txXfrm>
    </dsp:sp>
    <dsp:sp modelId="{B90517A1-1E6C-4FEE-B3F3-0211B838C014}">
      <dsp:nvSpPr>
        <dsp:cNvPr id="0" name=""/>
        <dsp:cNvSpPr/>
      </dsp:nvSpPr>
      <dsp:spPr>
        <a:xfrm>
          <a:off x="596297" y="2281486"/>
          <a:ext cx="5899406" cy="1001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Move-In Assistance---payment for move-in expenses and help finding and getting safe housing;</a:t>
          </a:r>
        </a:p>
      </dsp:txBody>
      <dsp:txXfrm>
        <a:off x="625634" y="2310823"/>
        <a:ext cx="4659613" cy="942954"/>
      </dsp:txXfrm>
    </dsp:sp>
    <dsp:sp modelId="{9A8DD176-653A-4095-8345-61B092204072}">
      <dsp:nvSpPr>
        <dsp:cNvPr id="0" name=""/>
        <dsp:cNvSpPr/>
      </dsp:nvSpPr>
      <dsp:spPr>
        <a:xfrm>
          <a:off x="983585" y="3422230"/>
          <a:ext cx="5899406" cy="1001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Location---in a location  that doesn’t limit an individual’s access to community activities: and</a:t>
          </a:r>
        </a:p>
      </dsp:txBody>
      <dsp:txXfrm>
        <a:off x="1012922" y="3451567"/>
        <a:ext cx="4659613" cy="942954"/>
      </dsp:txXfrm>
    </dsp:sp>
    <dsp:sp modelId="{0851B137-6F94-4F0D-BA86-E70FA7BC1EB7}">
      <dsp:nvSpPr>
        <dsp:cNvPr id="0" name=""/>
        <dsp:cNvSpPr/>
      </dsp:nvSpPr>
      <dsp:spPr>
        <a:xfrm>
          <a:off x="1931640" y="4562973"/>
          <a:ext cx="4777870" cy="1001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Support--- to maintain housing and assistance with daily living activities.</a:t>
          </a:r>
        </a:p>
      </dsp:txBody>
      <dsp:txXfrm>
        <a:off x="1960977" y="4592310"/>
        <a:ext cx="3762620" cy="942954"/>
      </dsp:txXfrm>
    </dsp:sp>
    <dsp:sp modelId="{C15367A0-140D-470D-A3B9-E9A640D98334}">
      <dsp:nvSpPr>
        <dsp:cNvPr id="0" name=""/>
        <dsp:cNvSpPr/>
      </dsp:nvSpPr>
      <dsp:spPr>
        <a:xfrm>
          <a:off x="4713511" y="731745"/>
          <a:ext cx="651058" cy="6510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859999" y="731745"/>
        <a:ext cx="358082" cy="489921"/>
      </dsp:txXfrm>
    </dsp:sp>
    <dsp:sp modelId="{31845282-CC22-47E1-875C-A83DACDCDD2E}">
      <dsp:nvSpPr>
        <dsp:cNvPr id="0" name=""/>
        <dsp:cNvSpPr/>
      </dsp:nvSpPr>
      <dsp:spPr>
        <a:xfrm>
          <a:off x="5100799" y="1872488"/>
          <a:ext cx="651058" cy="6510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5247287" y="1872488"/>
        <a:ext cx="358082" cy="489921"/>
      </dsp:txXfrm>
    </dsp:sp>
    <dsp:sp modelId="{2AC0796D-0DEE-479E-A7AA-75CBF39B5686}">
      <dsp:nvSpPr>
        <dsp:cNvPr id="0" name=""/>
        <dsp:cNvSpPr/>
      </dsp:nvSpPr>
      <dsp:spPr>
        <a:xfrm>
          <a:off x="5488087" y="2996538"/>
          <a:ext cx="651058" cy="6510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5634575" y="2996538"/>
        <a:ext cx="358082" cy="489921"/>
      </dsp:txXfrm>
    </dsp:sp>
    <dsp:sp modelId="{37733531-4B39-42D5-A237-B37D6BEF8506}">
      <dsp:nvSpPr>
        <dsp:cNvPr id="0" name=""/>
        <dsp:cNvSpPr/>
      </dsp:nvSpPr>
      <dsp:spPr>
        <a:xfrm>
          <a:off x="5875375" y="4148410"/>
          <a:ext cx="651058" cy="6510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021863" y="4148410"/>
        <a:ext cx="358082" cy="489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37C5D-C7CD-46DE-A9B5-B4F7CA312309}">
      <dsp:nvSpPr>
        <dsp:cNvPr id="0" name=""/>
        <dsp:cNvSpPr/>
      </dsp:nvSpPr>
      <dsp:spPr>
        <a:xfrm>
          <a:off x="0" y="2553"/>
          <a:ext cx="10174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CCF89-362F-47A8-B83E-699017925FF1}">
      <dsp:nvSpPr>
        <dsp:cNvPr id="0" name=""/>
        <dsp:cNvSpPr/>
      </dsp:nvSpPr>
      <dsp:spPr>
        <a:xfrm>
          <a:off x="0" y="2553"/>
          <a:ext cx="10174287" cy="869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3,623 individuals are now residing in SH apt. units/ single family homes;</a:t>
          </a:r>
        </a:p>
      </dsp:txBody>
      <dsp:txXfrm>
        <a:off x="0" y="2553"/>
        <a:ext cx="10174287" cy="869457"/>
      </dsp:txXfrm>
    </dsp:sp>
    <dsp:sp modelId="{873D8080-1B17-4362-8DBA-5327B8B468AA}">
      <dsp:nvSpPr>
        <dsp:cNvPr id="0" name=""/>
        <dsp:cNvSpPr/>
      </dsp:nvSpPr>
      <dsp:spPr>
        <a:xfrm>
          <a:off x="0" y="872011"/>
          <a:ext cx="10174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E33F1-0F53-4B11-9150-F5E14FBBE4BD}">
      <dsp:nvSpPr>
        <dsp:cNvPr id="0" name=""/>
        <dsp:cNvSpPr/>
      </dsp:nvSpPr>
      <dsp:spPr>
        <a:xfrm>
          <a:off x="0" y="872011"/>
          <a:ext cx="10164351" cy="1851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1,001 individuals (of the 2,000 required) living in SH have exited ACHs;  2,007 diverted from ACHs were living in boarding homes, shelters, were homeless or in treatment facilities; 615 discharged from SPHs</a:t>
          </a:r>
        </a:p>
      </dsp:txBody>
      <dsp:txXfrm>
        <a:off x="0" y="872011"/>
        <a:ext cx="10164351" cy="1851234"/>
      </dsp:txXfrm>
    </dsp:sp>
    <dsp:sp modelId="{442F4D2D-C096-4204-BB2B-05654FAE77D2}">
      <dsp:nvSpPr>
        <dsp:cNvPr id="0" name=""/>
        <dsp:cNvSpPr/>
      </dsp:nvSpPr>
      <dsp:spPr>
        <a:xfrm>
          <a:off x="0" y="2610507"/>
          <a:ext cx="10174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AC4F9-5B1D-4216-BEC9-3481CD51EEFF}">
      <dsp:nvSpPr>
        <dsp:cNvPr id="0" name=""/>
        <dsp:cNvSpPr/>
      </dsp:nvSpPr>
      <dsp:spPr>
        <a:xfrm>
          <a:off x="9935" y="2603535"/>
          <a:ext cx="10164351" cy="1026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State has made progress securing (federal, state and 1 TP) funding, meeting tenancy rights and personal support requirements; and</a:t>
          </a:r>
        </a:p>
      </dsp:txBody>
      <dsp:txXfrm>
        <a:off x="9935" y="2603535"/>
        <a:ext cx="10164351" cy="1026761"/>
      </dsp:txXfrm>
    </dsp:sp>
    <dsp:sp modelId="{DF557FAA-8B6B-4BF5-ACBA-DE3611DC126B}">
      <dsp:nvSpPr>
        <dsp:cNvPr id="0" name=""/>
        <dsp:cNvSpPr/>
      </dsp:nvSpPr>
      <dsp:spPr>
        <a:xfrm>
          <a:off x="0" y="3750007"/>
          <a:ext cx="10174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DEFA7-9D86-4D6F-83A8-7BC4366FE51B}">
      <dsp:nvSpPr>
        <dsp:cNvPr id="0" name=""/>
        <dsp:cNvSpPr/>
      </dsp:nvSpPr>
      <dsp:spPr>
        <a:xfrm>
          <a:off x="0" y="3750007"/>
          <a:ext cx="10174287" cy="875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89% of individuals getting bridge housing support have moved into SH; 2 peer led crisis respite homes--one more in start-up phase</a:t>
          </a:r>
        </a:p>
      </dsp:txBody>
      <dsp:txXfrm>
        <a:off x="0" y="3750007"/>
        <a:ext cx="10174287" cy="8757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E10D0-A06B-4952-9723-5B0F4A7D09BB}">
      <dsp:nvSpPr>
        <dsp:cNvPr id="0" name=""/>
        <dsp:cNvSpPr/>
      </dsp:nvSpPr>
      <dsp:spPr>
        <a:xfrm>
          <a:off x="0" y="8059"/>
          <a:ext cx="6303729" cy="10951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Access to Services---so individuals can successfully transition to/or be diverted from ACHs and live successfully in the community</a:t>
          </a:r>
          <a:r>
            <a:rPr lang="en-US" sz="1900" kern="1200" dirty="0">
              <a:solidFill>
                <a:schemeClr val="tx1"/>
              </a:solidFill>
            </a:rPr>
            <a:t>;</a:t>
          </a:r>
        </a:p>
      </dsp:txBody>
      <dsp:txXfrm>
        <a:off x="53459" y="61518"/>
        <a:ext cx="6196811" cy="988201"/>
      </dsp:txXfrm>
    </dsp:sp>
    <dsp:sp modelId="{4DD9BDA0-D7EB-4A32-A7DC-18AA349F5066}">
      <dsp:nvSpPr>
        <dsp:cNvPr id="0" name=""/>
        <dsp:cNvSpPr/>
      </dsp:nvSpPr>
      <dsp:spPr>
        <a:xfrm>
          <a:off x="0" y="1115731"/>
          <a:ext cx="6303729" cy="1095119"/>
        </a:xfrm>
        <a:prstGeom prst="roundRect">
          <a:avLst/>
        </a:prstGeom>
        <a:solidFill>
          <a:schemeClr val="accent5">
            <a:hueOff val="-3486394"/>
            <a:satOff val="3153"/>
            <a:lumOff val="-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Evidenced based, recovery and community based;</a:t>
          </a:r>
          <a:br>
            <a:rPr lang="en-US" sz="2000" kern="1200" dirty="0">
              <a:solidFill>
                <a:schemeClr val="tx1"/>
              </a:solidFill>
            </a:rPr>
          </a:br>
          <a:endParaRPr lang="en-US" sz="2000" kern="1200" dirty="0">
            <a:solidFill>
              <a:schemeClr val="tx1"/>
            </a:solidFill>
          </a:endParaRPr>
        </a:p>
      </dsp:txBody>
      <dsp:txXfrm>
        <a:off x="53459" y="1169190"/>
        <a:ext cx="6196811" cy="988201"/>
      </dsp:txXfrm>
    </dsp:sp>
    <dsp:sp modelId="{254C7F87-7A75-4406-A69F-8FBC6CB160BC}">
      <dsp:nvSpPr>
        <dsp:cNvPr id="0" name=""/>
        <dsp:cNvSpPr/>
      </dsp:nvSpPr>
      <dsp:spPr>
        <a:xfrm>
          <a:off x="0" y="2231245"/>
          <a:ext cx="6303729" cy="1095119"/>
        </a:xfrm>
        <a:prstGeom prst="roundRect">
          <a:avLst/>
        </a:prstGeom>
        <a:solidFill>
          <a:schemeClr val="accent5">
            <a:hueOff val="-6972787"/>
            <a:satOff val="6306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Individualized;</a:t>
          </a:r>
        </a:p>
      </dsp:txBody>
      <dsp:txXfrm>
        <a:off x="53459" y="2284704"/>
        <a:ext cx="6196811" cy="988201"/>
      </dsp:txXfrm>
    </dsp:sp>
    <dsp:sp modelId="{D1597440-BBB7-4DB8-8195-92BC8C60FFF1}">
      <dsp:nvSpPr>
        <dsp:cNvPr id="0" name=""/>
        <dsp:cNvSpPr/>
      </dsp:nvSpPr>
      <dsp:spPr>
        <a:xfrm>
          <a:off x="0" y="3345259"/>
          <a:ext cx="6303729" cy="1095119"/>
        </a:xfrm>
        <a:prstGeom prst="roundRect">
          <a:avLst/>
        </a:prstGeom>
        <a:solidFill>
          <a:schemeClr val="accent5">
            <a:hueOff val="-10459180"/>
            <a:satOff val="9459"/>
            <a:lumOff val="-182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Delivered with intensity, frequency and flexibility as needed; </a:t>
          </a:r>
        </a:p>
      </dsp:txBody>
      <dsp:txXfrm>
        <a:off x="53459" y="3398718"/>
        <a:ext cx="6196811" cy="988201"/>
      </dsp:txXfrm>
    </dsp:sp>
    <dsp:sp modelId="{1BBF1B52-E2C7-4A40-B1C6-1186DD41BC0D}">
      <dsp:nvSpPr>
        <dsp:cNvPr id="0" name=""/>
        <dsp:cNvSpPr/>
      </dsp:nvSpPr>
      <dsp:spPr>
        <a:xfrm>
          <a:off x="0" y="4457659"/>
          <a:ext cx="6303729" cy="1095119"/>
        </a:xfrm>
        <a:prstGeom prst="roundRect">
          <a:avLst/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Provided regardless of individual’s Medicaid eligibility;</a:t>
          </a:r>
        </a:p>
      </dsp:txBody>
      <dsp:txXfrm>
        <a:off x="53459" y="4511118"/>
        <a:ext cx="6196811" cy="9882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EFB19-7713-4BCA-8B06-BA4EB9A0F716}">
      <dsp:nvSpPr>
        <dsp:cNvPr id="0" name=""/>
        <dsp:cNvSpPr/>
      </dsp:nvSpPr>
      <dsp:spPr>
        <a:xfrm>
          <a:off x="966672" y="346552"/>
          <a:ext cx="1264141" cy="126414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5179C-EFE8-493E-BB2D-FEC9588C2FAA}">
      <dsp:nvSpPr>
        <dsp:cNvPr id="0" name=""/>
        <dsp:cNvSpPr/>
      </dsp:nvSpPr>
      <dsp:spPr>
        <a:xfrm>
          <a:off x="1236080" y="615959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FA723-7051-41BD-8197-327C65F00898}">
      <dsp:nvSpPr>
        <dsp:cNvPr id="0" name=""/>
        <dsp:cNvSpPr/>
      </dsp:nvSpPr>
      <dsp:spPr>
        <a:xfrm>
          <a:off x="562562" y="2004442"/>
          <a:ext cx="2072362" cy="200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Help individuals to recognize and deal with situations that may otherwise result in crises;</a:t>
          </a:r>
        </a:p>
      </dsp:txBody>
      <dsp:txXfrm>
        <a:off x="562562" y="2004442"/>
        <a:ext cx="2072362" cy="2000342"/>
      </dsp:txXfrm>
    </dsp:sp>
    <dsp:sp modelId="{F8C2DF8E-3046-4724-9D15-47C31C20B6BE}">
      <dsp:nvSpPr>
        <dsp:cNvPr id="0" name=""/>
        <dsp:cNvSpPr/>
      </dsp:nvSpPr>
      <dsp:spPr>
        <a:xfrm>
          <a:off x="3401698" y="346552"/>
          <a:ext cx="1264141" cy="126414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0DC1C-0155-4627-AFB3-7B4804865244}">
      <dsp:nvSpPr>
        <dsp:cNvPr id="0" name=""/>
        <dsp:cNvSpPr/>
      </dsp:nvSpPr>
      <dsp:spPr>
        <a:xfrm>
          <a:off x="3671106" y="615959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E0C81-E75B-47D1-9227-72820458A6AE}">
      <dsp:nvSpPr>
        <dsp:cNvPr id="0" name=""/>
        <dsp:cNvSpPr/>
      </dsp:nvSpPr>
      <dsp:spPr>
        <a:xfrm>
          <a:off x="2997588" y="2004442"/>
          <a:ext cx="2072362" cy="200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Help individuals strengthen their networks of community and natural supports and use of supports for preventing crises;</a:t>
          </a:r>
        </a:p>
      </dsp:txBody>
      <dsp:txXfrm>
        <a:off x="2997588" y="2004442"/>
        <a:ext cx="2072362" cy="2000342"/>
      </dsp:txXfrm>
    </dsp:sp>
    <dsp:sp modelId="{1CF8A858-C9AE-4549-93ED-AAB60246754C}">
      <dsp:nvSpPr>
        <dsp:cNvPr id="0" name=""/>
        <dsp:cNvSpPr/>
      </dsp:nvSpPr>
      <dsp:spPr>
        <a:xfrm>
          <a:off x="5843242" y="264118"/>
          <a:ext cx="1264141" cy="126414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2ABBF-C74B-495E-834A-933C988E2BBE}">
      <dsp:nvSpPr>
        <dsp:cNvPr id="0" name=""/>
        <dsp:cNvSpPr/>
      </dsp:nvSpPr>
      <dsp:spPr>
        <a:xfrm>
          <a:off x="6112649" y="533525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03B98-46FE-4C3E-884E-34870299629F}">
      <dsp:nvSpPr>
        <dsp:cNvPr id="0" name=""/>
        <dsp:cNvSpPr/>
      </dsp:nvSpPr>
      <dsp:spPr>
        <a:xfrm>
          <a:off x="5432614" y="1757140"/>
          <a:ext cx="2085397" cy="2330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Provide AN Array of services---including ACT, Peer Support, CST, Tenancy Services Management, PSR and other services as needed;</a:t>
          </a:r>
        </a:p>
      </dsp:txBody>
      <dsp:txXfrm>
        <a:off x="5432614" y="1757140"/>
        <a:ext cx="2085397" cy="2330079"/>
      </dsp:txXfrm>
    </dsp:sp>
    <dsp:sp modelId="{5AB17A6E-565F-43CB-A80F-B074CF874746}">
      <dsp:nvSpPr>
        <dsp:cNvPr id="0" name=""/>
        <dsp:cNvSpPr/>
      </dsp:nvSpPr>
      <dsp:spPr>
        <a:xfrm>
          <a:off x="8284785" y="346552"/>
          <a:ext cx="1264141" cy="126414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D3965-4C53-47E7-AD19-AFD4C776AA77}">
      <dsp:nvSpPr>
        <dsp:cNvPr id="0" name=""/>
        <dsp:cNvSpPr/>
      </dsp:nvSpPr>
      <dsp:spPr>
        <a:xfrm>
          <a:off x="8554193" y="615959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7D0C9-8236-4D35-8443-454E094EC187}">
      <dsp:nvSpPr>
        <dsp:cNvPr id="0" name=""/>
        <dsp:cNvSpPr/>
      </dsp:nvSpPr>
      <dsp:spPr>
        <a:xfrm>
          <a:off x="7880675" y="2004442"/>
          <a:ext cx="2072362" cy="200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i="1" kern="1200"/>
            <a:t>New </a:t>
          </a:r>
          <a:r>
            <a:rPr lang="en-US" sz="1600" kern="1200"/>
            <a:t>Complex Care arrangements, Home Health and Personal Care Services;</a:t>
          </a:r>
        </a:p>
      </dsp:txBody>
      <dsp:txXfrm>
        <a:off x="7880675" y="2004442"/>
        <a:ext cx="2072362" cy="20003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FD130-1CBE-45D2-BDBB-D469C359540B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50F07-AF67-441F-A5B2-45F93EE670E1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F77CF-379A-43DE-BFDB-FAEDC001E6B8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Services do not meet requirements for being recovery based, individualized and provided with the required Intensity and  frequency required; </a:t>
          </a:r>
        </a:p>
      </dsp:txBody>
      <dsp:txXfrm>
        <a:off x="1057183" y="1805"/>
        <a:ext cx="9458416" cy="915310"/>
      </dsp:txXfrm>
    </dsp:sp>
    <dsp:sp modelId="{7F49EF65-C34F-4BA2-A027-6269F642B2BB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B0DE1-B85A-4AF6-B245-22AB92A9CD6C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13AAF-F043-40E3-ADDE-C8304EF4F87B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By 2024, we identified only eight teams consistently providing recovery- oriented services for individuals that meets standards;</a:t>
          </a:r>
        </a:p>
      </dsp:txBody>
      <dsp:txXfrm>
        <a:off x="1057183" y="1145944"/>
        <a:ext cx="9458416" cy="915310"/>
      </dsp:txXfrm>
    </dsp:sp>
    <dsp:sp modelId="{9D932550-ADCD-4755-A86D-28F7E08093B9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4903F-A2DC-48C6-B2DD-E5AFD606F919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92893-0A15-492D-973F-88EFBC60879E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PCPs are formulaic, often do not change overtime nor address individuals’ choices, needs and strengths; and</a:t>
          </a:r>
        </a:p>
      </dsp:txBody>
      <dsp:txXfrm>
        <a:off x="1057183" y="2290082"/>
        <a:ext cx="9458416" cy="915310"/>
      </dsp:txXfrm>
    </dsp:sp>
    <dsp:sp modelId="{EF2E43C9-AC54-4C04-9790-6010B142ACC6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A1776-6FA4-4B00-9D83-420AAE96D302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63BDD-1C63-49A9-B74C-DDF8978C1F9E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Individuals generally identify their own natural supports with little assistance from their service providers</a:t>
          </a:r>
        </a:p>
      </dsp:txBody>
      <dsp:txXfrm>
        <a:off x="1057183" y="3434221"/>
        <a:ext cx="9458416" cy="915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7DDFE-0003-4243-BD30-53930F79C243}">
      <dsp:nvSpPr>
        <dsp:cNvPr id="0" name=""/>
        <dsp:cNvSpPr/>
      </dsp:nvSpPr>
      <dsp:spPr>
        <a:xfrm>
          <a:off x="888508" y="951077"/>
          <a:ext cx="1920238" cy="125872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9DA00-00EA-44BD-B9B1-9484792DDF62}">
      <dsp:nvSpPr>
        <dsp:cNvPr id="0" name=""/>
        <dsp:cNvSpPr/>
      </dsp:nvSpPr>
      <dsp:spPr>
        <a:xfrm>
          <a:off x="247898" y="2485559"/>
          <a:ext cx="3229596" cy="91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Need to Focus on Recovery, Providing Opportunities for  Community Living,  Integration, Employment and Supports</a:t>
          </a:r>
        </a:p>
      </dsp:txBody>
      <dsp:txXfrm>
        <a:off x="247898" y="2485559"/>
        <a:ext cx="3229596" cy="910620"/>
      </dsp:txXfrm>
    </dsp:sp>
    <dsp:sp modelId="{8260C4E0-D40D-438B-B768-463C5210089F}">
      <dsp:nvSpPr>
        <dsp:cNvPr id="0" name=""/>
        <dsp:cNvSpPr/>
      </dsp:nvSpPr>
      <dsp:spPr>
        <a:xfrm>
          <a:off x="4777746" y="973524"/>
          <a:ext cx="1300252" cy="130025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E9282-2ACF-4FA8-809A-50D2C6832AD6}">
      <dsp:nvSpPr>
        <dsp:cNvPr id="0" name=""/>
        <dsp:cNvSpPr/>
      </dsp:nvSpPr>
      <dsp:spPr>
        <a:xfrm>
          <a:off x="3996988" y="2575416"/>
          <a:ext cx="2889450" cy="77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ts val="12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Tailored Plans are required </a:t>
          </a:r>
        </a:p>
        <a:p>
          <a:pPr marL="0" lvl="0" indent="0" algn="ctr" defTabSz="666750">
            <a:lnSpc>
              <a:spcPts val="12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/>
            <a:t>to meet Settlement requirements</a:t>
          </a:r>
        </a:p>
      </dsp:txBody>
      <dsp:txXfrm>
        <a:off x="3996988" y="2575416"/>
        <a:ext cx="2889450" cy="774691"/>
      </dsp:txXfrm>
    </dsp:sp>
    <dsp:sp modelId="{DDCA131D-E4C9-414F-BA9B-1787E6D13AAF}">
      <dsp:nvSpPr>
        <dsp:cNvPr id="0" name=""/>
        <dsp:cNvSpPr/>
      </dsp:nvSpPr>
      <dsp:spPr>
        <a:xfrm>
          <a:off x="8172850" y="946762"/>
          <a:ext cx="1300252" cy="130025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AA60F-2292-4F9E-8571-7960201FDFFC}">
      <dsp:nvSpPr>
        <dsp:cNvPr id="0" name=""/>
        <dsp:cNvSpPr/>
      </dsp:nvSpPr>
      <dsp:spPr>
        <a:xfrm>
          <a:off x="7378251" y="2522835"/>
          <a:ext cx="2889450" cy="88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Need for Systemwide Support and </a:t>
          </a:r>
          <a:r>
            <a:rPr lang="en-US" sz="1500" kern="1200" dirty="0" err="1"/>
            <a:t>Advovacy</a:t>
          </a:r>
          <a:r>
            <a:rPr lang="en-US" sz="1500" kern="1200" dirty="0"/>
            <a:t> to Meet Requirements</a:t>
          </a:r>
        </a:p>
      </dsp:txBody>
      <dsp:txXfrm>
        <a:off x="7378251" y="2522835"/>
        <a:ext cx="2889450" cy="881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7/30/2024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4/18/22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4/18/22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4/18/22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4/18/22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4/18/22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4/18/22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4/18/22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4/18/22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4/18/22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4/18/22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4/18/22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4/18/22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4/18/22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4/18/22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4/18/22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4641273"/>
            <a:ext cx="6592824" cy="15766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NC MHBG Planning and Advisory Council </a:t>
            </a:r>
          </a:p>
          <a:p>
            <a:r>
              <a:rPr lang="en-US" dirty="0">
                <a:solidFill>
                  <a:srgbClr val="FFFFFF"/>
                </a:solidFill>
              </a:rPr>
              <a:t>Marti Knisley</a:t>
            </a:r>
          </a:p>
          <a:p>
            <a:r>
              <a:rPr lang="en-US" dirty="0">
                <a:solidFill>
                  <a:srgbClr val="FFFFFF"/>
                </a:solidFill>
              </a:rPr>
              <a:t>Independent Reviewer</a:t>
            </a:r>
          </a:p>
          <a:p>
            <a:r>
              <a:rPr lang="en-US" dirty="0">
                <a:solidFill>
                  <a:srgbClr val="FFFFFF"/>
                </a:solidFill>
              </a:rPr>
              <a:t>August 2, 2024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ADC97A-E6EF-43D0-8133-BA4673270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286" y="2203269"/>
            <a:ext cx="7331746" cy="1343495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Transitions to Community Living:</a:t>
            </a:r>
            <a:br>
              <a:rPr lang="en-US" sz="3600" dirty="0"/>
            </a:br>
            <a:r>
              <a:rPr lang="en-US" sz="3600" dirty="0"/>
              <a:t>NC-US Department of Justice Settlement Agreement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792B98-F32C-0C90-CED2-AABF99BDE812}"/>
              </a:ext>
            </a:extLst>
          </p:cNvPr>
          <p:cNvSpPr txBox="1"/>
          <p:nvPr/>
        </p:nvSpPr>
        <p:spPr>
          <a:xfrm>
            <a:off x="609600" y="6328757"/>
            <a:ext cx="1440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8/2/24</a:t>
            </a:r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60E10-D0F3-41B8-BE07-00BB1294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Services (cont.)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DF70B-00E2-45E2-AAD5-71E7D7C6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8/2/2024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1388C-4903-48E8-ACE6-4CDBDD953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092A6F2-EEA0-42DA-C691-C6F6FECFBF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413799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4764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5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Findings:  Services</a:t>
            </a:r>
          </a:p>
        </p:txBody>
      </p:sp>
      <p:sp>
        <p:nvSpPr>
          <p:cNvPr id="39" name="Rectangle: Rounded Corners 27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A294C4-C218-425D-A0C6-7CC05AAB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8/2/24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0" name="Content Placeholder 5">
            <a:extLst>
              <a:ext uri="{FF2B5EF4-FFF2-40B4-BE49-F238E27FC236}">
                <a16:creationId xmlns:a16="http://schemas.microsoft.com/office/drawing/2014/main" id="{02C1A23D-C56E-8EAB-6A44-7FBC9A1494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078873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391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5DFD2-0C3F-41AC-BF7F-79B1E378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/>
              <a:t>Supported Employment</a:t>
            </a:r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C64A105-7036-4D16-A33D-565C4C477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530724"/>
          </a:xfrm>
        </p:spPr>
        <p:txBody>
          <a:bodyPr>
            <a:normAutofit/>
          </a:bodyPr>
          <a:lstStyle/>
          <a:p>
            <a:r>
              <a:rPr lang="en-US" sz="2200" dirty="0"/>
              <a:t>Assist individuals to meet their employment goals;</a:t>
            </a:r>
          </a:p>
          <a:p>
            <a:r>
              <a:rPr lang="en-US" sz="2200" dirty="0"/>
              <a:t>Assistance preparing for, identifying and maintaining competitive integrated employment;</a:t>
            </a:r>
          </a:p>
          <a:p>
            <a:r>
              <a:rPr lang="en-US" sz="2200" dirty="0"/>
              <a:t>ACT teams include an Employment Specialist and Integrated Placement and Support-Supported Employment Teams (IPS-SE) provide support for individuals not getting ACT; and</a:t>
            </a:r>
          </a:p>
          <a:p>
            <a:r>
              <a:rPr lang="en-US" sz="2200" dirty="0"/>
              <a:t>Provide support from VR and Benefit Counselors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Woman driving forklift">
            <a:extLst>
              <a:ext uri="{FF2B5EF4-FFF2-40B4-BE49-F238E27FC236}">
                <a16:creationId xmlns:a16="http://schemas.microsoft.com/office/drawing/2014/main" id="{294C843C-25C4-EB56-037B-F2795E451D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87184" y="1846033"/>
            <a:ext cx="3781051" cy="2521954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4B8EE-D921-4CD4-B1A5-FC24A8F1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0244" y="6356350"/>
            <a:ext cx="132355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99DDC-6C4D-2209-A11C-D0548B7B7B53}"/>
              </a:ext>
            </a:extLst>
          </p:cNvPr>
          <p:cNvSpPr txBox="1"/>
          <p:nvPr/>
        </p:nvSpPr>
        <p:spPr>
          <a:xfrm>
            <a:off x="838200" y="622069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8/2/24</a:t>
            </a:r>
          </a:p>
        </p:txBody>
      </p:sp>
    </p:spTree>
    <p:extLst>
      <p:ext uri="{BB962C8B-B14F-4D97-AF65-F5344CB8AC3E}">
        <p14:creationId xmlns:p14="http://schemas.microsoft.com/office/powerpoint/2010/main" val="3171249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E60B21-4212-45DA-A70C-5E8EBE09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Focus on Work?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C240D6-E19D-416D-8EB2-D166AB556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Most people want to work</a:t>
            </a:r>
          </a:p>
          <a:p>
            <a:pPr marL="3429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Essential part of recovery</a:t>
            </a:r>
          </a:p>
          <a:p>
            <a:pPr marL="3429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Helps a person increase their income </a:t>
            </a:r>
          </a:p>
          <a:p>
            <a:pPr marL="3429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Helps a person build a life in the community</a:t>
            </a:r>
          </a:p>
          <a:p>
            <a:pPr marL="3429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Equity and connection</a:t>
            </a:r>
          </a:p>
          <a:p>
            <a:pPr marL="3429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What are we telling a person when we don’t ask about their interest in work?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cartoon will work for food">
            <a:extLst>
              <a:ext uri="{FF2B5EF4-FFF2-40B4-BE49-F238E27FC236}">
                <a16:creationId xmlns:a16="http://schemas.microsoft.com/office/drawing/2014/main" id="{0125D810-C2E8-4D86-8B49-5F2466256B6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1" r="16281"/>
          <a:stretch>
            <a:fillRect/>
          </a:stretch>
        </p:blipFill>
        <p:spPr bwMode="auto">
          <a:xfrm>
            <a:off x="8049128" y="1176557"/>
            <a:ext cx="3457162" cy="386090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78623-4D7D-43B0-BA0A-0081A3EA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905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8/2/24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0D9BE-F597-464C-8765-87A8224B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0244" y="6356350"/>
            <a:ext cx="132355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19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EA63B-819A-4358-A97E-67D9570D6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Findings:  Supported Employment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CD6BEC-5C69-4569-872E-152077B8C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690688"/>
            <a:ext cx="9829800" cy="46656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Of the 46 individuals already reviewed in 2024 expressing an interest in employment, education and/or training:</a:t>
            </a:r>
            <a:br>
              <a:rPr lang="en-US" dirty="0"/>
            </a:b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24 individuals expressed an interest in employment and/or education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  got help from IPS/SE or ACT Employment Specialist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2  got jobs on their own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1 referred to VR</a:t>
            </a:r>
          </a:p>
          <a:p>
            <a:r>
              <a:rPr lang="en-US" dirty="0"/>
              <a:t>Nationally at least 50% of individuals with a Serious or S/P Mental Illness indicate an interest in employment and/or education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49ABF-BF93-4BE3-9421-452E8838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8/2/24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C047C-A24F-44C6-9786-79C23666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72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D81A4-BC3B-408A-B898-6DFF07007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1066800"/>
            <a:ext cx="1634836" cy="4475018"/>
          </a:xfrm>
          <a:ln>
            <a:noFill/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US" sz="3100" kern="1200" dirty="0">
                <a:latin typeface="+mj-lt"/>
                <a:ea typeface="+mj-ea"/>
                <a:cs typeface="+mj-cs"/>
              </a:rPr>
            </a:br>
            <a:br>
              <a:rPr lang="en-US" sz="3100" kern="1200" dirty="0">
                <a:latin typeface="+mj-lt"/>
                <a:ea typeface="+mj-ea"/>
                <a:cs typeface="+mj-cs"/>
              </a:rPr>
            </a:br>
            <a:br>
              <a:rPr lang="en-US" sz="3100" kern="1200" dirty="0">
                <a:latin typeface="+mj-lt"/>
                <a:ea typeface="+mj-ea"/>
                <a:cs typeface="+mj-cs"/>
              </a:rPr>
            </a:br>
            <a:br>
              <a:rPr lang="en-US" sz="3100" kern="1200" dirty="0">
                <a:latin typeface="+mj-lt"/>
                <a:ea typeface="+mj-ea"/>
                <a:cs typeface="+mj-cs"/>
              </a:rPr>
            </a:br>
            <a:br>
              <a:rPr lang="en-US" sz="3100" kern="1200" dirty="0">
                <a:latin typeface="+mj-lt"/>
                <a:ea typeface="+mj-ea"/>
                <a:cs typeface="+mj-cs"/>
              </a:rPr>
            </a:br>
            <a:br>
              <a:rPr lang="en-US" sz="3100" kern="1200" dirty="0">
                <a:latin typeface="+mj-lt"/>
                <a:ea typeface="+mj-ea"/>
                <a:cs typeface="+mj-cs"/>
              </a:rPr>
            </a:br>
            <a:br>
              <a:rPr lang="en-US" sz="3100" kern="1200" dirty="0">
                <a:latin typeface="+mj-lt"/>
                <a:ea typeface="+mj-ea"/>
                <a:cs typeface="+mj-cs"/>
              </a:rPr>
            </a:br>
            <a:r>
              <a:rPr lang="en-US" sz="3100" kern="1200" dirty="0">
                <a:latin typeface="+mj-lt"/>
                <a:ea typeface="+mj-ea"/>
                <a:cs typeface="+mj-cs"/>
              </a:rPr>
              <a:t>State SH, In-reach/ Transition and Services Scores</a:t>
            </a:r>
            <a:r>
              <a:rPr lang="en-US" sz="3100" dirty="0"/>
              <a:t> in </a:t>
            </a:r>
            <a:br>
              <a:rPr lang="en-US" sz="4000" kern="1200" dirty="0">
                <a:latin typeface="+mj-lt"/>
                <a:ea typeface="+mj-ea"/>
                <a:cs typeface="+mj-cs"/>
              </a:rPr>
            </a:br>
            <a:r>
              <a:rPr lang="en-US" sz="3100" kern="1200" dirty="0">
                <a:latin typeface="+mj-lt"/>
                <a:ea typeface="+mj-ea"/>
                <a:cs typeface="+mj-cs"/>
              </a:rPr>
              <a:t>FY 22 and FY 23</a:t>
            </a:r>
            <a:br>
              <a:rPr lang="en-US" sz="4000" kern="1200" dirty="0">
                <a:latin typeface="+mj-lt"/>
                <a:ea typeface="+mj-ea"/>
                <a:cs typeface="+mj-cs"/>
              </a:rPr>
            </a:b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E699A-A6D5-4C88-805C-7D6E7F33F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76800" y="6356350"/>
            <a:ext cx="21613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Red Line is Standard</a:t>
            </a:r>
            <a:r>
              <a:rPr lang="en-US" dirty="0">
                <a:solidFill>
                  <a:srgbClr val="FFFFFF"/>
                </a:solidFill>
              </a:rPr>
              <a:t> is 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D54B9-0C26-42EF-8942-366CD90E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5888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99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A3C8B-4DBE-4959-B802-01E0FA86090B}"/>
              </a:ext>
            </a:extLst>
          </p:cNvPr>
          <p:cNvSpPr txBox="1"/>
          <p:nvPr/>
        </p:nvSpPr>
        <p:spPr>
          <a:xfrm>
            <a:off x="9910763" y="6238068"/>
            <a:ext cx="144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AB2D263-77E7-3DC3-233D-EB0F5AB2E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842" y="604912"/>
            <a:ext cx="9147958" cy="5764940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24CD6C-7C4E-A226-72BD-04BD0FEAD07B}"/>
              </a:ext>
            </a:extLst>
          </p:cNvPr>
          <p:cNvCxnSpPr>
            <a:cxnSpLocks/>
          </p:cNvCxnSpPr>
          <p:nvPr/>
        </p:nvCxnSpPr>
        <p:spPr>
          <a:xfrm>
            <a:off x="3052689" y="1463040"/>
            <a:ext cx="8046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97581B0-7A8E-2DD2-5D48-CA64B01840D0}"/>
              </a:ext>
            </a:extLst>
          </p:cNvPr>
          <p:cNvSpPr txBox="1"/>
          <p:nvPr/>
        </p:nvSpPr>
        <p:spPr>
          <a:xfrm>
            <a:off x="1177636" y="6483927"/>
            <a:ext cx="1385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8/2/24</a:t>
            </a:r>
          </a:p>
        </p:txBody>
      </p:sp>
    </p:spTree>
    <p:extLst>
      <p:ext uri="{BB962C8B-B14F-4D97-AF65-F5344CB8AC3E}">
        <p14:creationId xmlns:p14="http://schemas.microsoft.com/office/powerpoint/2010/main" val="1067709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570596-D6DA-0727-D356-9A9E1EBC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1631852"/>
            <a:ext cx="10515600" cy="33059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Quality Assurance/</a:t>
            </a:r>
            <a:br>
              <a:rPr lang="en-US" dirty="0"/>
            </a:br>
            <a:r>
              <a:rPr lang="en-US" dirty="0"/>
              <a:t>Performance Improvement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AABF20-4A66-CF66-2E92-DD4B757133A4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7820000">
            <a:off x="3014909" y="1120355"/>
            <a:ext cx="6514159" cy="5341097"/>
          </a:xfrm>
        </p:spPr>
        <p:txBody>
          <a:bodyPr vert="vert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   </a:t>
            </a:r>
            <a:r>
              <a:rPr lang="en-US" sz="4000" dirty="0">
                <a:solidFill>
                  <a:srgbClr val="FF0000"/>
                </a:solidFill>
              </a:rPr>
              <a:t>UNDER CONSTRUCTION</a:t>
            </a:r>
            <a:endParaRPr lang="en-US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426BB-4613-CF9B-EC14-5FB96D3A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8/3/24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9C532-3FAA-AC58-DD2F-A4A739D95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4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7195B-4690-4DF6-A1A9-3B8F67C70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 sz="3100" dirty="0">
                <a:solidFill>
                  <a:srgbClr val="FFFFFF"/>
                </a:solidFill>
              </a:rPr>
              <a:t>Challenges Going Forward: Providers, LME/MCOs and State System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43EE6-8451-4B36-A78C-6D8334DD1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8/2/24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6A714-3B2C-4855-B105-855A88103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1321219-FE64-7D73-D169-C8C89F24B0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010191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621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2743200" cy="446006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745" y="845128"/>
            <a:ext cx="6741226" cy="570807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Quick Overview of the US  v. NC </a:t>
            </a:r>
            <a:r>
              <a:rPr lang="en-US" sz="3200" i="1" dirty="0"/>
              <a:t>Olmstead</a:t>
            </a:r>
            <a:r>
              <a:rPr lang="en-US" sz="3200" dirty="0"/>
              <a:t> Settlement Agreement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Supported Housing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In-reach, Transitions, Diversion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Services/ Employment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Quality Assurance/ Performance Improvement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Challenges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40B8C-6D12-47E8-8B64-EEFB51378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8/2/24</a:t>
            </a:r>
          </a:p>
        </p:txBody>
      </p:sp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70"/>
            <a:ext cx="10814304" cy="5099505"/>
          </a:xfrm>
        </p:spPr>
        <p:txBody>
          <a:bodyPr>
            <a:normAutofit fontScale="92500"/>
          </a:bodyPr>
          <a:lstStyle/>
          <a:p>
            <a:r>
              <a:rPr lang="en-US" dirty="0"/>
              <a:t>The US DOJ, Civil Rights Division and the State of North Carolina entered into a voluntary Settlement Agreement in 2012 in which the State agreed to: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Meet the requirements of the ADA, the 1974 Rehab Act and the US Supreme Court </a:t>
            </a:r>
            <a:r>
              <a:rPr lang="en-US" i="1" dirty="0"/>
              <a:t>Olmstead</a:t>
            </a:r>
            <a:r>
              <a:rPr lang="en-US" dirty="0"/>
              <a:t> decision;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Offer supported housing, services and supports to individuals with a serious or serious and persistent mental illness in or at risk of placement in an Adult Care Home or discharged from a SPH to unstable housing;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Ensure services are provided to individuals in the most integrated setting appropriate to their needs—with provisions for supported housing with lease in the individual's name; and</a:t>
            </a:r>
          </a:p>
          <a:p>
            <a:pPr marL="914400" lvl="2" indent="0" algn="ctr">
              <a:spcBef>
                <a:spcPts val="1200"/>
              </a:spcBef>
              <a:buNone/>
            </a:pPr>
            <a:r>
              <a:rPr lang="en-US" sz="2600" b="1" dirty="0"/>
              <a:t>Achieve community integration and </a:t>
            </a:r>
          </a:p>
          <a:p>
            <a:pPr marL="914400" lvl="2" indent="0" algn="ctr">
              <a:spcBef>
                <a:spcPts val="1200"/>
              </a:spcBef>
              <a:buNone/>
            </a:pPr>
            <a:r>
              <a:rPr lang="en-US" sz="2600" b="1" dirty="0"/>
              <a:t>self-determination</a:t>
            </a:r>
            <a:r>
              <a:rPr lang="en-US" dirty="0"/>
              <a:t>.  </a:t>
            </a:r>
          </a:p>
          <a:p>
            <a:pPr lvl="1"/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47A25-F948-4FDA-93B7-6CF80ED0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8/2/24</a:t>
            </a:r>
          </a:p>
        </p:txBody>
      </p:sp>
    </p:spTree>
    <p:extLst>
      <p:ext uri="{BB962C8B-B14F-4D97-AF65-F5344CB8AC3E}">
        <p14:creationId xmlns:p14="http://schemas.microsoft.com/office/powerpoint/2010/main" val="100219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199372"/>
            <a:ext cx="10605655" cy="1035704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565" y="1371600"/>
            <a:ext cx="9973292" cy="49847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Agreement includes 103 requirements spread across six interconnected areas:</a:t>
            </a:r>
          </a:p>
          <a:p>
            <a:pPr lvl="1"/>
            <a:r>
              <a:rPr lang="en-US" dirty="0"/>
              <a:t>Supported Housing;</a:t>
            </a:r>
          </a:p>
          <a:p>
            <a:pPr lvl="1"/>
            <a:r>
              <a:rPr lang="en-US" dirty="0"/>
              <a:t>Community Based Mental Health Services;</a:t>
            </a:r>
          </a:p>
          <a:p>
            <a:pPr lvl="1"/>
            <a:r>
              <a:rPr lang="en-US" dirty="0"/>
              <a:t>Supported Housing;</a:t>
            </a:r>
          </a:p>
          <a:p>
            <a:pPr lvl="1"/>
            <a:r>
              <a:rPr lang="en-US" dirty="0"/>
              <a:t>Discharge and Transition Process;</a:t>
            </a:r>
          </a:p>
          <a:p>
            <a:pPr lvl="1"/>
            <a:r>
              <a:rPr lang="en-US" dirty="0"/>
              <a:t>Pre-Screening and Diversion; and </a:t>
            </a:r>
          </a:p>
          <a:p>
            <a:pPr lvl="1"/>
            <a:r>
              <a:rPr lang="en-US" dirty="0"/>
              <a:t>Quality Assurance and Performance Improvement</a:t>
            </a:r>
          </a:p>
          <a:p>
            <a:r>
              <a:rPr lang="en-US" dirty="0"/>
              <a:t>six of the 103 items have numeric requirements;</a:t>
            </a:r>
          </a:p>
          <a:p>
            <a:r>
              <a:rPr lang="en-US" dirty="0"/>
              <a:t>the State and the US also agreed to standards for requirements in 2019; and </a:t>
            </a:r>
          </a:p>
          <a:p>
            <a:r>
              <a:rPr lang="en-US" dirty="0"/>
              <a:t>the Agreement defines the target population.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4A49B-3098-44C7-AF7F-67A3AF2E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13299-7AF7-43E5-A191-26B8B6C6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prstClr val="black">
                    <a:tint val="75000"/>
                  </a:prstClr>
                </a:solidFill>
              </a:rPr>
              <a:t>8/2/24</a:t>
            </a:r>
          </a:p>
        </p:txBody>
      </p:sp>
    </p:spTree>
    <p:extLst>
      <p:ext uri="{BB962C8B-B14F-4D97-AF65-F5344CB8AC3E}">
        <p14:creationId xmlns:p14="http://schemas.microsoft.com/office/powerpoint/2010/main" val="428359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8514DD-3FC6-4AEF-9C9C-057CF64C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Current Status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128B2-89F1-4A67-99D8-9E0594C2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8/2/24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7FB0EFA-9228-4C2B-BC70-5B5C9377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78F5560F-F96B-7A05-6917-3136943D2A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002640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921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F7FF3-37DB-4DFC-BA8C-D59DB6EF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Supported Housing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877D6-A03F-4981-81EF-7A2178C5A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8/2/24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53346-896D-41A4-B7D4-F9B20AA4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FA2CD69-055C-5F21-6650-0AB6AB3A30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832394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799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8260B10-25FE-445D-A9FD-06B618F1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Findings:  Supported Housing</a:t>
            </a:r>
            <a:endParaRPr lang="en-US" dirty="0"/>
          </a:p>
        </p:txBody>
      </p:sp>
      <p:graphicFrame>
        <p:nvGraphicFramePr>
          <p:cNvPr id="26" name="Content Placeholder 6">
            <a:extLst>
              <a:ext uri="{FF2B5EF4-FFF2-40B4-BE49-F238E27FC236}">
                <a16:creationId xmlns:a16="http://schemas.microsoft.com/office/drawing/2014/main" id="{CDE65D02-74FC-1ECB-0A40-067EB7E9D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460130"/>
              </p:ext>
            </p:extLst>
          </p:nvPr>
        </p:nvGraphicFramePr>
        <p:xfrm>
          <a:off x="1179512" y="1505243"/>
          <a:ext cx="10174287" cy="4628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A80113-4B17-4C1D-B47D-6BEDFE5B5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8/2/24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A5B9DFF-1E65-43C9-B2DE-90CD91DF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95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EDBC4-A092-1354-995C-C7C0333EF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In-reach, Transitions. Diversion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9F57D-B850-921A-B43D-F2F5C3AEE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537855"/>
            <a:ext cx="9829800" cy="423298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Each Tailored Plan provides In-reach (certified peer led), transition support and diversion from ACHs, and have added bridge extenders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Over 3,900 individuals have qualified for TCL but either still living in ACHs (2,700), been discharged from SPHs or diverted but not living in SH;</a:t>
            </a:r>
            <a:br>
              <a:rPr lang="en-US" dirty="0"/>
            </a:br>
            <a:endParaRPr lang="en-US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State and TPs working to reduce barriers-both systemic and individual barriers</a:t>
            </a:r>
            <a:br>
              <a:rPr lang="en-US" dirty="0"/>
            </a:b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Diversion shifted to LME management in 2019—in program called RSVP</a:t>
            </a:r>
            <a:br>
              <a:rPr lang="en-US" dirty="0"/>
            </a:br>
            <a:endParaRPr lang="en-US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Diversion a true success, before 2019, nearly a 1,000 individuals moved to ACHs each year; number began decreasing in 2020 and since 2022, the number averaging 63 each year.  Over 90% of ACH admission requests are now diverted.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EF654-38E5-E703-9A85-464A6DDE0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8/2/24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E82FE-1AE2-5821-77A2-F3E2DBA8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9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51D62-24D6-4AFB-8D6C-BEB9448C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Services Requirements: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C3C785-20B4-4A18-9DA4-9F618A91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8/2/24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37AA8-2DD0-4902-93A6-7F4115D7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4504" y="6356350"/>
            <a:ext cx="168929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94EF8C9-E3D0-BB90-C317-4DD3E90CE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879242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9924733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DEF148-1770-458F-8F5B-C3D0A278AA97}">
  <ds:schemaRefs>
    <ds:schemaRef ds:uri="http://purl.org/dc/elements/1.1/"/>
    <ds:schemaRef ds:uri="71af3243-3dd4-4a8d-8c0d-dd76da1f02a5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6c05727-aa75-4e4a-9b5f-8a80a1165891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Shapes presentation</Template>
  <TotalTime>647</TotalTime>
  <Words>1134</Words>
  <Application>Microsoft Office PowerPoint</Application>
  <PresentationFormat>Widescreen</PresentationFormat>
  <Paragraphs>138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Next LT Pro</vt:lpstr>
      <vt:lpstr>Calibri</vt:lpstr>
      <vt:lpstr>Tw Cen MT</vt:lpstr>
      <vt:lpstr>Wingdings</vt:lpstr>
      <vt:lpstr>ShapesVTI</vt:lpstr>
      <vt:lpstr>  Transitions to Community Living: NC-US Department of Justice Settlement Agreement</vt:lpstr>
      <vt:lpstr>Agenda</vt:lpstr>
      <vt:lpstr>Overview</vt:lpstr>
      <vt:lpstr>Overview</vt:lpstr>
      <vt:lpstr>Current Status</vt:lpstr>
      <vt:lpstr>Supported Housing</vt:lpstr>
      <vt:lpstr>Findings:  Supported Housing</vt:lpstr>
      <vt:lpstr>In-reach, Transitions. Diversion</vt:lpstr>
      <vt:lpstr>Services Requirements:</vt:lpstr>
      <vt:lpstr>Services (cont.)</vt:lpstr>
      <vt:lpstr>Findings:  Services</vt:lpstr>
      <vt:lpstr>Supported Employment</vt:lpstr>
      <vt:lpstr>Why Focus on Work?</vt:lpstr>
      <vt:lpstr>Findings:  Supported Employment</vt:lpstr>
      <vt:lpstr>       State SH, In-reach/ Transition and Services Scores in  FY 22 and FY 23 </vt:lpstr>
      <vt:lpstr>Quality Assurance/ Performance Improvement</vt:lpstr>
      <vt:lpstr>Challenges Going Forward: Providers, LME/MCOs and State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US-NC Olmstead  Settlement  Agreement Presentation to the  NC PAIMI Council</dc:title>
  <dc:creator>Martha Knisley</dc:creator>
  <cp:lastModifiedBy>Harward, Stacey</cp:lastModifiedBy>
  <cp:revision>5</cp:revision>
  <cp:lastPrinted>2022-04-21T19:29:53Z</cp:lastPrinted>
  <dcterms:created xsi:type="dcterms:W3CDTF">2021-03-04T17:28:51Z</dcterms:created>
  <dcterms:modified xsi:type="dcterms:W3CDTF">2024-07-30T18:42:42Z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