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300" r:id="rId6"/>
    <p:sldId id="301" r:id="rId7"/>
    <p:sldId id="302" r:id="rId8"/>
    <p:sldId id="268" r:id="rId9"/>
    <p:sldId id="266" r:id="rId10"/>
    <p:sldId id="265" r:id="rId11"/>
    <p:sldId id="262" r:id="rId12"/>
    <p:sldId id="274" r:id="rId13"/>
    <p:sldId id="303" r:id="rId14"/>
    <p:sldId id="258" r:id="rId15"/>
    <p:sldId id="259" r:id="rId16"/>
    <p:sldId id="260" r:id="rId17"/>
    <p:sldId id="271" r:id="rId18"/>
    <p:sldId id="293" r:id="rId19"/>
    <p:sldId id="297" r:id="rId20"/>
    <p:sldId id="277" r:id="rId21"/>
    <p:sldId id="281" r:id="rId22"/>
    <p:sldId id="279" r:id="rId23"/>
    <p:sldId id="298" r:id="rId24"/>
    <p:sldId id="280" r:id="rId25"/>
    <p:sldId id="294" r:id="rId26"/>
    <p:sldId id="283" r:id="rId27"/>
    <p:sldId id="304" r:id="rId28"/>
    <p:sldId id="286" r:id="rId29"/>
    <p:sldId id="287" r:id="rId30"/>
    <p:sldId id="288" r:id="rId31"/>
    <p:sldId id="295" r:id="rId32"/>
    <p:sldId id="289" r:id="rId33"/>
    <p:sldId id="296" r:id="rId34"/>
    <p:sldId id="305" r:id="rId35"/>
    <p:sldId id="291" r:id="rId36"/>
    <p:sldId id="272" r:id="rId37"/>
    <p:sldId id="27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6"/>
    <a:srgbClr val="00A0AF"/>
    <a:srgbClr val="A4D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18" autoAdjust="0"/>
    <p:restoredTop sz="77191" autoAdjust="0"/>
  </p:normalViewPr>
  <p:slideViewPr>
    <p:cSldViewPr>
      <p:cViewPr varScale="1">
        <p:scale>
          <a:sx n="102" d="100"/>
          <a:sy n="102" d="100"/>
        </p:scale>
        <p:origin x="23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6FEA0-62F6-4BE2-949F-B0B7445E6BA5}" type="doc">
      <dgm:prSet loTypeId="urn:microsoft.com/office/officeart/2005/8/layout/bProcess4" loCatId="process" qsTypeId="urn:microsoft.com/office/officeart/2005/8/quickstyle/simple5" qsCatId="simple" csTypeId="urn:microsoft.com/office/officeart/2005/8/colors/accent2_2" csCatId="accent2" phldr="1"/>
      <dgm:spPr/>
      <dgm:t>
        <a:bodyPr/>
        <a:lstStyle/>
        <a:p>
          <a:endParaRPr lang="en-US"/>
        </a:p>
      </dgm:t>
    </dgm:pt>
    <dgm:pt modelId="{AB4E2B25-5437-4115-9659-30F3E11EEBC5}">
      <dgm:prSet phldrT="[Text]" custT="1"/>
      <dgm:spPr>
        <a:blipFill rotWithShape="0">
          <a:blip xmlns:r="http://schemas.openxmlformats.org/officeDocument/2006/relationships" r:embed="rId1"/>
          <a:stretch>
            <a:fillRect/>
          </a:stretch>
        </a:blipFill>
      </dgm:spPr>
      <dgm:t>
        <a:bodyPr/>
        <a:lstStyle/>
        <a:p>
          <a:r>
            <a:rPr lang="en-US" sz="2000" b="1" dirty="0" smtClean="0"/>
            <a:t>16,473</a:t>
          </a:r>
          <a:br>
            <a:rPr lang="en-US" sz="2000" b="1" dirty="0" smtClean="0"/>
          </a:br>
          <a:r>
            <a:rPr lang="en-US" sz="2000" b="1" dirty="0" smtClean="0"/>
            <a:t>ED visits</a:t>
          </a:r>
          <a:endParaRPr lang="en-US" sz="2000" b="1" dirty="0"/>
        </a:p>
      </dgm:t>
    </dgm:pt>
    <dgm:pt modelId="{1C41E919-3B0F-47B5-94A0-F4D0A2C192B6}" type="parTrans" cxnId="{B7EBB9B0-4B5A-4AA9-A90B-65874D702110}">
      <dgm:prSet/>
      <dgm:spPr/>
      <dgm:t>
        <a:bodyPr/>
        <a:lstStyle/>
        <a:p>
          <a:endParaRPr lang="en-US" sz="2000" b="1"/>
        </a:p>
      </dgm:t>
    </dgm:pt>
    <dgm:pt modelId="{A76678DE-9344-4BD1-BE16-6F6C13E36E5E}" type="sibTrans" cxnId="{B7EBB9B0-4B5A-4AA9-A90B-65874D702110}">
      <dgm:prSet/>
      <dgm:spPr>
        <a:solidFill>
          <a:srgbClr val="A3D0EF"/>
        </a:solidFill>
      </dgm:spPr>
      <dgm:t>
        <a:bodyPr/>
        <a:lstStyle/>
        <a:p>
          <a:endParaRPr lang="en-US" sz="2000" b="1" dirty="0"/>
        </a:p>
      </dgm:t>
    </dgm:pt>
    <dgm:pt modelId="{DE753360-A3E5-4552-BF35-39DEE0B8CA14}">
      <dgm:prSet phldrT="[Text]" custT="1"/>
      <dgm:spPr>
        <a:blipFill rotWithShape="0">
          <a:blip xmlns:r="http://schemas.openxmlformats.org/officeDocument/2006/relationships" r:embed="rId2"/>
          <a:stretch>
            <a:fillRect/>
          </a:stretch>
        </a:blipFill>
      </dgm:spPr>
      <dgm:t>
        <a:bodyPr/>
        <a:lstStyle/>
        <a:p>
          <a:r>
            <a:rPr lang="en-US" sz="2000" b="1" dirty="0" smtClean="0"/>
            <a:t>22,880</a:t>
          </a:r>
          <a:br>
            <a:rPr lang="en-US" sz="2000" b="1" dirty="0" smtClean="0"/>
          </a:br>
          <a:r>
            <a:rPr lang="en-US" sz="2000" b="1" dirty="0" smtClean="0"/>
            <a:t>outpatient visits</a:t>
          </a:r>
          <a:endParaRPr lang="en-US" sz="2000" b="1" dirty="0"/>
        </a:p>
      </dgm:t>
    </dgm:pt>
    <dgm:pt modelId="{E487DBAF-0D2E-4F8C-BAC8-49EC8E10D9B4}" type="parTrans" cxnId="{8D65299F-921E-4303-B39F-D4CA8BB738D0}">
      <dgm:prSet/>
      <dgm:spPr/>
      <dgm:t>
        <a:bodyPr/>
        <a:lstStyle/>
        <a:p>
          <a:endParaRPr lang="en-US" sz="2000" b="1"/>
        </a:p>
      </dgm:t>
    </dgm:pt>
    <dgm:pt modelId="{5D6935B0-C835-448A-99AF-D1028666E949}" type="sibTrans" cxnId="{8D65299F-921E-4303-B39F-D4CA8BB738D0}">
      <dgm:prSet/>
      <dgm:spPr>
        <a:solidFill>
          <a:srgbClr val="A3D0EF"/>
        </a:solidFill>
      </dgm:spPr>
      <dgm:t>
        <a:bodyPr/>
        <a:lstStyle/>
        <a:p>
          <a:endParaRPr lang="en-US" sz="2000" b="1" dirty="0"/>
        </a:p>
      </dgm:t>
    </dgm:pt>
    <dgm:pt modelId="{C20F33E4-4FF1-41BD-9882-7BCDE1702DA2}">
      <dgm:prSet phldrT="[Text]" custT="1"/>
      <dgm:spPr>
        <a:blipFill rotWithShape="0">
          <a:blip xmlns:r="http://schemas.openxmlformats.org/officeDocument/2006/relationships" r:embed="rId3"/>
          <a:stretch>
            <a:fillRect/>
          </a:stretch>
        </a:blipFill>
      </dgm:spPr>
      <dgm:t>
        <a:bodyPr/>
        <a:lstStyle/>
        <a:p>
          <a:r>
            <a:rPr lang="en-US" sz="2000" b="1" dirty="0" smtClean="0"/>
            <a:t>302</a:t>
          </a:r>
          <a:br>
            <a:rPr lang="en-US" sz="2000" b="1" dirty="0" smtClean="0"/>
          </a:br>
          <a:r>
            <a:rPr lang="en-US" sz="2000" b="1" dirty="0" smtClean="0"/>
            <a:t>babies born</a:t>
          </a:r>
          <a:endParaRPr lang="en-US" sz="2000" b="1" dirty="0"/>
        </a:p>
      </dgm:t>
    </dgm:pt>
    <dgm:pt modelId="{FB141822-F480-4807-8AA9-51564C4B52C3}" type="parTrans" cxnId="{C563995C-DBEC-48B7-A0EB-3F2B05F44ACA}">
      <dgm:prSet/>
      <dgm:spPr/>
      <dgm:t>
        <a:bodyPr/>
        <a:lstStyle/>
        <a:p>
          <a:endParaRPr lang="en-US" sz="2000" b="1"/>
        </a:p>
      </dgm:t>
    </dgm:pt>
    <dgm:pt modelId="{606C00C3-1F8D-42A3-9F0F-0BF93B561429}" type="sibTrans" cxnId="{C563995C-DBEC-48B7-A0EB-3F2B05F44ACA}">
      <dgm:prSet/>
      <dgm:spPr>
        <a:solidFill>
          <a:srgbClr val="A3D0EF"/>
        </a:solidFill>
      </dgm:spPr>
      <dgm:t>
        <a:bodyPr/>
        <a:lstStyle/>
        <a:p>
          <a:endParaRPr lang="en-US" sz="2000" b="1" dirty="0"/>
        </a:p>
      </dgm:t>
    </dgm:pt>
    <dgm:pt modelId="{DB071723-0B97-4DF4-A9AC-9D94A0A55D0F}">
      <dgm:prSet phldrT="[Text]" custT="1"/>
      <dgm:spPr>
        <a:blipFill rotWithShape="0">
          <a:blip xmlns:r="http://schemas.openxmlformats.org/officeDocument/2006/relationships" r:embed="rId4"/>
          <a:stretch>
            <a:fillRect/>
          </a:stretch>
        </a:blipFill>
      </dgm:spPr>
      <dgm:t>
        <a:bodyPr/>
        <a:lstStyle/>
        <a:p>
          <a:r>
            <a:rPr lang="en-US" sz="2000" b="1" dirty="0" smtClean="0"/>
            <a:t>1,696</a:t>
          </a:r>
          <a:br>
            <a:rPr lang="en-US" sz="2000" b="1" dirty="0" smtClean="0"/>
          </a:br>
          <a:r>
            <a:rPr lang="en-US" sz="2000" b="1" dirty="0" smtClean="0"/>
            <a:t>surgeries</a:t>
          </a:r>
          <a:endParaRPr lang="en-US" sz="2000" b="1" dirty="0"/>
        </a:p>
      </dgm:t>
    </dgm:pt>
    <dgm:pt modelId="{05694FE8-0DFB-48F8-BB34-0304424D1309}" type="sibTrans" cxnId="{97DE34A2-7813-4C14-BBCF-AA5986017B4F}">
      <dgm:prSet/>
      <dgm:spPr>
        <a:solidFill>
          <a:srgbClr val="A3D0EF"/>
        </a:solidFill>
      </dgm:spPr>
      <dgm:t>
        <a:bodyPr/>
        <a:lstStyle/>
        <a:p>
          <a:endParaRPr lang="en-US" sz="2000" b="1" dirty="0"/>
        </a:p>
      </dgm:t>
    </dgm:pt>
    <dgm:pt modelId="{9C42661A-7085-4EC0-97B4-6CA931B80991}" type="parTrans" cxnId="{97DE34A2-7813-4C14-BBCF-AA5986017B4F}">
      <dgm:prSet/>
      <dgm:spPr/>
      <dgm:t>
        <a:bodyPr/>
        <a:lstStyle/>
        <a:p>
          <a:endParaRPr lang="en-US" sz="2000" b="1"/>
        </a:p>
      </dgm:t>
    </dgm:pt>
    <dgm:pt modelId="{0FC26B9E-4DBD-43E5-BEEF-844AA0E3BB9C}">
      <dgm:prSet phldrT="[Text]" custT="1"/>
      <dgm:spPr>
        <a:blipFill rotWithShape="0">
          <a:blip xmlns:r="http://schemas.openxmlformats.org/officeDocument/2006/relationships" r:embed="rId5"/>
          <a:stretch>
            <a:fillRect/>
          </a:stretch>
        </a:blipFill>
      </dgm:spPr>
      <dgm:t>
        <a:bodyPr/>
        <a:lstStyle/>
        <a:p>
          <a:r>
            <a:rPr lang="en-US" sz="2000" b="1" dirty="0" smtClean="0"/>
            <a:t>1,792</a:t>
          </a:r>
          <a:br>
            <a:rPr lang="en-US" sz="2000" b="1" dirty="0" smtClean="0"/>
          </a:br>
          <a:r>
            <a:rPr lang="en-US" sz="2000" b="1" dirty="0" smtClean="0"/>
            <a:t>admissions</a:t>
          </a:r>
          <a:endParaRPr lang="en-US" sz="2000" b="1" dirty="0"/>
        </a:p>
      </dgm:t>
    </dgm:pt>
    <dgm:pt modelId="{5735D795-73B6-4DAC-BAEC-6204D8782A9A}" type="sibTrans" cxnId="{33D32D96-0CD2-4FB8-9B33-E94F275335D3}">
      <dgm:prSet/>
      <dgm:spPr>
        <a:solidFill>
          <a:srgbClr val="A3D0EF"/>
        </a:solidFill>
      </dgm:spPr>
      <dgm:t>
        <a:bodyPr/>
        <a:lstStyle/>
        <a:p>
          <a:endParaRPr lang="en-US" sz="2000" b="1" dirty="0"/>
        </a:p>
      </dgm:t>
    </dgm:pt>
    <dgm:pt modelId="{2EE8206B-7164-4333-B1EC-D0C0C2EEDE0E}" type="parTrans" cxnId="{33D32D96-0CD2-4FB8-9B33-E94F275335D3}">
      <dgm:prSet/>
      <dgm:spPr/>
      <dgm:t>
        <a:bodyPr/>
        <a:lstStyle/>
        <a:p>
          <a:endParaRPr lang="en-US" sz="2000" b="1"/>
        </a:p>
      </dgm:t>
    </dgm:pt>
    <dgm:pt modelId="{4A0DF345-1784-4A41-9B02-6357BCDBAB41}">
      <dgm:prSet phldrT="[Text]" custT="1"/>
      <dgm:spPr>
        <a:gradFill flip="none" rotWithShape="1">
          <a:gsLst>
            <a:gs pos="0">
              <a:schemeClr val="accent1">
                <a:lumMod val="75000"/>
              </a:schemeClr>
            </a:gs>
            <a:gs pos="100000">
              <a:srgbClr val="008696"/>
            </a:gs>
          </a:gsLst>
          <a:lin ang="4200000" scaled="0"/>
          <a:tileRect/>
        </a:gradFill>
      </dgm:spPr>
      <dgm:t>
        <a:bodyPr/>
        <a:lstStyle/>
        <a:p>
          <a:r>
            <a:rPr lang="en-US" sz="3600" b="1" dirty="0" smtClean="0">
              <a:solidFill>
                <a:schemeClr val="accent1"/>
              </a:solidFill>
            </a:rPr>
            <a:t>FY 2018</a:t>
          </a:r>
          <a:endParaRPr lang="en-US" sz="3600" b="1" dirty="0">
            <a:solidFill>
              <a:schemeClr val="accent1"/>
            </a:solidFill>
          </a:endParaRPr>
        </a:p>
      </dgm:t>
    </dgm:pt>
    <dgm:pt modelId="{8008A305-DAC1-4DA0-8AB3-EF8C51EA0CAA}" type="parTrans" cxnId="{9648F17F-4F36-4866-BEEF-4555755A68B1}">
      <dgm:prSet/>
      <dgm:spPr/>
      <dgm:t>
        <a:bodyPr/>
        <a:lstStyle/>
        <a:p>
          <a:endParaRPr lang="en-US"/>
        </a:p>
      </dgm:t>
    </dgm:pt>
    <dgm:pt modelId="{AAFE705B-19A8-40B6-B6A0-91F991BF2BB2}" type="sibTrans" cxnId="{9648F17F-4F36-4866-BEEF-4555755A68B1}">
      <dgm:prSet/>
      <dgm:spPr/>
      <dgm:t>
        <a:bodyPr/>
        <a:lstStyle/>
        <a:p>
          <a:endParaRPr lang="en-US"/>
        </a:p>
      </dgm:t>
    </dgm:pt>
    <dgm:pt modelId="{E9A14FBC-A5AF-479D-A701-EA2CDAEB7847}">
      <dgm:prSet phldrT="[Text]" custT="1"/>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r>
            <a:rPr lang="en-US" sz="2000" b="1" dirty="0" smtClean="0"/>
            <a:t>331</a:t>
          </a:r>
          <a:br>
            <a:rPr lang="en-US" sz="2000" b="1" dirty="0" smtClean="0"/>
          </a:br>
          <a:r>
            <a:rPr lang="en-US" sz="2000" b="1" dirty="0" smtClean="0"/>
            <a:t>employees</a:t>
          </a:r>
          <a:endParaRPr lang="en-US" sz="2000" b="1" dirty="0"/>
        </a:p>
      </dgm:t>
    </dgm:pt>
    <dgm:pt modelId="{1955C4E9-4CCD-47AF-B933-3510DDA58303}" type="parTrans" cxnId="{243E57EB-27BF-4191-BB4F-8E808B88A906}">
      <dgm:prSet/>
      <dgm:spPr/>
      <dgm:t>
        <a:bodyPr/>
        <a:lstStyle/>
        <a:p>
          <a:endParaRPr lang="en-US"/>
        </a:p>
      </dgm:t>
    </dgm:pt>
    <dgm:pt modelId="{FC3165A3-ECF1-4A0D-8281-5AF368C7A41D}" type="sibTrans" cxnId="{243E57EB-27BF-4191-BB4F-8E808B88A906}">
      <dgm:prSet/>
      <dgm:spPr/>
      <dgm:t>
        <a:bodyPr/>
        <a:lstStyle/>
        <a:p>
          <a:endParaRPr lang="en-US"/>
        </a:p>
      </dgm:t>
    </dgm:pt>
    <dgm:pt modelId="{B2EC5147-DAE7-442E-B828-5845DB874A9B}">
      <dgm:prSet phldrT="[Text]" custT="1"/>
      <dgm:spPr>
        <a:blipFill dpi="0" rotWithShape="1">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t>
        <a:bodyPr/>
        <a:lstStyle/>
        <a:p>
          <a:r>
            <a:rPr lang="en-US" sz="2000" b="1" dirty="0" smtClean="0"/>
            <a:t>276</a:t>
          </a:r>
          <a:br>
            <a:rPr lang="en-US" sz="2000" b="1" dirty="0" smtClean="0"/>
          </a:br>
          <a:r>
            <a:rPr lang="en-US" sz="2000" b="1" dirty="0" smtClean="0"/>
            <a:t>total credentialed providers</a:t>
          </a:r>
          <a:endParaRPr lang="en-US" sz="2000" b="1" dirty="0"/>
        </a:p>
      </dgm:t>
    </dgm:pt>
    <dgm:pt modelId="{0910956D-2AC8-4DCD-A026-A1EEFB97F954}" type="parTrans" cxnId="{1BB56746-D03E-409E-A292-D0C6AF705BB1}">
      <dgm:prSet/>
      <dgm:spPr/>
      <dgm:t>
        <a:bodyPr/>
        <a:lstStyle/>
        <a:p>
          <a:endParaRPr lang="en-US"/>
        </a:p>
      </dgm:t>
    </dgm:pt>
    <dgm:pt modelId="{60EA117B-D93C-4036-809F-2101EEC4520D}" type="sibTrans" cxnId="{1BB56746-D03E-409E-A292-D0C6AF705BB1}">
      <dgm:prSet/>
      <dgm:spPr/>
      <dgm:t>
        <a:bodyPr/>
        <a:lstStyle/>
        <a:p>
          <a:endParaRPr lang="en-US"/>
        </a:p>
      </dgm:t>
    </dgm:pt>
    <dgm:pt modelId="{05646871-9268-4FDF-9532-C4D7EE838BB6}">
      <dgm:prSet phldrT="[Text]" custT="1"/>
      <dgm:spPr>
        <a:blipFill dpi="0" rotWithShape="1">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t>
        <a:bodyPr/>
        <a:lstStyle/>
        <a:p>
          <a:r>
            <a:rPr lang="en-US" sz="2000" b="1" dirty="0" smtClean="0"/>
            <a:t>$3,239,018</a:t>
          </a:r>
          <a:br>
            <a:rPr lang="en-US" sz="2000" b="1" dirty="0" smtClean="0"/>
          </a:br>
          <a:r>
            <a:rPr lang="en-US" sz="2000" b="1" dirty="0" smtClean="0"/>
            <a:t>total community benefit</a:t>
          </a:r>
          <a:endParaRPr lang="en-US" sz="2000" b="1" dirty="0"/>
        </a:p>
      </dgm:t>
    </dgm:pt>
    <dgm:pt modelId="{567471DD-7E00-4C97-BEC8-3E1FBFF27FFA}" type="parTrans" cxnId="{22ACFC8B-FF18-487E-AC2A-F8CA29B2EB84}">
      <dgm:prSet/>
      <dgm:spPr/>
      <dgm:t>
        <a:bodyPr/>
        <a:lstStyle/>
        <a:p>
          <a:endParaRPr lang="en-US"/>
        </a:p>
      </dgm:t>
    </dgm:pt>
    <dgm:pt modelId="{3125EF82-E8BB-4989-8A73-D22A080DE561}" type="sibTrans" cxnId="{22ACFC8B-FF18-487E-AC2A-F8CA29B2EB84}">
      <dgm:prSet/>
      <dgm:spPr/>
      <dgm:t>
        <a:bodyPr/>
        <a:lstStyle/>
        <a:p>
          <a:endParaRPr lang="en-US"/>
        </a:p>
      </dgm:t>
    </dgm:pt>
    <dgm:pt modelId="{29259332-9209-45FB-90E7-07CAD834A621}" type="pres">
      <dgm:prSet presAssocID="{CA16FEA0-62F6-4BE2-949F-B0B7445E6BA5}" presName="Name0" presStyleCnt="0">
        <dgm:presLayoutVars>
          <dgm:dir/>
          <dgm:resizeHandles/>
        </dgm:presLayoutVars>
      </dgm:prSet>
      <dgm:spPr/>
      <dgm:t>
        <a:bodyPr/>
        <a:lstStyle/>
        <a:p>
          <a:endParaRPr lang="en-US"/>
        </a:p>
      </dgm:t>
    </dgm:pt>
    <dgm:pt modelId="{6D78D8F4-167E-4D9A-A35D-C7DB73EF5B66}" type="pres">
      <dgm:prSet presAssocID="{4A0DF345-1784-4A41-9B02-6357BCDBAB41}" presName="compNode" presStyleCnt="0"/>
      <dgm:spPr/>
      <dgm:t>
        <a:bodyPr/>
        <a:lstStyle/>
        <a:p>
          <a:endParaRPr lang="en-US"/>
        </a:p>
      </dgm:t>
    </dgm:pt>
    <dgm:pt modelId="{9A68822C-279D-4484-9C7D-AA6A5777527C}" type="pres">
      <dgm:prSet presAssocID="{4A0DF345-1784-4A41-9B02-6357BCDBAB41}" presName="dummyConnPt" presStyleCnt="0"/>
      <dgm:spPr/>
      <dgm:t>
        <a:bodyPr/>
        <a:lstStyle/>
        <a:p>
          <a:endParaRPr lang="en-US"/>
        </a:p>
      </dgm:t>
    </dgm:pt>
    <dgm:pt modelId="{4885395C-52C5-45F1-A3FD-449C9D6919A6}" type="pres">
      <dgm:prSet presAssocID="{4A0DF345-1784-4A41-9B02-6357BCDBAB41}" presName="node" presStyleLbl="node1" presStyleIdx="0" presStyleCnt="9">
        <dgm:presLayoutVars>
          <dgm:bulletEnabled val="1"/>
        </dgm:presLayoutVars>
      </dgm:prSet>
      <dgm:spPr/>
      <dgm:t>
        <a:bodyPr/>
        <a:lstStyle/>
        <a:p>
          <a:endParaRPr lang="en-US"/>
        </a:p>
      </dgm:t>
    </dgm:pt>
    <dgm:pt modelId="{0869646F-C8D3-479F-8993-3F65C9372EB0}" type="pres">
      <dgm:prSet presAssocID="{AAFE705B-19A8-40B6-B6A0-91F991BF2BB2}" presName="sibTrans" presStyleLbl="bgSibTrans2D1" presStyleIdx="0" presStyleCnt="8"/>
      <dgm:spPr/>
      <dgm:t>
        <a:bodyPr/>
        <a:lstStyle/>
        <a:p>
          <a:endParaRPr lang="en-US"/>
        </a:p>
      </dgm:t>
    </dgm:pt>
    <dgm:pt modelId="{B8BD50F8-B649-4D31-BBC9-F4BB734BF3A9}" type="pres">
      <dgm:prSet presAssocID="{0FC26B9E-4DBD-43E5-BEEF-844AA0E3BB9C}" presName="compNode" presStyleCnt="0"/>
      <dgm:spPr/>
      <dgm:t>
        <a:bodyPr/>
        <a:lstStyle/>
        <a:p>
          <a:endParaRPr lang="en-US"/>
        </a:p>
      </dgm:t>
    </dgm:pt>
    <dgm:pt modelId="{C8A2ABFC-1EB7-4A23-902E-DB26364569C9}" type="pres">
      <dgm:prSet presAssocID="{0FC26B9E-4DBD-43E5-BEEF-844AA0E3BB9C}" presName="dummyConnPt" presStyleCnt="0"/>
      <dgm:spPr/>
      <dgm:t>
        <a:bodyPr/>
        <a:lstStyle/>
        <a:p>
          <a:endParaRPr lang="en-US"/>
        </a:p>
      </dgm:t>
    </dgm:pt>
    <dgm:pt modelId="{31D0A334-C427-4926-8BE0-66CFCE96C977}" type="pres">
      <dgm:prSet presAssocID="{0FC26B9E-4DBD-43E5-BEEF-844AA0E3BB9C}" presName="node" presStyleLbl="node1" presStyleIdx="1" presStyleCnt="9">
        <dgm:presLayoutVars>
          <dgm:bulletEnabled val="1"/>
        </dgm:presLayoutVars>
      </dgm:prSet>
      <dgm:spPr/>
      <dgm:t>
        <a:bodyPr/>
        <a:lstStyle/>
        <a:p>
          <a:endParaRPr lang="en-US"/>
        </a:p>
      </dgm:t>
    </dgm:pt>
    <dgm:pt modelId="{D1FA56F0-73CE-4428-9EC4-60FE223915F3}" type="pres">
      <dgm:prSet presAssocID="{5735D795-73B6-4DAC-BAEC-6204D8782A9A}" presName="sibTrans" presStyleLbl="bgSibTrans2D1" presStyleIdx="1" presStyleCnt="8"/>
      <dgm:spPr/>
      <dgm:t>
        <a:bodyPr/>
        <a:lstStyle/>
        <a:p>
          <a:endParaRPr lang="en-US"/>
        </a:p>
      </dgm:t>
    </dgm:pt>
    <dgm:pt modelId="{28474429-A8C9-475D-B5DD-33AF9C229A1F}" type="pres">
      <dgm:prSet presAssocID="{DB071723-0B97-4DF4-A9AC-9D94A0A55D0F}" presName="compNode" presStyleCnt="0"/>
      <dgm:spPr/>
      <dgm:t>
        <a:bodyPr/>
        <a:lstStyle/>
        <a:p>
          <a:endParaRPr lang="en-US"/>
        </a:p>
      </dgm:t>
    </dgm:pt>
    <dgm:pt modelId="{12B6334B-FBEE-4950-9121-DF3A51341516}" type="pres">
      <dgm:prSet presAssocID="{DB071723-0B97-4DF4-A9AC-9D94A0A55D0F}" presName="dummyConnPt" presStyleCnt="0"/>
      <dgm:spPr/>
      <dgm:t>
        <a:bodyPr/>
        <a:lstStyle/>
        <a:p>
          <a:endParaRPr lang="en-US"/>
        </a:p>
      </dgm:t>
    </dgm:pt>
    <dgm:pt modelId="{6C72F908-D38A-4B11-B300-7F000A4CC832}" type="pres">
      <dgm:prSet presAssocID="{DB071723-0B97-4DF4-A9AC-9D94A0A55D0F}" presName="node" presStyleLbl="node1" presStyleIdx="2" presStyleCnt="9">
        <dgm:presLayoutVars>
          <dgm:bulletEnabled val="1"/>
        </dgm:presLayoutVars>
      </dgm:prSet>
      <dgm:spPr/>
      <dgm:t>
        <a:bodyPr/>
        <a:lstStyle/>
        <a:p>
          <a:endParaRPr lang="en-US"/>
        </a:p>
      </dgm:t>
    </dgm:pt>
    <dgm:pt modelId="{FDE9F094-D582-47E9-B078-E1B82A6DE5A9}" type="pres">
      <dgm:prSet presAssocID="{05694FE8-0DFB-48F8-BB34-0304424D1309}" presName="sibTrans" presStyleLbl="bgSibTrans2D1" presStyleIdx="2" presStyleCnt="8"/>
      <dgm:spPr/>
      <dgm:t>
        <a:bodyPr/>
        <a:lstStyle/>
        <a:p>
          <a:endParaRPr lang="en-US"/>
        </a:p>
      </dgm:t>
    </dgm:pt>
    <dgm:pt modelId="{6EE8DAF3-5D0B-4159-887B-6862F660EBBC}" type="pres">
      <dgm:prSet presAssocID="{AB4E2B25-5437-4115-9659-30F3E11EEBC5}" presName="compNode" presStyleCnt="0"/>
      <dgm:spPr/>
      <dgm:t>
        <a:bodyPr/>
        <a:lstStyle/>
        <a:p>
          <a:endParaRPr lang="en-US"/>
        </a:p>
      </dgm:t>
    </dgm:pt>
    <dgm:pt modelId="{D0990FFC-45BC-4176-A18C-0AACBDDE82E8}" type="pres">
      <dgm:prSet presAssocID="{AB4E2B25-5437-4115-9659-30F3E11EEBC5}" presName="dummyConnPt" presStyleCnt="0"/>
      <dgm:spPr/>
      <dgm:t>
        <a:bodyPr/>
        <a:lstStyle/>
        <a:p>
          <a:endParaRPr lang="en-US"/>
        </a:p>
      </dgm:t>
    </dgm:pt>
    <dgm:pt modelId="{79C49535-27BF-43AE-AA4A-44F16E1D97C9}" type="pres">
      <dgm:prSet presAssocID="{AB4E2B25-5437-4115-9659-30F3E11EEBC5}" presName="node" presStyleLbl="node1" presStyleIdx="3" presStyleCnt="9">
        <dgm:presLayoutVars>
          <dgm:bulletEnabled val="1"/>
        </dgm:presLayoutVars>
      </dgm:prSet>
      <dgm:spPr/>
      <dgm:t>
        <a:bodyPr/>
        <a:lstStyle/>
        <a:p>
          <a:endParaRPr lang="en-US"/>
        </a:p>
      </dgm:t>
    </dgm:pt>
    <dgm:pt modelId="{74BF3238-7E6A-4AD5-8C32-4B251F496C8B}" type="pres">
      <dgm:prSet presAssocID="{A76678DE-9344-4BD1-BE16-6F6C13E36E5E}" presName="sibTrans" presStyleLbl="bgSibTrans2D1" presStyleIdx="3" presStyleCnt="8"/>
      <dgm:spPr/>
      <dgm:t>
        <a:bodyPr/>
        <a:lstStyle/>
        <a:p>
          <a:endParaRPr lang="en-US"/>
        </a:p>
      </dgm:t>
    </dgm:pt>
    <dgm:pt modelId="{2BB8FC19-0816-418B-AC1E-A78BFBC79AA0}" type="pres">
      <dgm:prSet presAssocID="{DE753360-A3E5-4552-BF35-39DEE0B8CA14}" presName="compNode" presStyleCnt="0"/>
      <dgm:spPr/>
      <dgm:t>
        <a:bodyPr/>
        <a:lstStyle/>
        <a:p>
          <a:endParaRPr lang="en-US"/>
        </a:p>
      </dgm:t>
    </dgm:pt>
    <dgm:pt modelId="{0BCB888A-6765-42F4-9C7B-58EAB2808F40}" type="pres">
      <dgm:prSet presAssocID="{DE753360-A3E5-4552-BF35-39DEE0B8CA14}" presName="dummyConnPt" presStyleCnt="0"/>
      <dgm:spPr/>
      <dgm:t>
        <a:bodyPr/>
        <a:lstStyle/>
        <a:p>
          <a:endParaRPr lang="en-US"/>
        </a:p>
      </dgm:t>
    </dgm:pt>
    <dgm:pt modelId="{09D6313A-76A5-44F9-91D8-6F1E04D62EC5}" type="pres">
      <dgm:prSet presAssocID="{DE753360-A3E5-4552-BF35-39DEE0B8CA14}" presName="node" presStyleLbl="node1" presStyleIdx="4" presStyleCnt="9">
        <dgm:presLayoutVars>
          <dgm:bulletEnabled val="1"/>
        </dgm:presLayoutVars>
      </dgm:prSet>
      <dgm:spPr/>
      <dgm:t>
        <a:bodyPr/>
        <a:lstStyle/>
        <a:p>
          <a:endParaRPr lang="en-US"/>
        </a:p>
      </dgm:t>
    </dgm:pt>
    <dgm:pt modelId="{1A7B0E05-6E31-437F-9875-A75416C1CAB6}" type="pres">
      <dgm:prSet presAssocID="{5D6935B0-C835-448A-99AF-D1028666E949}" presName="sibTrans" presStyleLbl="bgSibTrans2D1" presStyleIdx="4" presStyleCnt="8"/>
      <dgm:spPr/>
      <dgm:t>
        <a:bodyPr/>
        <a:lstStyle/>
        <a:p>
          <a:endParaRPr lang="en-US"/>
        </a:p>
      </dgm:t>
    </dgm:pt>
    <dgm:pt modelId="{E7790C00-4549-4ACF-B843-3309E51DA7E1}" type="pres">
      <dgm:prSet presAssocID="{C20F33E4-4FF1-41BD-9882-7BCDE1702DA2}" presName="compNode" presStyleCnt="0"/>
      <dgm:spPr/>
      <dgm:t>
        <a:bodyPr/>
        <a:lstStyle/>
        <a:p>
          <a:endParaRPr lang="en-US"/>
        </a:p>
      </dgm:t>
    </dgm:pt>
    <dgm:pt modelId="{056C9184-7474-4431-AE39-9C44884C89FE}" type="pres">
      <dgm:prSet presAssocID="{C20F33E4-4FF1-41BD-9882-7BCDE1702DA2}" presName="dummyConnPt" presStyleCnt="0"/>
      <dgm:spPr/>
      <dgm:t>
        <a:bodyPr/>
        <a:lstStyle/>
        <a:p>
          <a:endParaRPr lang="en-US"/>
        </a:p>
      </dgm:t>
    </dgm:pt>
    <dgm:pt modelId="{334C6108-5A33-4816-9C72-7118F3C8CE70}" type="pres">
      <dgm:prSet presAssocID="{C20F33E4-4FF1-41BD-9882-7BCDE1702DA2}" presName="node" presStyleLbl="node1" presStyleIdx="5" presStyleCnt="9">
        <dgm:presLayoutVars>
          <dgm:bulletEnabled val="1"/>
        </dgm:presLayoutVars>
      </dgm:prSet>
      <dgm:spPr/>
      <dgm:t>
        <a:bodyPr/>
        <a:lstStyle/>
        <a:p>
          <a:endParaRPr lang="en-US"/>
        </a:p>
      </dgm:t>
    </dgm:pt>
    <dgm:pt modelId="{88FFBB20-5850-4BC0-8B5E-FA61282F2A31}" type="pres">
      <dgm:prSet presAssocID="{606C00C3-1F8D-42A3-9F0F-0BF93B561429}" presName="sibTrans" presStyleLbl="bgSibTrans2D1" presStyleIdx="5" presStyleCnt="8"/>
      <dgm:spPr/>
      <dgm:t>
        <a:bodyPr/>
        <a:lstStyle/>
        <a:p>
          <a:endParaRPr lang="en-US"/>
        </a:p>
      </dgm:t>
    </dgm:pt>
    <dgm:pt modelId="{5460968D-4B99-4BAE-92E6-FEF6852CF32F}" type="pres">
      <dgm:prSet presAssocID="{E9A14FBC-A5AF-479D-A701-EA2CDAEB7847}" presName="compNode" presStyleCnt="0"/>
      <dgm:spPr/>
      <dgm:t>
        <a:bodyPr/>
        <a:lstStyle/>
        <a:p>
          <a:endParaRPr lang="en-US"/>
        </a:p>
      </dgm:t>
    </dgm:pt>
    <dgm:pt modelId="{0ACD62D3-9A42-4A65-80E6-EAAD59287D09}" type="pres">
      <dgm:prSet presAssocID="{E9A14FBC-A5AF-479D-A701-EA2CDAEB7847}" presName="dummyConnPt" presStyleCnt="0"/>
      <dgm:spPr/>
      <dgm:t>
        <a:bodyPr/>
        <a:lstStyle/>
        <a:p>
          <a:endParaRPr lang="en-US"/>
        </a:p>
      </dgm:t>
    </dgm:pt>
    <dgm:pt modelId="{3FBC78A4-AB30-404E-870E-A52A0B3ACF40}" type="pres">
      <dgm:prSet presAssocID="{E9A14FBC-A5AF-479D-A701-EA2CDAEB7847}" presName="node" presStyleLbl="node1" presStyleIdx="6" presStyleCnt="9">
        <dgm:presLayoutVars>
          <dgm:bulletEnabled val="1"/>
        </dgm:presLayoutVars>
      </dgm:prSet>
      <dgm:spPr/>
      <dgm:t>
        <a:bodyPr/>
        <a:lstStyle/>
        <a:p>
          <a:endParaRPr lang="en-US"/>
        </a:p>
      </dgm:t>
    </dgm:pt>
    <dgm:pt modelId="{102C5C50-A805-4D46-B209-38434AB537D0}" type="pres">
      <dgm:prSet presAssocID="{FC3165A3-ECF1-4A0D-8281-5AF368C7A41D}" presName="sibTrans" presStyleLbl="bgSibTrans2D1" presStyleIdx="6" presStyleCnt="8"/>
      <dgm:spPr/>
      <dgm:t>
        <a:bodyPr/>
        <a:lstStyle/>
        <a:p>
          <a:endParaRPr lang="en-US"/>
        </a:p>
      </dgm:t>
    </dgm:pt>
    <dgm:pt modelId="{704F6E58-7952-443A-84D7-E24239C43F1A}" type="pres">
      <dgm:prSet presAssocID="{B2EC5147-DAE7-442E-B828-5845DB874A9B}" presName="compNode" presStyleCnt="0"/>
      <dgm:spPr/>
      <dgm:t>
        <a:bodyPr/>
        <a:lstStyle/>
        <a:p>
          <a:endParaRPr lang="en-US"/>
        </a:p>
      </dgm:t>
    </dgm:pt>
    <dgm:pt modelId="{F0EC66C4-4BDA-4A18-9155-A593FC87ADF4}" type="pres">
      <dgm:prSet presAssocID="{B2EC5147-DAE7-442E-B828-5845DB874A9B}" presName="dummyConnPt" presStyleCnt="0"/>
      <dgm:spPr/>
      <dgm:t>
        <a:bodyPr/>
        <a:lstStyle/>
        <a:p>
          <a:endParaRPr lang="en-US"/>
        </a:p>
      </dgm:t>
    </dgm:pt>
    <dgm:pt modelId="{F1424CB6-364F-41B5-BE02-8156528360E4}" type="pres">
      <dgm:prSet presAssocID="{B2EC5147-DAE7-442E-B828-5845DB874A9B}" presName="node" presStyleLbl="node1" presStyleIdx="7" presStyleCnt="9">
        <dgm:presLayoutVars>
          <dgm:bulletEnabled val="1"/>
        </dgm:presLayoutVars>
      </dgm:prSet>
      <dgm:spPr/>
      <dgm:t>
        <a:bodyPr/>
        <a:lstStyle/>
        <a:p>
          <a:endParaRPr lang="en-US"/>
        </a:p>
      </dgm:t>
    </dgm:pt>
    <dgm:pt modelId="{60BECF6B-6876-4B0F-8E69-343D11146C6C}" type="pres">
      <dgm:prSet presAssocID="{60EA117B-D93C-4036-809F-2101EEC4520D}" presName="sibTrans" presStyleLbl="bgSibTrans2D1" presStyleIdx="7" presStyleCnt="8"/>
      <dgm:spPr/>
      <dgm:t>
        <a:bodyPr/>
        <a:lstStyle/>
        <a:p>
          <a:endParaRPr lang="en-US"/>
        </a:p>
      </dgm:t>
    </dgm:pt>
    <dgm:pt modelId="{7D2DDA72-2059-4930-A3EB-5BA690922B46}" type="pres">
      <dgm:prSet presAssocID="{05646871-9268-4FDF-9532-C4D7EE838BB6}" presName="compNode" presStyleCnt="0"/>
      <dgm:spPr/>
      <dgm:t>
        <a:bodyPr/>
        <a:lstStyle/>
        <a:p>
          <a:endParaRPr lang="en-US"/>
        </a:p>
      </dgm:t>
    </dgm:pt>
    <dgm:pt modelId="{CDCEDE75-2BF0-4A36-9DF3-86F23B95F1F5}" type="pres">
      <dgm:prSet presAssocID="{05646871-9268-4FDF-9532-C4D7EE838BB6}" presName="dummyConnPt" presStyleCnt="0"/>
      <dgm:spPr/>
      <dgm:t>
        <a:bodyPr/>
        <a:lstStyle/>
        <a:p>
          <a:endParaRPr lang="en-US"/>
        </a:p>
      </dgm:t>
    </dgm:pt>
    <dgm:pt modelId="{81275DCC-9FB7-4E5E-9041-52AAF41B75A0}" type="pres">
      <dgm:prSet presAssocID="{05646871-9268-4FDF-9532-C4D7EE838BB6}" presName="node" presStyleLbl="node1" presStyleIdx="8" presStyleCnt="9">
        <dgm:presLayoutVars>
          <dgm:bulletEnabled val="1"/>
        </dgm:presLayoutVars>
      </dgm:prSet>
      <dgm:spPr/>
      <dgm:t>
        <a:bodyPr/>
        <a:lstStyle/>
        <a:p>
          <a:endParaRPr lang="en-US"/>
        </a:p>
      </dgm:t>
    </dgm:pt>
  </dgm:ptLst>
  <dgm:cxnLst>
    <dgm:cxn modelId="{9648F17F-4F36-4866-BEEF-4555755A68B1}" srcId="{CA16FEA0-62F6-4BE2-949F-B0B7445E6BA5}" destId="{4A0DF345-1784-4A41-9B02-6357BCDBAB41}" srcOrd="0" destOrd="0" parTransId="{8008A305-DAC1-4DA0-8AB3-EF8C51EA0CAA}" sibTransId="{AAFE705B-19A8-40B6-B6A0-91F991BF2BB2}"/>
    <dgm:cxn modelId="{59B45A33-6460-45B1-A5EE-3D8D9847672D}" type="presOf" srcId="{05694FE8-0DFB-48F8-BB34-0304424D1309}" destId="{FDE9F094-D582-47E9-B078-E1B82A6DE5A9}" srcOrd="0" destOrd="0" presId="urn:microsoft.com/office/officeart/2005/8/layout/bProcess4"/>
    <dgm:cxn modelId="{B7EBB9B0-4B5A-4AA9-A90B-65874D702110}" srcId="{CA16FEA0-62F6-4BE2-949F-B0B7445E6BA5}" destId="{AB4E2B25-5437-4115-9659-30F3E11EEBC5}" srcOrd="3" destOrd="0" parTransId="{1C41E919-3B0F-47B5-94A0-F4D0A2C192B6}" sibTransId="{A76678DE-9344-4BD1-BE16-6F6C13E36E5E}"/>
    <dgm:cxn modelId="{DB719ECF-9891-494B-9E6D-CF1F972A867D}" type="presOf" srcId="{CA16FEA0-62F6-4BE2-949F-B0B7445E6BA5}" destId="{29259332-9209-45FB-90E7-07CAD834A621}" srcOrd="0" destOrd="0" presId="urn:microsoft.com/office/officeart/2005/8/layout/bProcess4"/>
    <dgm:cxn modelId="{6D6C5FA9-CEFD-4AEE-93A0-CD2D300A2E1C}" type="presOf" srcId="{FC3165A3-ECF1-4A0D-8281-5AF368C7A41D}" destId="{102C5C50-A805-4D46-B209-38434AB537D0}" srcOrd="0" destOrd="0" presId="urn:microsoft.com/office/officeart/2005/8/layout/bProcess4"/>
    <dgm:cxn modelId="{C38B336A-7EBC-4DE8-9A25-342EAA418F1B}" type="presOf" srcId="{606C00C3-1F8D-42A3-9F0F-0BF93B561429}" destId="{88FFBB20-5850-4BC0-8B5E-FA61282F2A31}" srcOrd="0" destOrd="0" presId="urn:microsoft.com/office/officeart/2005/8/layout/bProcess4"/>
    <dgm:cxn modelId="{1DB9736B-1352-4590-A2EA-0AA0F9DAF184}" type="presOf" srcId="{5735D795-73B6-4DAC-BAEC-6204D8782A9A}" destId="{D1FA56F0-73CE-4428-9EC4-60FE223915F3}" srcOrd="0" destOrd="0" presId="urn:microsoft.com/office/officeart/2005/8/layout/bProcess4"/>
    <dgm:cxn modelId="{97DE34A2-7813-4C14-BBCF-AA5986017B4F}" srcId="{CA16FEA0-62F6-4BE2-949F-B0B7445E6BA5}" destId="{DB071723-0B97-4DF4-A9AC-9D94A0A55D0F}" srcOrd="2" destOrd="0" parTransId="{9C42661A-7085-4EC0-97B4-6CA931B80991}" sibTransId="{05694FE8-0DFB-48F8-BB34-0304424D1309}"/>
    <dgm:cxn modelId="{B7DDC611-8448-4AAC-A62B-82176B17CEF9}" type="presOf" srcId="{B2EC5147-DAE7-442E-B828-5845DB874A9B}" destId="{F1424CB6-364F-41B5-BE02-8156528360E4}" srcOrd="0" destOrd="0" presId="urn:microsoft.com/office/officeart/2005/8/layout/bProcess4"/>
    <dgm:cxn modelId="{22ACFC8B-FF18-487E-AC2A-F8CA29B2EB84}" srcId="{CA16FEA0-62F6-4BE2-949F-B0B7445E6BA5}" destId="{05646871-9268-4FDF-9532-C4D7EE838BB6}" srcOrd="8" destOrd="0" parTransId="{567471DD-7E00-4C97-BEC8-3E1FBFF27FFA}" sibTransId="{3125EF82-E8BB-4989-8A73-D22A080DE561}"/>
    <dgm:cxn modelId="{6E673E61-9B4B-4785-9C4B-8E9264CA4A81}" type="presOf" srcId="{C20F33E4-4FF1-41BD-9882-7BCDE1702DA2}" destId="{334C6108-5A33-4816-9C72-7118F3C8CE70}" srcOrd="0" destOrd="0" presId="urn:microsoft.com/office/officeart/2005/8/layout/bProcess4"/>
    <dgm:cxn modelId="{1C10A4D7-4AAE-4E09-9CC2-B1177B628D59}" type="presOf" srcId="{4A0DF345-1784-4A41-9B02-6357BCDBAB41}" destId="{4885395C-52C5-45F1-A3FD-449C9D6919A6}" srcOrd="0" destOrd="0" presId="urn:microsoft.com/office/officeart/2005/8/layout/bProcess4"/>
    <dgm:cxn modelId="{8D65299F-921E-4303-B39F-D4CA8BB738D0}" srcId="{CA16FEA0-62F6-4BE2-949F-B0B7445E6BA5}" destId="{DE753360-A3E5-4552-BF35-39DEE0B8CA14}" srcOrd="4" destOrd="0" parTransId="{E487DBAF-0D2E-4F8C-BAC8-49EC8E10D9B4}" sibTransId="{5D6935B0-C835-448A-99AF-D1028666E949}"/>
    <dgm:cxn modelId="{C563995C-DBEC-48B7-A0EB-3F2B05F44ACA}" srcId="{CA16FEA0-62F6-4BE2-949F-B0B7445E6BA5}" destId="{C20F33E4-4FF1-41BD-9882-7BCDE1702DA2}" srcOrd="5" destOrd="0" parTransId="{FB141822-F480-4807-8AA9-51564C4B52C3}" sibTransId="{606C00C3-1F8D-42A3-9F0F-0BF93B561429}"/>
    <dgm:cxn modelId="{01BE6B85-9AF9-4D5E-99FE-7E6B7955CA7B}" type="presOf" srcId="{5D6935B0-C835-448A-99AF-D1028666E949}" destId="{1A7B0E05-6E31-437F-9875-A75416C1CAB6}" srcOrd="0" destOrd="0" presId="urn:microsoft.com/office/officeart/2005/8/layout/bProcess4"/>
    <dgm:cxn modelId="{E393946E-8B9A-4848-AF3C-F114AC504060}" type="presOf" srcId="{05646871-9268-4FDF-9532-C4D7EE838BB6}" destId="{81275DCC-9FB7-4E5E-9041-52AAF41B75A0}" srcOrd="0" destOrd="0" presId="urn:microsoft.com/office/officeart/2005/8/layout/bProcess4"/>
    <dgm:cxn modelId="{CFA240C7-D078-4D95-A293-E0ED0A44CACC}" type="presOf" srcId="{E9A14FBC-A5AF-479D-A701-EA2CDAEB7847}" destId="{3FBC78A4-AB30-404E-870E-A52A0B3ACF40}" srcOrd="0" destOrd="0" presId="urn:microsoft.com/office/officeart/2005/8/layout/bProcess4"/>
    <dgm:cxn modelId="{D6E73CC8-D3BE-4E6E-A9E7-8B265C7BD22C}" type="presOf" srcId="{0FC26B9E-4DBD-43E5-BEEF-844AA0E3BB9C}" destId="{31D0A334-C427-4926-8BE0-66CFCE96C977}" srcOrd="0" destOrd="0" presId="urn:microsoft.com/office/officeart/2005/8/layout/bProcess4"/>
    <dgm:cxn modelId="{2D8288E1-43D7-47E9-85ED-B5E1D2D667AB}" type="presOf" srcId="{60EA117B-D93C-4036-809F-2101EEC4520D}" destId="{60BECF6B-6876-4B0F-8E69-343D11146C6C}" srcOrd="0" destOrd="0" presId="urn:microsoft.com/office/officeart/2005/8/layout/bProcess4"/>
    <dgm:cxn modelId="{29923DFB-994F-46E4-BCF9-0A66F14ED60A}" type="presOf" srcId="{AB4E2B25-5437-4115-9659-30F3E11EEBC5}" destId="{79C49535-27BF-43AE-AA4A-44F16E1D97C9}" srcOrd="0" destOrd="0" presId="urn:microsoft.com/office/officeart/2005/8/layout/bProcess4"/>
    <dgm:cxn modelId="{AFAD4F61-F82C-46BA-A03F-C56C422B752B}" type="presOf" srcId="{DE753360-A3E5-4552-BF35-39DEE0B8CA14}" destId="{09D6313A-76A5-44F9-91D8-6F1E04D62EC5}" srcOrd="0" destOrd="0" presId="urn:microsoft.com/office/officeart/2005/8/layout/bProcess4"/>
    <dgm:cxn modelId="{243E57EB-27BF-4191-BB4F-8E808B88A906}" srcId="{CA16FEA0-62F6-4BE2-949F-B0B7445E6BA5}" destId="{E9A14FBC-A5AF-479D-A701-EA2CDAEB7847}" srcOrd="6" destOrd="0" parTransId="{1955C4E9-4CCD-47AF-B933-3510DDA58303}" sibTransId="{FC3165A3-ECF1-4A0D-8281-5AF368C7A41D}"/>
    <dgm:cxn modelId="{33D32D96-0CD2-4FB8-9B33-E94F275335D3}" srcId="{CA16FEA0-62F6-4BE2-949F-B0B7445E6BA5}" destId="{0FC26B9E-4DBD-43E5-BEEF-844AA0E3BB9C}" srcOrd="1" destOrd="0" parTransId="{2EE8206B-7164-4333-B1EC-D0C0C2EEDE0E}" sibTransId="{5735D795-73B6-4DAC-BAEC-6204D8782A9A}"/>
    <dgm:cxn modelId="{8951EE3E-A55D-4CAB-9D7E-2A5B49DC8731}" type="presOf" srcId="{A76678DE-9344-4BD1-BE16-6F6C13E36E5E}" destId="{74BF3238-7E6A-4AD5-8C32-4B251F496C8B}" srcOrd="0" destOrd="0" presId="urn:microsoft.com/office/officeart/2005/8/layout/bProcess4"/>
    <dgm:cxn modelId="{399218F5-D22C-4ADF-92B9-38DAFE75D5B1}" type="presOf" srcId="{AAFE705B-19A8-40B6-B6A0-91F991BF2BB2}" destId="{0869646F-C8D3-479F-8993-3F65C9372EB0}" srcOrd="0" destOrd="0" presId="urn:microsoft.com/office/officeart/2005/8/layout/bProcess4"/>
    <dgm:cxn modelId="{1BB56746-D03E-409E-A292-D0C6AF705BB1}" srcId="{CA16FEA0-62F6-4BE2-949F-B0B7445E6BA5}" destId="{B2EC5147-DAE7-442E-B828-5845DB874A9B}" srcOrd="7" destOrd="0" parTransId="{0910956D-2AC8-4DCD-A026-A1EEFB97F954}" sibTransId="{60EA117B-D93C-4036-809F-2101EEC4520D}"/>
    <dgm:cxn modelId="{120408EB-49FB-43A8-A63F-EBCFBCD3710E}" type="presOf" srcId="{DB071723-0B97-4DF4-A9AC-9D94A0A55D0F}" destId="{6C72F908-D38A-4B11-B300-7F000A4CC832}" srcOrd="0" destOrd="0" presId="urn:microsoft.com/office/officeart/2005/8/layout/bProcess4"/>
    <dgm:cxn modelId="{9BA139B9-90FB-49BC-866F-57AA6F853F4F}" type="presParOf" srcId="{29259332-9209-45FB-90E7-07CAD834A621}" destId="{6D78D8F4-167E-4D9A-A35D-C7DB73EF5B66}" srcOrd="0" destOrd="0" presId="urn:microsoft.com/office/officeart/2005/8/layout/bProcess4"/>
    <dgm:cxn modelId="{9740DF57-146F-4752-9B28-C840AE3474D3}" type="presParOf" srcId="{6D78D8F4-167E-4D9A-A35D-C7DB73EF5B66}" destId="{9A68822C-279D-4484-9C7D-AA6A5777527C}" srcOrd="0" destOrd="0" presId="urn:microsoft.com/office/officeart/2005/8/layout/bProcess4"/>
    <dgm:cxn modelId="{70C1CE99-E4B5-45BB-BA29-A81E65D58EF8}" type="presParOf" srcId="{6D78D8F4-167E-4D9A-A35D-C7DB73EF5B66}" destId="{4885395C-52C5-45F1-A3FD-449C9D6919A6}" srcOrd="1" destOrd="0" presId="urn:microsoft.com/office/officeart/2005/8/layout/bProcess4"/>
    <dgm:cxn modelId="{260E9662-BCF7-4326-8845-5F2B144B4090}" type="presParOf" srcId="{29259332-9209-45FB-90E7-07CAD834A621}" destId="{0869646F-C8D3-479F-8993-3F65C9372EB0}" srcOrd="1" destOrd="0" presId="urn:microsoft.com/office/officeart/2005/8/layout/bProcess4"/>
    <dgm:cxn modelId="{26BEB5E6-61F4-42F5-869C-9654AF28802A}" type="presParOf" srcId="{29259332-9209-45FB-90E7-07CAD834A621}" destId="{B8BD50F8-B649-4D31-BBC9-F4BB734BF3A9}" srcOrd="2" destOrd="0" presId="urn:microsoft.com/office/officeart/2005/8/layout/bProcess4"/>
    <dgm:cxn modelId="{580D85C8-CEB8-42AD-8281-E2A817519649}" type="presParOf" srcId="{B8BD50F8-B649-4D31-BBC9-F4BB734BF3A9}" destId="{C8A2ABFC-1EB7-4A23-902E-DB26364569C9}" srcOrd="0" destOrd="0" presId="urn:microsoft.com/office/officeart/2005/8/layout/bProcess4"/>
    <dgm:cxn modelId="{2C86DDD4-135B-4FB5-8220-A8B08B0FDFF6}" type="presParOf" srcId="{B8BD50F8-B649-4D31-BBC9-F4BB734BF3A9}" destId="{31D0A334-C427-4926-8BE0-66CFCE96C977}" srcOrd="1" destOrd="0" presId="urn:microsoft.com/office/officeart/2005/8/layout/bProcess4"/>
    <dgm:cxn modelId="{C5FBF54D-1210-4014-B5DC-06AD6B432D38}" type="presParOf" srcId="{29259332-9209-45FB-90E7-07CAD834A621}" destId="{D1FA56F0-73CE-4428-9EC4-60FE223915F3}" srcOrd="3" destOrd="0" presId="urn:microsoft.com/office/officeart/2005/8/layout/bProcess4"/>
    <dgm:cxn modelId="{2541547F-2446-4C4E-9C0D-B82F582133C3}" type="presParOf" srcId="{29259332-9209-45FB-90E7-07CAD834A621}" destId="{28474429-A8C9-475D-B5DD-33AF9C229A1F}" srcOrd="4" destOrd="0" presId="urn:microsoft.com/office/officeart/2005/8/layout/bProcess4"/>
    <dgm:cxn modelId="{D236708A-4058-42BD-8BA6-F1A79FBAE8F4}" type="presParOf" srcId="{28474429-A8C9-475D-B5DD-33AF9C229A1F}" destId="{12B6334B-FBEE-4950-9121-DF3A51341516}" srcOrd="0" destOrd="0" presId="urn:microsoft.com/office/officeart/2005/8/layout/bProcess4"/>
    <dgm:cxn modelId="{899416B0-2F65-442E-9DEE-58AA220EA46E}" type="presParOf" srcId="{28474429-A8C9-475D-B5DD-33AF9C229A1F}" destId="{6C72F908-D38A-4B11-B300-7F000A4CC832}" srcOrd="1" destOrd="0" presId="urn:microsoft.com/office/officeart/2005/8/layout/bProcess4"/>
    <dgm:cxn modelId="{16E65484-EEB5-4D45-B19D-569ACEEC9E71}" type="presParOf" srcId="{29259332-9209-45FB-90E7-07CAD834A621}" destId="{FDE9F094-D582-47E9-B078-E1B82A6DE5A9}" srcOrd="5" destOrd="0" presId="urn:microsoft.com/office/officeart/2005/8/layout/bProcess4"/>
    <dgm:cxn modelId="{AFC26C90-3E11-4F7A-9C8A-BB461708A7DA}" type="presParOf" srcId="{29259332-9209-45FB-90E7-07CAD834A621}" destId="{6EE8DAF3-5D0B-4159-887B-6862F660EBBC}" srcOrd="6" destOrd="0" presId="urn:microsoft.com/office/officeart/2005/8/layout/bProcess4"/>
    <dgm:cxn modelId="{94DE7556-F74A-4853-B715-CD67D7E5E873}" type="presParOf" srcId="{6EE8DAF3-5D0B-4159-887B-6862F660EBBC}" destId="{D0990FFC-45BC-4176-A18C-0AACBDDE82E8}" srcOrd="0" destOrd="0" presId="urn:microsoft.com/office/officeart/2005/8/layout/bProcess4"/>
    <dgm:cxn modelId="{D8ED87A1-4A5C-440A-8020-5D66B5D00688}" type="presParOf" srcId="{6EE8DAF3-5D0B-4159-887B-6862F660EBBC}" destId="{79C49535-27BF-43AE-AA4A-44F16E1D97C9}" srcOrd="1" destOrd="0" presId="urn:microsoft.com/office/officeart/2005/8/layout/bProcess4"/>
    <dgm:cxn modelId="{3ECC766F-8BF4-4FAB-A033-E8B0B9F79DD2}" type="presParOf" srcId="{29259332-9209-45FB-90E7-07CAD834A621}" destId="{74BF3238-7E6A-4AD5-8C32-4B251F496C8B}" srcOrd="7" destOrd="0" presId="urn:microsoft.com/office/officeart/2005/8/layout/bProcess4"/>
    <dgm:cxn modelId="{683FD1B3-4C25-4671-8D13-815DCC7C759E}" type="presParOf" srcId="{29259332-9209-45FB-90E7-07CAD834A621}" destId="{2BB8FC19-0816-418B-AC1E-A78BFBC79AA0}" srcOrd="8" destOrd="0" presId="urn:microsoft.com/office/officeart/2005/8/layout/bProcess4"/>
    <dgm:cxn modelId="{42B591C6-94DF-430D-9DC0-5970A333F2EA}" type="presParOf" srcId="{2BB8FC19-0816-418B-AC1E-A78BFBC79AA0}" destId="{0BCB888A-6765-42F4-9C7B-58EAB2808F40}" srcOrd="0" destOrd="0" presId="urn:microsoft.com/office/officeart/2005/8/layout/bProcess4"/>
    <dgm:cxn modelId="{F9FA9F73-1478-4419-A6D3-BB2F78CBB0A4}" type="presParOf" srcId="{2BB8FC19-0816-418B-AC1E-A78BFBC79AA0}" destId="{09D6313A-76A5-44F9-91D8-6F1E04D62EC5}" srcOrd="1" destOrd="0" presId="urn:microsoft.com/office/officeart/2005/8/layout/bProcess4"/>
    <dgm:cxn modelId="{0343A4DB-C259-43B6-8F9C-2A4C306E5ED7}" type="presParOf" srcId="{29259332-9209-45FB-90E7-07CAD834A621}" destId="{1A7B0E05-6E31-437F-9875-A75416C1CAB6}" srcOrd="9" destOrd="0" presId="urn:microsoft.com/office/officeart/2005/8/layout/bProcess4"/>
    <dgm:cxn modelId="{D3E554BD-6D6F-47AE-AFA2-5215893DE001}" type="presParOf" srcId="{29259332-9209-45FB-90E7-07CAD834A621}" destId="{E7790C00-4549-4ACF-B843-3309E51DA7E1}" srcOrd="10" destOrd="0" presId="urn:microsoft.com/office/officeart/2005/8/layout/bProcess4"/>
    <dgm:cxn modelId="{B07ED6CD-88F2-4A53-BE1D-48A4BC9E5D0B}" type="presParOf" srcId="{E7790C00-4549-4ACF-B843-3309E51DA7E1}" destId="{056C9184-7474-4431-AE39-9C44884C89FE}" srcOrd="0" destOrd="0" presId="urn:microsoft.com/office/officeart/2005/8/layout/bProcess4"/>
    <dgm:cxn modelId="{54296FFF-677F-41B7-ACC6-6F374CAE5870}" type="presParOf" srcId="{E7790C00-4549-4ACF-B843-3309E51DA7E1}" destId="{334C6108-5A33-4816-9C72-7118F3C8CE70}" srcOrd="1" destOrd="0" presId="urn:microsoft.com/office/officeart/2005/8/layout/bProcess4"/>
    <dgm:cxn modelId="{74DBF8FD-CD6B-43FC-B38E-D4FE5F65687A}" type="presParOf" srcId="{29259332-9209-45FB-90E7-07CAD834A621}" destId="{88FFBB20-5850-4BC0-8B5E-FA61282F2A31}" srcOrd="11" destOrd="0" presId="urn:microsoft.com/office/officeart/2005/8/layout/bProcess4"/>
    <dgm:cxn modelId="{749814A3-4C24-4831-B034-897063425731}" type="presParOf" srcId="{29259332-9209-45FB-90E7-07CAD834A621}" destId="{5460968D-4B99-4BAE-92E6-FEF6852CF32F}" srcOrd="12" destOrd="0" presId="urn:microsoft.com/office/officeart/2005/8/layout/bProcess4"/>
    <dgm:cxn modelId="{C00BC232-809B-4CAC-A76B-D3DA3ED8454F}" type="presParOf" srcId="{5460968D-4B99-4BAE-92E6-FEF6852CF32F}" destId="{0ACD62D3-9A42-4A65-80E6-EAAD59287D09}" srcOrd="0" destOrd="0" presId="urn:microsoft.com/office/officeart/2005/8/layout/bProcess4"/>
    <dgm:cxn modelId="{2E5B1928-6F0A-4E98-AE17-CEA905A1EA1A}" type="presParOf" srcId="{5460968D-4B99-4BAE-92E6-FEF6852CF32F}" destId="{3FBC78A4-AB30-404E-870E-A52A0B3ACF40}" srcOrd="1" destOrd="0" presId="urn:microsoft.com/office/officeart/2005/8/layout/bProcess4"/>
    <dgm:cxn modelId="{950BC70E-3E57-4313-9A80-22315078AD72}" type="presParOf" srcId="{29259332-9209-45FB-90E7-07CAD834A621}" destId="{102C5C50-A805-4D46-B209-38434AB537D0}" srcOrd="13" destOrd="0" presId="urn:microsoft.com/office/officeart/2005/8/layout/bProcess4"/>
    <dgm:cxn modelId="{AB7FB29F-D916-415C-920D-A5C331087CAD}" type="presParOf" srcId="{29259332-9209-45FB-90E7-07CAD834A621}" destId="{704F6E58-7952-443A-84D7-E24239C43F1A}" srcOrd="14" destOrd="0" presId="urn:microsoft.com/office/officeart/2005/8/layout/bProcess4"/>
    <dgm:cxn modelId="{FDF34D4E-36A6-47D7-B0BD-EF36BF47178C}" type="presParOf" srcId="{704F6E58-7952-443A-84D7-E24239C43F1A}" destId="{F0EC66C4-4BDA-4A18-9155-A593FC87ADF4}" srcOrd="0" destOrd="0" presId="urn:microsoft.com/office/officeart/2005/8/layout/bProcess4"/>
    <dgm:cxn modelId="{C74BC186-FB33-40E4-B3F8-30A6A4119F90}" type="presParOf" srcId="{704F6E58-7952-443A-84D7-E24239C43F1A}" destId="{F1424CB6-364F-41B5-BE02-8156528360E4}" srcOrd="1" destOrd="0" presId="urn:microsoft.com/office/officeart/2005/8/layout/bProcess4"/>
    <dgm:cxn modelId="{0536B3B2-1A6C-40DE-8F5F-1587C021EBD4}" type="presParOf" srcId="{29259332-9209-45FB-90E7-07CAD834A621}" destId="{60BECF6B-6876-4B0F-8E69-343D11146C6C}" srcOrd="15" destOrd="0" presId="urn:microsoft.com/office/officeart/2005/8/layout/bProcess4"/>
    <dgm:cxn modelId="{23C6AA4E-5E6E-4BD8-A5AD-EE29901C23A1}" type="presParOf" srcId="{29259332-9209-45FB-90E7-07CAD834A621}" destId="{7D2DDA72-2059-4930-A3EB-5BA690922B46}" srcOrd="16" destOrd="0" presId="urn:microsoft.com/office/officeart/2005/8/layout/bProcess4"/>
    <dgm:cxn modelId="{32773479-0C52-43F9-BA21-00B2404C131D}" type="presParOf" srcId="{7D2DDA72-2059-4930-A3EB-5BA690922B46}" destId="{CDCEDE75-2BF0-4A36-9DF3-86F23B95F1F5}" srcOrd="0" destOrd="0" presId="urn:microsoft.com/office/officeart/2005/8/layout/bProcess4"/>
    <dgm:cxn modelId="{D024BCDB-5348-4B4D-ADB9-FB72025248C3}" type="presParOf" srcId="{7D2DDA72-2059-4930-A3EB-5BA690922B46}" destId="{81275DCC-9FB7-4E5E-9041-52AAF41B75A0}" srcOrd="1" destOrd="0" presId="urn:microsoft.com/office/officeart/2005/8/layout/b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FBC74-1B28-4A92-9C55-AF2B3E9DD241}" type="datetimeFigureOut">
              <a:rPr lang="en-US" smtClean="0"/>
              <a:pPr/>
              <a:t>5/20/2019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D1187-499E-40F7-A664-9D1EBED4776F}" type="slidenum">
              <a:rPr lang="en-US" smtClean="0"/>
              <a:pPr/>
              <a:t>‹#›</a:t>
            </a:fld>
            <a:endParaRPr lang="en-US" dirty="0"/>
          </a:p>
        </p:txBody>
      </p:sp>
    </p:spTree>
    <p:extLst>
      <p:ext uri="{BB962C8B-B14F-4D97-AF65-F5344CB8AC3E}">
        <p14:creationId xmlns:p14="http://schemas.microsoft.com/office/powerpoint/2010/main" val="23278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and goal – educate the community o</a:t>
            </a:r>
            <a:r>
              <a:rPr lang="en-US" baseline="0" dirty="0" smtClean="0"/>
              <a:t>n the hospital.</a:t>
            </a:r>
            <a:endParaRPr lang="en-US" dirty="0"/>
          </a:p>
        </p:txBody>
      </p:sp>
      <p:sp>
        <p:nvSpPr>
          <p:cNvPr id="4" name="Slide Number Placeholder 3"/>
          <p:cNvSpPr>
            <a:spLocks noGrp="1"/>
          </p:cNvSpPr>
          <p:nvPr>
            <p:ph type="sldNum" sz="quarter" idx="10"/>
          </p:nvPr>
        </p:nvSpPr>
        <p:spPr/>
        <p:txBody>
          <a:bodyPr/>
          <a:lstStyle/>
          <a:p>
            <a:fld id="{8B8D1187-499E-40F7-A664-9D1EBED4776F}" type="slidenum">
              <a:rPr lang="en-US" smtClean="0"/>
              <a:pPr/>
              <a:t>2</a:t>
            </a:fld>
            <a:endParaRPr lang="en-US" dirty="0"/>
          </a:p>
        </p:txBody>
      </p:sp>
    </p:spTree>
    <p:extLst>
      <p:ext uri="{BB962C8B-B14F-4D97-AF65-F5344CB8AC3E}">
        <p14:creationId xmlns:p14="http://schemas.microsoft.com/office/powerpoint/2010/main" val="213662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14395F-5144-4B61-AEB4-5196977A58C9}" type="slidenum">
              <a:rPr lang="en-US" altLang="en-US" sz="1200" smtClean="0"/>
              <a:pPr/>
              <a:t>17</a:t>
            </a:fld>
            <a:endParaRPr lang="en-US" altLang="en-US" sz="1200" dirty="0" smtClean="0"/>
          </a:p>
        </p:txBody>
      </p:sp>
    </p:spTree>
    <p:extLst>
      <p:ext uri="{BB962C8B-B14F-4D97-AF65-F5344CB8AC3E}">
        <p14:creationId xmlns:p14="http://schemas.microsoft.com/office/powerpoint/2010/main" val="147996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altLang="en-US" dirty="0" smtClean="0"/>
              <a:t>Donnie Lambeth, representative in NC house, referenced the importance of VH leadership talking to legislators about issues and how it impacts us. </a:t>
            </a:r>
          </a:p>
          <a:p>
            <a:pPr>
              <a:defRPr/>
            </a:pPr>
            <a:endParaRPr lang="en-US" dirty="0" smtClean="0"/>
          </a:p>
          <a:p>
            <a:pPr>
              <a:defRPr/>
            </a:pPr>
            <a:r>
              <a:rPr lang="en-US" dirty="0" smtClean="0"/>
              <a:t>Reference local issues – lower cost competitors</a:t>
            </a:r>
          </a:p>
          <a:p>
            <a:pPr>
              <a:defRPr/>
            </a:pPr>
            <a:endParaRPr lang="en-US" dirty="0" smtClean="0"/>
          </a:p>
          <a:p>
            <a:pPr marL="171450" indent="-171450">
              <a:buFont typeface="Arial" panose="020B0604020202020204" pitchFamily="34" charset="0"/>
              <a:buChar char="•"/>
              <a:defRPr/>
            </a:pPr>
            <a:r>
              <a:rPr lang="en-US" dirty="0" smtClean="0"/>
              <a:t>2 midnight rule – patients have to stay at least two midnights to be considered inpatient.  If not, they are considered “observation” patients and we are reimbursed less</a:t>
            </a:r>
          </a:p>
          <a:p>
            <a:pPr marL="171450" indent="-171450">
              <a:buFont typeface="Arial" panose="020B0604020202020204" pitchFamily="34" charset="0"/>
              <a:buChar char="•"/>
              <a:defRPr/>
            </a:pPr>
            <a:r>
              <a:rPr lang="en-US" dirty="0" smtClean="0"/>
              <a:t>96 hour rule – has been in effect for some time but not enforced.  This will likely change this year.  Patients can stay no longer than 96 hours in critical access hospitals.</a:t>
            </a:r>
          </a:p>
          <a:p>
            <a:pPr marL="171450" indent="-171450">
              <a:buFont typeface="Arial" panose="020B0604020202020204" pitchFamily="34" charset="0"/>
              <a:buChar char="•"/>
              <a:defRPr/>
            </a:pPr>
            <a:r>
              <a:rPr lang="en-US" dirty="0" smtClean="0"/>
              <a:t>Declining Reimbursement – discussion on decreasing reimbursements</a:t>
            </a:r>
          </a:p>
          <a:p>
            <a:pPr marL="171450" indent="-171450">
              <a:buFont typeface="Arial" panose="020B0604020202020204" pitchFamily="34" charset="0"/>
              <a:buChar char="•"/>
              <a:defRPr/>
            </a:pPr>
            <a:r>
              <a:rPr lang="en-US" dirty="0" smtClean="0"/>
              <a:t>CON Laws – possibility of eliminating Certificate of Need</a:t>
            </a:r>
          </a:p>
          <a:p>
            <a:pPr marL="171450" indent="-171450">
              <a:buFont typeface="Arial" panose="020B0604020202020204" pitchFamily="34" charset="0"/>
              <a:buChar char="•"/>
              <a:defRPr/>
            </a:pPr>
            <a:r>
              <a:rPr lang="en-US" dirty="0" smtClean="0"/>
              <a:t>Tax Exempt Status – VH is a non-profit organization and invests its “profits” in capital projects and meeting community needs as outlined in our mission statement</a:t>
            </a:r>
          </a:p>
          <a:p>
            <a:pPr marL="171450" indent="-171450">
              <a:buFont typeface="Arial" panose="020B0604020202020204" pitchFamily="34" charset="0"/>
              <a:buChar char="•"/>
              <a:defRPr/>
            </a:pPr>
            <a:r>
              <a:rPr lang="en-US" dirty="0" smtClean="0"/>
              <a:t>Increased competition – Albemarle to Sentara, Nash to UNC, Wilson to Novant</a:t>
            </a:r>
          </a:p>
          <a:p>
            <a:pPr marL="171450" indent="-171450">
              <a:buFont typeface="Arial" panose="020B0604020202020204" pitchFamily="34" charset="0"/>
              <a:buChar char="•"/>
              <a:defRPr/>
            </a:pPr>
            <a:r>
              <a:rPr lang="en-US" dirty="0" smtClean="0"/>
              <a:t>CAH Designation – currently paid cost plus 1% for </a:t>
            </a:r>
            <a:r>
              <a:rPr lang="en-US" b="1" dirty="0" smtClean="0"/>
              <a:t>Medicare only</a:t>
            </a:r>
            <a:r>
              <a:rPr lang="en-US" dirty="0" smtClean="0"/>
              <a:t>.  Discussion of eliminating CAH designation.  Studies have shown that CAH provides higher quality care at a lower cost.</a:t>
            </a:r>
          </a:p>
          <a:p>
            <a:pPr marL="171450" indent="-171450">
              <a:buFont typeface="Arial" panose="020B0604020202020204" pitchFamily="34" charset="0"/>
              <a:buChar char="•"/>
              <a:defRPr/>
            </a:pPr>
            <a:r>
              <a:rPr lang="en-US" dirty="0" smtClean="0">
                <a:effectLst/>
              </a:rPr>
              <a:t>NC</a:t>
            </a:r>
            <a:r>
              <a:rPr lang="en-US" baseline="0" dirty="0" smtClean="0">
                <a:effectLst/>
              </a:rPr>
              <a:t> Health Plan proposed cuts – </a:t>
            </a:r>
            <a:r>
              <a:rPr lang="en-US" dirty="0" smtClean="0">
                <a:effectLst/>
              </a:rPr>
              <a:t>Recently, the State Treasurer has made a series of remarks regarding the State Health Plan, as he reviews options for covering the cost of health insurance for state employees. His solution would be to enforce massive cuts – to the tune of $400 million – to health systems and hospitals across North Carolina. The State Treasurer’s latest proposal—which could potentially mean a $40 million reduction in reimbursement for Vidant—would be detrimental to the health and well-being of the citizens of eastern North Carolina. It would hinder Vidant’s efforts to:</a:t>
            </a:r>
            <a:r>
              <a:rPr lang="en-US" baseline="0" dirty="0" smtClean="0">
                <a:effectLst/>
              </a:rPr>
              <a:t> </a:t>
            </a:r>
          </a:p>
          <a:p>
            <a:pPr marL="628650" lvl="1" indent="-171450">
              <a:buFont typeface="Arial" panose="020B0604020202020204" pitchFamily="34" charset="0"/>
              <a:buChar char="•"/>
            </a:pPr>
            <a:r>
              <a:rPr lang="en-US" b="1" dirty="0" smtClean="0">
                <a:effectLst/>
              </a:rPr>
              <a:t>Provide services the people of this region depend on</a:t>
            </a:r>
            <a:r>
              <a:rPr lang="en-US" dirty="0" smtClean="0">
                <a:effectLst/>
              </a:rPr>
              <a:t>. Hardest hit would be our OB services. That means women may have to travel an hour or more to deliver a baby—or they may opt to deliver their babies at home, which brings with it enormous risk. </a:t>
            </a:r>
          </a:p>
          <a:p>
            <a:pPr marL="628650" lvl="1" indent="-171450">
              <a:buFont typeface="Arial" panose="020B0604020202020204" pitchFamily="34" charset="0"/>
              <a:buChar char="•"/>
            </a:pPr>
            <a:r>
              <a:rPr lang="en-US" b="1" dirty="0" smtClean="0">
                <a:effectLst/>
              </a:rPr>
              <a:t>Offer high quality, accessible care.</a:t>
            </a:r>
            <a:endParaRPr lang="en-US" b="0" dirty="0" smtClean="0">
              <a:effectLst/>
            </a:endParaRPr>
          </a:p>
          <a:p>
            <a:pPr marL="628650" lvl="1" indent="-171450">
              <a:buFont typeface="Arial" panose="020B0604020202020204" pitchFamily="34" charset="0"/>
              <a:buChar char="•"/>
            </a:pPr>
            <a:r>
              <a:rPr lang="en-US" b="1" dirty="0" smtClean="0">
                <a:effectLst/>
              </a:rPr>
              <a:t>Recruit and retain top talent.</a:t>
            </a:r>
            <a:endParaRPr lang="en-US" b="0" dirty="0" smtClean="0">
              <a:effectLst/>
            </a:endParaRPr>
          </a:p>
          <a:p>
            <a:pPr marL="628650" lvl="1" indent="-171450">
              <a:buFont typeface="Arial" panose="020B0604020202020204" pitchFamily="34" charset="0"/>
              <a:buChar char="•"/>
            </a:pPr>
            <a:r>
              <a:rPr lang="en-US" dirty="0" smtClean="0">
                <a:effectLst/>
              </a:rPr>
              <a:t>It’s important to note that as a not-for-profit organization, </a:t>
            </a:r>
            <a:r>
              <a:rPr lang="en-US" u="sng" dirty="0" smtClean="0">
                <a:effectLst/>
              </a:rPr>
              <a:t>we reinvest our profits back into the system, which ultimately benefits the communities we serve.</a:t>
            </a:r>
            <a:endParaRPr lang="en-US" dirty="0" smtClean="0">
              <a:effectLst/>
            </a:endParaRPr>
          </a:p>
          <a:p>
            <a:pPr marL="171450" indent="-171450">
              <a:buFont typeface="Arial" panose="020B0604020202020204" pitchFamily="34" charset="0"/>
              <a:buChar char="•"/>
              <a:defRPr/>
            </a:pPr>
            <a:endParaRPr lang="en-US"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70B6B3-5E21-45D0-BF23-2F2C3EE085A0}" type="slidenum">
              <a:rPr lang="en-US" altLang="en-US" sz="1200" smtClean="0"/>
              <a:pPr/>
              <a:t>21</a:t>
            </a:fld>
            <a:endParaRPr lang="en-US" altLang="en-US" sz="1200" dirty="0" smtClean="0"/>
          </a:p>
        </p:txBody>
      </p:sp>
    </p:spTree>
    <p:extLst>
      <p:ext uri="{BB962C8B-B14F-4D97-AF65-F5344CB8AC3E}">
        <p14:creationId xmlns:p14="http://schemas.microsoft.com/office/powerpoint/2010/main" val="204932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anose="020B0600070205080204" pitchFamily="34" charset="-128"/>
              </a:rPr>
              <a:t>Medicare is where the CAH status is derived, the cost plus 1%, etc.</a:t>
            </a:r>
          </a:p>
          <a:p>
            <a:r>
              <a:rPr lang="en-US" altLang="en-US" dirty="0" smtClean="0">
                <a:ea typeface="ＭＳ Ｐゴシック" panose="020B0600070205080204" pitchFamily="34" charset="-128"/>
              </a:rPr>
              <a:t>Shows we are “worse” than national average when it comes to treating medicare patients – and our hospitals would be impacted greater if the designation goes away.</a:t>
            </a:r>
          </a:p>
          <a:p>
            <a:endParaRPr lang="en-US" altLang="en-US" dirty="0" smtClean="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48C812-EC87-4012-90B2-D39499BC4A21}" type="slidenum">
              <a:rPr lang="en-US" altLang="en-US" sz="1200" smtClean="0"/>
              <a:pPr/>
              <a:t>22</a:t>
            </a:fld>
            <a:endParaRPr lang="en-US" altLang="en-US" sz="1200" dirty="0" smtClean="0"/>
          </a:p>
        </p:txBody>
      </p:sp>
    </p:spTree>
    <p:extLst>
      <p:ext uri="{BB962C8B-B14F-4D97-AF65-F5344CB8AC3E}">
        <p14:creationId xmlns:p14="http://schemas.microsoft.com/office/powerpoint/2010/main" val="131477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Vidant</a:t>
            </a:r>
            <a:r>
              <a:rPr lang="en-US" sz="1200" kern="1200" baseline="0" dirty="0" smtClean="0">
                <a:solidFill>
                  <a:schemeClr val="tx1"/>
                </a:solidFill>
                <a:effectLst/>
                <a:latin typeface="+mn-lt"/>
                <a:ea typeface="+mn-ea"/>
                <a:cs typeface="+mn-cs"/>
              </a:rPr>
              <a:t> EastCare has 6 </a:t>
            </a:r>
            <a:r>
              <a:rPr lang="en-US" sz="1200" kern="1200" dirty="0" smtClean="0">
                <a:solidFill>
                  <a:schemeClr val="tx1"/>
                </a:solidFill>
                <a:effectLst/>
                <a:latin typeface="+mn-lt"/>
                <a:ea typeface="+mn-ea"/>
                <a:cs typeface="+mn-cs"/>
              </a:rPr>
              <a:t>helicopters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positioned at 5 bases, with a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helicopter as a dedicated spare. Current base locations are in Washington, Elm City, New Bern, Richlands, Mount Olive.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spare helicopter generally resides in Washington when not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EastCare helicopters carry Packed Red Blood Cells AND Fresh (Never frozen) plasma for anyone who needs 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EastCare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the first flight service in NC to carry both,</a:t>
            </a:r>
            <a:r>
              <a:rPr lang="en-US" sz="1200" kern="1200" baseline="0" dirty="0" smtClean="0">
                <a:solidFill>
                  <a:schemeClr val="tx1"/>
                </a:solidFill>
                <a:effectLst/>
                <a:latin typeface="+mn-lt"/>
                <a:ea typeface="+mn-ea"/>
                <a:cs typeface="+mn-cs"/>
              </a:rPr>
              <a:t> and helps to </a:t>
            </a:r>
            <a:r>
              <a:rPr lang="en-US" sz="1200" kern="1200" dirty="0" smtClean="0">
                <a:solidFill>
                  <a:schemeClr val="tx1"/>
                </a:solidFill>
                <a:effectLst/>
                <a:latin typeface="+mn-lt"/>
                <a:ea typeface="+mn-ea"/>
                <a:cs typeface="+mn-cs"/>
              </a:rPr>
              <a:t>improve patient outcomes and decrease the length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stay at trauma centers. Based on information received from The Joint Commission, EastCare flies more stroke patients than any other flight program in the nation. Also the national average of flight time per airframe is 300 hours, EastCare averages between 1,100 and 1,200 flight hours PER helicopter. So,</a:t>
            </a:r>
            <a:r>
              <a:rPr lang="en-US" sz="1200" kern="1200" baseline="0" dirty="0" smtClean="0">
                <a:solidFill>
                  <a:schemeClr val="tx1"/>
                </a:solidFill>
                <a:effectLst/>
                <a:latin typeface="+mn-lt"/>
                <a:ea typeface="+mn-ea"/>
                <a:cs typeface="+mn-cs"/>
              </a:rPr>
              <a:t> the EastCare team is </a:t>
            </a:r>
            <a:r>
              <a:rPr lang="en-US" sz="1200" kern="1200" dirty="0" smtClean="0">
                <a:solidFill>
                  <a:schemeClr val="tx1"/>
                </a:solidFill>
                <a:effectLst/>
                <a:latin typeface="+mn-lt"/>
                <a:ea typeface="+mn-ea"/>
                <a:cs typeface="+mn-cs"/>
              </a:rPr>
              <a:t>flying about 4 times the national average.</a:t>
            </a:r>
          </a:p>
          <a:p>
            <a:r>
              <a:rPr lang="en-US" sz="1200" kern="1200" dirty="0" smtClean="0">
                <a:solidFill>
                  <a:schemeClr val="tx1"/>
                </a:solidFill>
                <a:effectLst/>
                <a:latin typeface="+mn-lt"/>
                <a:ea typeface="+mn-ea"/>
                <a:cs typeface="+mn-cs"/>
              </a:rPr>
              <a:t>EastCare has 6 ground bases (most are co-located with air bases) with a total of 8 trucks on shift during peak times. These trucks travel about 900,000 miles per year. Additionally, these ground crews are utilized to transport ECMO patients (Heart Lung By-pass machine). This crew will generally go to a referring hospital with a profusionsist and a cardiac surgeon to place the ECMO, then bring the patient back to Vidant.</a:t>
            </a:r>
            <a:endParaRPr lang="en-US" dirty="0"/>
          </a:p>
        </p:txBody>
      </p:sp>
      <p:sp>
        <p:nvSpPr>
          <p:cNvPr id="4" name="Slide Number Placeholder 3"/>
          <p:cNvSpPr>
            <a:spLocks noGrp="1"/>
          </p:cNvSpPr>
          <p:nvPr>
            <p:ph type="sldNum" sz="quarter" idx="10"/>
          </p:nvPr>
        </p:nvSpPr>
        <p:spPr/>
        <p:txBody>
          <a:bodyPr/>
          <a:lstStyle/>
          <a:p>
            <a:fld id="{8B8D1187-499E-40F7-A664-9D1EBED4776F}" type="slidenum">
              <a:rPr lang="en-US" smtClean="0"/>
              <a:pPr/>
              <a:t>23</a:t>
            </a:fld>
            <a:endParaRPr lang="en-US" dirty="0"/>
          </a:p>
        </p:txBody>
      </p:sp>
    </p:spTree>
    <p:extLst>
      <p:ext uri="{BB962C8B-B14F-4D97-AF65-F5344CB8AC3E}">
        <p14:creationId xmlns:p14="http://schemas.microsoft.com/office/powerpoint/2010/main" val="325358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98B74C-89D5-4B75-92B7-3CBAB0640C77}" type="slidenum">
              <a:rPr lang="en-US" altLang="en-US" sz="1200" smtClean="0"/>
              <a:pPr/>
              <a:t>25</a:t>
            </a:fld>
            <a:endParaRPr lang="en-US" altLang="en-US" sz="1200" dirty="0" smtClean="0"/>
          </a:p>
        </p:txBody>
      </p:sp>
    </p:spTree>
    <p:extLst>
      <p:ext uri="{BB962C8B-B14F-4D97-AF65-F5344CB8AC3E}">
        <p14:creationId xmlns:p14="http://schemas.microsoft.com/office/powerpoint/2010/main" val="2692480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u="none" strike="noStrike" kern="1200" baseline="0" dirty="0" smtClean="0">
                <a:solidFill>
                  <a:schemeClr val="tx1"/>
                </a:solidFill>
                <a:latin typeface="+mn-lt"/>
                <a:ea typeface="+mn-ea"/>
                <a:cs typeface="+mn-cs"/>
              </a:rPr>
              <a:t>For our patients living with</a:t>
            </a:r>
          </a:p>
          <a:p>
            <a:r>
              <a:rPr lang="en-US" sz="1200" b="1" i="0" u="none" strike="noStrike" kern="1200" baseline="0" dirty="0" smtClean="0">
                <a:solidFill>
                  <a:schemeClr val="tx1"/>
                </a:solidFill>
                <a:latin typeface="+mn-lt"/>
                <a:ea typeface="+mn-ea"/>
                <a:cs typeface="+mn-cs"/>
              </a:rPr>
              <a:t>dementia and those families</a:t>
            </a:r>
          </a:p>
          <a:p>
            <a:r>
              <a:rPr lang="en-US" sz="1200" b="1" i="0" u="none" strike="noStrike" kern="1200" baseline="0" dirty="0" smtClean="0">
                <a:solidFill>
                  <a:schemeClr val="tx1"/>
                </a:solidFill>
                <a:latin typeface="+mn-lt"/>
                <a:ea typeface="+mn-ea"/>
                <a:cs typeface="+mn-cs"/>
              </a:rPr>
              <a:t>caring for them, we promise to:</a:t>
            </a:r>
          </a:p>
          <a:p>
            <a:r>
              <a:rPr lang="en-US" sz="1200" b="0" i="0" u="none" strike="noStrike" kern="1200" baseline="0" dirty="0" smtClean="0">
                <a:solidFill>
                  <a:schemeClr val="tx1"/>
                </a:solidFill>
                <a:latin typeface="+mn-lt"/>
                <a:ea typeface="+mn-ea"/>
                <a:cs typeface="+mn-cs"/>
              </a:rPr>
              <a:t>• Apply principles of person-centered care to our</a:t>
            </a:r>
          </a:p>
          <a:p>
            <a:r>
              <a:rPr lang="en-US" sz="1200" b="0" i="0" u="none" strike="noStrike" kern="1200" baseline="0" dirty="0" smtClean="0">
                <a:solidFill>
                  <a:schemeClr val="tx1"/>
                </a:solidFill>
                <a:latin typeface="+mn-lt"/>
                <a:ea typeface="+mn-ea"/>
                <a:cs typeface="+mn-cs"/>
              </a:rPr>
              <a:t>practices, processes and protocols</a:t>
            </a:r>
          </a:p>
          <a:p>
            <a:r>
              <a:rPr lang="en-US" sz="1200" b="0" i="0" u="none" strike="noStrike" kern="1200" baseline="0" dirty="0" smtClean="0">
                <a:solidFill>
                  <a:schemeClr val="tx1"/>
                </a:solidFill>
                <a:latin typeface="+mn-lt"/>
                <a:ea typeface="+mn-ea"/>
                <a:cs typeface="+mn-cs"/>
              </a:rPr>
              <a:t>• Assure that all hospital team members and</a:t>
            </a:r>
          </a:p>
          <a:p>
            <a:r>
              <a:rPr lang="en-US" sz="1200" b="0" i="0" u="none" strike="noStrike" kern="1200" baseline="0" dirty="0" smtClean="0">
                <a:solidFill>
                  <a:schemeClr val="tx1"/>
                </a:solidFill>
                <a:latin typeface="+mn-lt"/>
                <a:ea typeface="+mn-ea"/>
                <a:cs typeface="+mn-cs"/>
              </a:rPr>
              <a:t>volunteers are equipped with dementia</a:t>
            </a:r>
          </a:p>
          <a:p>
            <a:r>
              <a:rPr lang="en-US" sz="1200" b="0" i="0" u="none" strike="noStrike" kern="1200" baseline="0" dirty="0" smtClean="0">
                <a:solidFill>
                  <a:schemeClr val="tx1"/>
                </a:solidFill>
                <a:latin typeface="+mn-lt"/>
                <a:ea typeface="+mn-ea"/>
                <a:cs typeface="+mn-cs"/>
              </a:rPr>
              <a:t>awareness and education through role-specific</a:t>
            </a:r>
          </a:p>
          <a:p>
            <a:r>
              <a:rPr lang="en-US" sz="1200" b="0" i="0" u="none" strike="noStrike" kern="1200" baseline="0" dirty="0" smtClean="0">
                <a:solidFill>
                  <a:schemeClr val="tx1"/>
                </a:solidFill>
                <a:latin typeface="+mn-lt"/>
                <a:ea typeface="+mn-ea"/>
                <a:cs typeface="+mn-cs"/>
              </a:rPr>
              <a:t>training</a:t>
            </a:r>
          </a:p>
          <a:p>
            <a:r>
              <a:rPr lang="en-US" sz="1200" b="0" i="0" u="none" strike="noStrike" kern="1200" baseline="0" dirty="0" smtClean="0">
                <a:solidFill>
                  <a:schemeClr val="tx1"/>
                </a:solidFill>
                <a:latin typeface="+mn-lt"/>
                <a:ea typeface="+mn-ea"/>
                <a:cs typeface="+mn-cs"/>
              </a:rPr>
              <a:t>• Sustain our culture of supportive options</a:t>
            </a:r>
          </a:p>
          <a:p>
            <a:r>
              <a:rPr lang="en-US" sz="1200" b="0" i="0" u="none" strike="noStrike" kern="1200" baseline="0" dirty="0" smtClean="0">
                <a:solidFill>
                  <a:schemeClr val="tx1"/>
                </a:solidFill>
                <a:latin typeface="+mn-lt"/>
                <a:ea typeface="+mn-ea"/>
                <a:cs typeface="+mn-cs"/>
              </a:rPr>
              <a:t>focusing on the brain capacity that is preserved</a:t>
            </a:r>
          </a:p>
          <a:p>
            <a:r>
              <a:rPr lang="en-US" sz="1200" b="0" i="0" u="none" strike="noStrike" kern="1200" baseline="0" dirty="0" smtClean="0">
                <a:solidFill>
                  <a:schemeClr val="tx1"/>
                </a:solidFill>
                <a:latin typeface="+mn-lt"/>
                <a:ea typeface="+mn-ea"/>
                <a:cs typeface="+mn-cs"/>
              </a:rPr>
              <a:t>rather than what is lost</a:t>
            </a:r>
          </a:p>
          <a:p>
            <a:r>
              <a:rPr lang="en-US" sz="1200" b="0" i="0" u="none" strike="noStrike" kern="1200" baseline="0" dirty="0" smtClean="0">
                <a:solidFill>
                  <a:schemeClr val="tx1"/>
                </a:solidFill>
                <a:latin typeface="+mn-lt"/>
                <a:ea typeface="+mn-ea"/>
                <a:cs typeface="+mn-cs"/>
              </a:rPr>
              <a:t>• Partner with community groups to create a</a:t>
            </a:r>
          </a:p>
          <a:p>
            <a:r>
              <a:rPr lang="en-US" sz="1200" b="0" i="0" u="none" strike="noStrike" kern="1200" baseline="0" dirty="0" smtClean="0">
                <a:solidFill>
                  <a:schemeClr val="tx1"/>
                </a:solidFill>
                <a:latin typeface="+mn-lt"/>
                <a:ea typeface="+mn-ea"/>
                <a:cs typeface="+mn-cs"/>
              </a:rPr>
              <a:t>collective impact on transforming attitudes</a:t>
            </a:r>
          </a:p>
          <a:p>
            <a:r>
              <a:rPr lang="en-US" sz="1200" b="0" i="0" u="none" strike="noStrike" kern="1200" baseline="0" dirty="0" smtClean="0">
                <a:solidFill>
                  <a:schemeClr val="tx1"/>
                </a:solidFill>
                <a:latin typeface="+mn-lt"/>
                <a:ea typeface="+mn-ea"/>
                <a:cs typeface="+mn-cs"/>
              </a:rPr>
              <a:t>toward dementia</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purple angel</a:t>
            </a:r>
          </a:p>
          <a:p>
            <a:r>
              <a:rPr lang="en-US" sz="1200" b="0" i="0" u="none" strike="noStrike" kern="1200" baseline="0" dirty="0" smtClean="0">
                <a:solidFill>
                  <a:schemeClr val="tx1"/>
                </a:solidFill>
                <a:latin typeface="+mn-lt"/>
                <a:ea typeface="+mn-ea"/>
                <a:cs typeface="+mn-cs"/>
              </a:rPr>
              <a:t>The purple angel symbol was originally developed</a:t>
            </a:r>
          </a:p>
          <a:p>
            <a:r>
              <a:rPr lang="en-US" sz="1200" b="0" i="0" u="none" strike="noStrike" kern="1200" baseline="0" dirty="0" smtClean="0">
                <a:solidFill>
                  <a:schemeClr val="tx1"/>
                </a:solidFill>
                <a:latin typeface="+mn-lt"/>
                <a:ea typeface="+mn-ea"/>
                <a:cs typeface="+mn-cs"/>
              </a:rPr>
              <a:t>in the United Kingdom and quickly became an</a:t>
            </a:r>
          </a:p>
          <a:p>
            <a:r>
              <a:rPr lang="en-US" sz="1200" b="0" i="0" u="none" strike="noStrike" kern="1200" baseline="0" dirty="0" smtClean="0">
                <a:solidFill>
                  <a:schemeClr val="tx1"/>
                </a:solidFill>
                <a:latin typeface="+mn-lt"/>
                <a:ea typeface="+mn-ea"/>
                <a:cs typeface="+mn-cs"/>
              </a:rPr>
              <a:t>internationally accepted symbol for dementia</a:t>
            </a:r>
          </a:p>
          <a:p>
            <a:r>
              <a:rPr lang="en-US" sz="1200" b="0" i="0" u="none" strike="noStrike" kern="1200" baseline="0" dirty="0" smtClean="0">
                <a:solidFill>
                  <a:schemeClr val="tx1"/>
                </a:solidFill>
                <a:latin typeface="+mn-lt"/>
                <a:ea typeface="+mn-ea"/>
                <a:cs typeface="+mn-cs"/>
              </a:rPr>
              <a:t>awareness. It is now being widely used in hospitals,</a:t>
            </a:r>
          </a:p>
          <a:p>
            <a:r>
              <a:rPr lang="en-US" sz="1200" b="0" i="0" u="none" strike="noStrike" kern="1200" baseline="0" dirty="0" smtClean="0">
                <a:solidFill>
                  <a:schemeClr val="tx1"/>
                </a:solidFill>
                <a:latin typeface="+mn-lt"/>
                <a:ea typeface="+mn-ea"/>
                <a:cs typeface="+mn-cs"/>
              </a:rPr>
              <a:t>businesses, restaurants and communities in the</a:t>
            </a:r>
          </a:p>
          <a:p>
            <a:r>
              <a:rPr lang="en-US" sz="1200" b="0" i="0" u="none" strike="noStrike" kern="1200" baseline="0" dirty="0" smtClean="0">
                <a:solidFill>
                  <a:schemeClr val="tx1"/>
                </a:solidFill>
                <a:latin typeface="+mn-lt"/>
                <a:ea typeface="+mn-ea"/>
                <a:cs typeface="+mn-cs"/>
              </a:rPr>
              <a:t>United States as an identifier for being Dementia</a:t>
            </a:r>
          </a:p>
          <a:p>
            <a:r>
              <a:rPr lang="en-US" sz="1200" b="0" i="0" u="none" strike="noStrike" kern="1200" baseline="0" dirty="0" smtClean="0">
                <a:solidFill>
                  <a:schemeClr val="tx1"/>
                </a:solidFill>
                <a:latin typeface="+mn-lt"/>
                <a:ea typeface="+mn-ea"/>
                <a:cs typeface="+mn-cs"/>
              </a:rPr>
              <a:t>Friendly.</a:t>
            </a:r>
            <a:endParaRPr lang="en-US" dirty="0"/>
          </a:p>
        </p:txBody>
      </p:sp>
      <p:sp>
        <p:nvSpPr>
          <p:cNvPr id="4" name="Slide Number Placeholder 3"/>
          <p:cNvSpPr>
            <a:spLocks noGrp="1"/>
          </p:cNvSpPr>
          <p:nvPr>
            <p:ph type="sldNum" sz="quarter" idx="10"/>
          </p:nvPr>
        </p:nvSpPr>
        <p:spPr/>
        <p:txBody>
          <a:bodyPr/>
          <a:lstStyle/>
          <a:p>
            <a:fld id="{8B8D1187-499E-40F7-A664-9D1EBED4776F}" type="slidenum">
              <a:rPr lang="en-US" smtClean="0"/>
              <a:pPr/>
              <a:t>30</a:t>
            </a:fld>
            <a:endParaRPr lang="en-US" dirty="0"/>
          </a:p>
        </p:txBody>
      </p:sp>
    </p:spTree>
    <p:extLst>
      <p:ext uri="{BB962C8B-B14F-4D97-AF65-F5344CB8AC3E}">
        <p14:creationId xmlns:p14="http://schemas.microsoft.com/office/powerpoint/2010/main" val="1493425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DC2B86-E878-4782-8FA0-425DA7628E19}" type="slidenum">
              <a:rPr lang="en-US" altLang="en-US" sz="1200" smtClean="0"/>
              <a:pPr/>
              <a:t>32</a:t>
            </a:fld>
            <a:endParaRPr lang="en-US" altLang="en-US" sz="1200" dirty="0" smtClean="0"/>
          </a:p>
        </p:txBody>
      </p:sp>
    </p:spTree>
    <p:extLst>
      <p:ext uri="{BB962C8B-B14F-4D97-AF65-F5344CB8AC3E}">
        <p14:creationId xmlns:p14="http://schemas.microsoft.com/office/powerpoint/2010/main" val="280504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D1187-499E-40F7-A664-9D1EBED4776F}" type="slidenum">
              <a:rPr lang="en-US" smtClean="0"/>
              <a:pPr/>
              <a:t>3</a:t>
            </a:fld>
            <a:endParaRPr lang="en-US" dirty="0"/>
          </a:p>
        </p:txBody>
      </p:sp>
    </p:spTree>
    <p:extLst>
      <p:ext uri="{BB962C8B-B14F-4D97-AF65-F5344CB8AC3E}">
        <p14:creationId xmlns:p14="http://schemas.microsoft.com/office/powerpoint/2010/main" val="366856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Vidant Health is more than 12,000 employees, hundreds of physicians and eight hospitals serving eastern North Carolina.</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B8D1187-499E-40F7-A664-9D1EBED4776F}" type="slidenum">
              <a:rPr lang="en-US" smtClean="0"/>
              <a:pPr/>
              <a:t>5</a:t>
            </a:fld>
            <a:endParaRPr lang="en-US" dirty="0"/>
          </a:p>
        </p:txBody>
      </p:sp>
    </p:spTree>
    <p:extLst>
      <p:ext uri="{BB962C8B-B14F-4D97-AF65-F5344CB8AC3E}">
        <p14:creationId xmlns:p14="http://schemas.microsoft.com/office/powerpoint/2010/main" val="155455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a typeface="ＭＳ Ｐゴシック" panose="020B0600070205080204"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ea typeface="ＭＳ Ｐゴシック" panose="020B0600070205080204" pitchFamily="34" charset="-128"/>
              </a:defRPr>
            </a:lvl1pPr>
            <a:lvl2pPr marL="742950" indent="-285750" defTabSz="925513">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2912F6-061C-4F3B-BF5E-AEE40BA79654}" type="slidenum">
              <a:rPr lang="en-US" altLang="en-US" sz="1200"/>
              <a:pPr/>
              <a:t>8</a:t>
            </a:fld>
            <a:endParaRPr lang="en-US" altLang="en-US" sz="1200" dirty="0"/>
          </a:p>
        </p:txBody>
      </p:sp>
    </p:spTree>
    <p:extLst>
      <p:ext uri="{BB962C8B-B14F-4D97-AF65-F5344CB8AC3E}">
        <p14:creationId xmlns:p14="http://schemas.microsoft.com/office/powerpoint/2010/main" val="289525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9" tIns="46910" rIns="93819" bIns="46910" anchor="b"/>
          <a:lstStyle>
            <a:lvl1pPr defTabSz="936625">
              <a:defRPr sz="2400">
                <a:solidFill>
                  <a:schemeClr val="tx1"/>
                </a:solidFill>
                <a:latin typeface="Arial" panose="020B0604020202020204" pitchFamily="34" charset="0"/>
                <a:ea typeface="ＭＳ Ｐゴシック" panose="020B0600070205080204" pitchFamily="34" charset="-128"/>
              </a:defRPr>
            </a:lvl1pPr>
            <a:lvl2pPr marL="742950" indent="-285750" defTabSz="936625">
              <a:defRPr sz="2400">
                <a:solidFill>
                  <a:schemeClr val="tx1"/>
                </a:solidFill>
                <a:latin typeface="Arial" panose="020B0604020202020204" pitchFamily="34" charset="0"/>
                <a:ea typeface="ＭＳ Ｐゴシック" panose="020B0600070205080204" pitchFamily="34" charset="-128"/>
              </a:defRPr>
            </a:lvl2pPr>
            <a:lvl3pPr marL="1143000" indent="-228600" defTabSz="936625">
              <a:defRPr sz="2400">
                <a:solidFill>
                  <a:schemeClr val="tx1"/>
                </a:solidFill>
                <a:latin typeface="Arial" panose="020B0604020202020204" pitchFamily="34" charset="0"/>
                <a:ea typeface="ＭＳ Ｐゴシック" panose="020B0600070205080204" pitchFamily="34" charset="-128"/>
              </a:defRPr>
            </a:lvl3pPr>
            <a:lvl4pPr marL="1600200" indent="-228600" defTabSz="936625">
              <a:defRPr sz="2400">
                <a:solidFill>
                  <a:schemeClr val="tx1"/>
                </a:solidFill>
                <a:latin typeface="Arial" panose="020B0604020202020204" pitchFamily="34" charset="0"/>
                <a:ea typeface="ＭＳ Ｐゴシック" panose="020B0600070205080204" pitchFamily="34" charset="-128"/>
              </a:defRPr>
            </a:lvl4pPr>
            <a:lvl5pPr marL="2057400" indent="-228600" defTabSz="936625">
              <a:defRPr sz="2400">
                <a:solidFill>
                  <a:schemeClr val="tx1"/>
                </a:solidFill>
                <a:latin typeface="Arial" panose="020B0604020202020204" pitchFamily="34" charset="0"/>
                <a:ea typeface="ＭＳ Ｐゴシック" panose="020B0600070205080204" pitchFamily="34" charset="-128"/>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7AA2F9F-B58D-455B-9B1A-0455E6EED6AA}" type="slidenum">
              <a:rPr lang="en-US" altLang="en-US" sz="1300"/>
              <a:pPr algn="r"/>
              <a:t>10</a:t>
            </a:fld>
            <a:endParaRPr lang="en-US" altLang="en-US" sz="1300" dirty="0"/>
          </a:p>
        </p:txBody>
      </p:sp>
      <p:sp>
        <p:nvSpPr>
          <p:cNvPr id="88067" name="Rectangle 1031"/>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9" tIns="46910" rIns="93819" bIns="46910" anchor="b"/>
          <a:lstStyle>
            <a:lvl1pPr defTabSz="936625">
              <a:defRPr sz="2400">
                <a:solidFill>
                  <a:schemeClr val="tx1"/>
                </a:solidFill>
                <a:latin typeface="Arial" panose="020B0604020202020204" pitchFamily="34" charset="0"/>
                <a:ea typeface="ＭＳ Ｐゴシック" panose="020B0600070205080204" pitchFamily="34" charset="-128"/>
              </a:defRPr>
            </a:lvl1pPr>
            <a:lvl2pPr marL="742950" indent="-285750" defTabSz="936625">
              <a:defRPr sz="2400">
                <a:solidFill>
                  <a:schemeClr val="tx1"/>
                </a:solidFill>
                <a:latin typeface="Arial" panose="020B0604020202020204" pitchFamily="34" charset="0"/>
                <a:ea typeface="ＭＳ Ｐゴシック" panose="020B0600070205080204" pitchFamily="34" charset="-128"/>
              </a:defRPr>
            </a:lvl2pPr>
            <a:lvl3pPr marL="1143000" indent="-228600" defTabSz="936625">
              <a:defRPr sz="2400">
                <a:solidFill>
                  <a:schemeClr val="tx1"/>
                </a:solidFill>
                <a:latin typeface="Arial" panose="020B0604020202020204" pitchFamily="34" charset="0"/>
                <a:ea typeface="ＭＳ Ｐゴシック" panose="020B0600070205080204" pitchFamily="34" charset="-128"/>
              </a:defRPr>
            </a:lvl3pPr>
            <a:lvl4pPr marL="1600200" indent="-228600" defTabSz="936625">
              <a:defRPr sz="2400">
                <a:solidFill>
                  <a:schemeClr val="tx1"/>
                </a:solidFill>
                <a:latin typeface="Arial" panose="020B0604020202020204" pitchFamily="34" charset="0"/>
                <a:ea typeface="ＭＳ Ｐゴシック" panose="020B0600070205080204" pitchFamily="34" charset="-128"/>
              </a:defRPr>
            </a:lvl4pPr>
            <a:lvl5pPr marL="2057400" indent="-228600" defTabSz="936625">
              <a:defRPr sz="2400">
                <a:solidFill>
                  <a:schemeClr val="tx1"/>
                </a:solidFill>
                <a:latin typeface="Arial" panose="020B0604020202020204" pitchFamily="34" charset="0"/>
                <a:ea typeface="ＭＳ Ｐゴシック" panose="020B0600070205080204" pitchFamily="34" charset="-128"/>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8D833DC-0C44-4C30-B850-929A25EBC7D5}" type="slidenum">
              <a:rPr lang="en-US" altLang="en-US" sz="1300"/>
              <a:pPr algn="r"/>
              <a:t>10</a:t>
            </a:fld>
            <a:endParaRPr lang="en-US" altLang="en-US" sz="1300" dirty="0"/>
          </a:p>
        </p:txBody>
      </p:sp>
      <p:sp>
        <p:nvSpPr>
          <p:cNvPr id="88068"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9" tIns="46910" rIns="93819" bIns="46910" anchor="b"/>
          <a:lstStyle>
            <a:lvl1pPr defTabSz="936625">
              <a:defRPr sz="2400">
                <a:solidFill>
                  <a:schemeClr val="tx1"/>
                </a:solidFill>
                <a:latin typeface="Arial" panose="020B0604020202020204" pitchFamily="34" charset="0"/>
                <a:ea typeface="ＭＳ Ｐゴシック" panose="020B0600070205080204" pitchFamily="34" charset="-128"/>
              </a:defRPr>
            </a:lvl1pPr>
            <a:lvl2pPr marL="742950" indent="-285750" defTabSz="936625">
              <a:defRPr sz="2400">
                <a:solidFill>
                  <a:schemeClr val="tx1"/>
                </a:solidFill>
                <a:latin typeface="Arial" panose="020B0604020202020204" pitchFamily="34" charset="0"/>
                <a:ea typeface="ＭＳ Ｐゴシック" panose="020B0600070205080204" pitchFamily="34" charset="-128"/>
              </a:defRPr>
            </a:lvl2pPr>
            <a:lvl3pPr marL="1143000" indent="-228600" defTabSz="936625">
              <a:defRPr sz="2400">
                <a:solidFill>
                  <a:schemeClr val="tx1"/>
                </a:solidFill>
                <a:latin typeface="Arial" panose="020B0604020202020204" pitchFamily="34" charset="0"/>
                <a:ea typeface="ＭＳ Ｐゴシック" panose="020B0600070205080204" pitchFamily="34" charset="-128"/>
              </a:defRPr>
            </a:lvl3pPr>
            <a:lvl4pPr marL="1600200" indent="-228600" defTabSz="936625">
              <a:defRPr sz="2400">
                <a:solidFill>
                  <a:schemeClr val="tx1"/>
                </a:solidFill>
                <a:latin typeface="Arial" panose="020B0604020202020204" pitchFamily="34" charset="0"/>
                <a:ea typeface="ＭＳ Ｐゴシック" panose="020B0600070205080204" pitchFamily="34" charset="-128"/>
              </a:defRPr>
            </a:lvl4pPr>
            <a:lvl5pPr marL="2057400" indent="-228600" defTabSz="936625">
              <a:defRPr sz="2400">
                <a:solidFill>
                  <a:schemeClr val="tx1"/>
                </a:solidFill>
                <a:latin typeface="Arial" panose="020B0604020202020204" pitchFamily="34" charset="0"/>
                <a:ea typeface="ＭＳ Ｐゴシック" panose="020B0600070205080204" pitchFamily="34" charset="-128"/>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30BA2A8-D83F-492E-A166-8717B6362430}" type="slidenum">
              <a:rPr lang="en-US" altLang="en-US" sz="1300"/>
              <a:pPr algn="r"/>
              <a:t>10</a:t>
            </a:fld>
            <a:endParaRPr lang="en-US" altLang="en-US" sz="1300" dirty="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xfrm>
            <a:off x="930275" y="4410075"/>
            <a:ext cx="5124450" cy="4178300"/>
          </a:xfrm>
          <a:solidFill>
            <a:srgbClr val="FFFFFF"/>
          </a:solidFill>
          <a:ln>
            <a:solidFill>
              <a:srgbClr val="000000"/>
            </a:solidFill>
          </a:ln>
        </p:spPr>
        <p:txBody>
          <a:bodyPr lIns="93819" tIns="46910" rIns="93819" bIns="46910"/>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922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ceholder 2"/>
          <p:cNvSpPr>
            <a:spLocks noGrp="1" noRot="1" noChangeAspect="1" noChangeArrowheads="1" noTextEdit="1"/>
          </p:cNvSpPr>
          <p:nvPr>
            <p:ph type="sldImg"/>
          </p:nvPr>
        </p:nvSpPr>
        <p:spPr>
          <a:ln/>
        </p:spPr>
      </p:sp>
      <p:sp>
        <p:nvSpPr>
          <p:cNvPr id="9219"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1952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noRot="1" noChangeAspect="1" noChangeArrowheads="1" noTextEdit="1"/>
          </p:cNvSpPr>
          <p:nvPr>
            <p:ph type="sldImg"/>
          </p:nvPr>
        </p:nvSpPr>
        <p:spPr>
          <a:ln/>
        </p:spPr>
      </p:sp>
      <p:sp>
        <p:nvSpPr>
          <p:cNvPr id="66563"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1382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ceholder 2"/>
          <p:cNvSpPr>
            <a:spLocks noGrp="1" noRot="1" noChangeAspect="1" noChangeArrowheads="1" noTextEdit="1"/>
          </p:cNvSpPr>
          <p:nvPr>
            <p:ph type="sldImg"/>
          </p:nvPr>
        </p:nvSpPr>
        <p:spPr>
          <a:ln/>
        </p:spPr>
      </p:sp>
      <p:sp>
        <p:nvSpPr>
          <p:cNvPr id="67587"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0398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0046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13-VH-160 PPT template_bkg.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57200" y="1143000"/>
            <a:ext cx="4572000" cy="2438400"/>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810001"/>
            <a:ext cx="4572000" cy="23622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Vidant_Bertie_rgb.png"/>
          <p:cNvPicPr>
            <a:picLocks noChangeAspect="1"/>
          </p:cNvPicPr>
          <p:nvPr userDrawn="1"/>
        </p:nvPicPr>
        <p:blipFill>
          <a:blip r:embed="rId3" cstate="print"/>
          <a:stretch>
            <a:fillRect/>
          </a:stretch>
        </p:blipFill>
        <p:spPr>
          <a:xfrm>
            <a:off x="6343650" y="457200"/>
            <a:ext cx="2571750" cy="2057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bg2"/>
              </a:buClr>
              <a:buFont typeface="Arial" pitchFamily="34" charset="0"/>
              <a:buChar char="•"/>
              <a:defRPr/>
            </a:lvl1pPr>
            <a:lvl2pPr>
              <a:buClr>
                <a:schemeClr val="bg2"/>
              </a:buClr>
              <a:buFont typeface="Arial" pitchFamily="34" charset="0"/>
              <a:buChar char="•"/>
              <a:defRPr/>
            </a:lvl2pPr>
            <a:lvl3pPr>
              <a:buClr>
                <a:schemeClr val="bg2"/>
              </a:buClr>
              <a:buFont typeface="Arial" pitchFamily="34" charset="0"/>
              <a:buChar char="•"/>
              <a:defRPr/>
            </a:lvl3pPr>
            <a:lvl4pPr>
              <a:buClr>
                <a:schemeClr val="bg2"/>
              </a:buClr>
              <a:buFont typeface="Arial" pitchFamily="34" charset="0"/>
              <a:buChar char="•"/>
              <a:defRPr/>
            </a:lvl4pPr>
            <a:lvl5pPr>
              <a:buClr>
                <a:schemeClr val="bg2"/>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7275FC3D-ACA7-4307-9098-D351F86C5551}" type="datetime1">
              <a:rPr lang="en-US" smtClean="0"/>
              <a:pPr/>
              <a:t>5/20/2019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B8DC37-36E7-4B5B-90A1-B6DF1BD90A98}" type="slidenum">
              <a:rPr lang="en-US" smtClean="0"/>
              <a:pPr/>
              <a:t>‹#›</a:t>
            </a:fld>
            <a:endParaRPr lang="en-US" dirty="0"/>
          </a:p>
        </p:txBody>
      </p:sp>
      <p:sp>
        <p:nvSpPr>
          <p:cNvPr id="8" name="Title Placeholder 1"/>
          <p:cNvSpPr>
            <a:spLocks noGrp="1"/>
          </p:cNvSpPr>
          <p:nvPr>
            <p:ph type="title"/>
          </p:nvPr>
        </p:nvSpPr>
        <p:spPr>
          <a:xfrm>
            <a:off x="457200" y="228600"/>
            <a:ext cx="62484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Clr>
                <a:schemeClr val="bg2"/>
              </a:buClr>
              <a:buFont typeface="Arial" pitchFamily="34" charset="0"/>
              <a:buChar char="•"/>
              <a:defRPr sz="2800"/>
            </a:lvl1pPr>
            <a:lvl2pPr>
              <a:buClr>
                <a:schemeClr val="bg2"/>
              </a:buClr>
              <a:buFont typeface="Arial" pitchFamily="34" charset="0"/>
              <a:buChar char="•"/>
              <a:defRPr sz="2400"/>
            </a:lvl2pPr>
            <a:lvl3pPr>
              <a:buClr>
                <a:schemeClr val="bg2"/>
              </a:buClr>
              <a:buFont typeface="Arial" pitchFamily="34" charset="0"/>
              <a:buChar char="•"/>
              <a:defRPr sz="2000"/>
            </a:lvl3pPr>
            <a:lvl4pPr>
              <a:buClr>
                <a:schemeClr val="bg2"/>
              </a:buClr>
              <a:buFont typeface="Arial" pitchFamily="34" charset="0"/>
              <a:buChar char="•"/>
              <a:defRPr sz="1800"/>
            </a:lvl4pPr>
            <a:lvl5pPr>
              <a:buClr>
                <a:schemeClr val="bg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chemeClr val="bg2"/>
              </a:buClr>
              <a:buFont typeface="Arial" pitchFamily="34" charset="0"/>
              <a:buChar char="•"/>
              <a:defRPr sz="2800"/>
            </a:lvl1pPr>
            <a:lvl2pPr>
              <a:buClr>
                <a:schemeClr val="bg2"/>
              </a:buClr>
              <a:buFont typeface="Arial" pitchFamily="34" charset="0"/>
              <a:buChar char="•"/>
              <a:defRPr sz="2400"/>
            </a:lvl2pPr>
            <a:lvl3pPr>
              <a:buClr>
                <a:schemeClr val="bg2"/>
              </a:buClr>
              <a:buFont typeface="Arial" pitchFamily="34" charset="0"/>
              <a:buChar char="•"/>
              <a:defRPr sz="2000"/>
            </a:lvl3pPr>
            <a:lvl4pPr>
              <a:buClr>
                <a:schemeClr val="bg2"/>
              </a:buClr>
              <a:buFont typeface="Arial" pitchFamily="34" charset="0"/>
              <a:buChar char="•"/>
              <a:defRPr sz="1800"/>
            </a:lvl4pPr>
            <a:lvl5pPr>
              <a:buClr>
                <a:schemeClr val="bg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DAB893-76AC-4517-B11E-1C6FF3407641}" type="datetime1">
              <a:rPr lang="en-US" smtClean="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B8DC37-36E7-4B5B-90A1-B6DF1BD90A98}" type="slidenum">
              <a:rPr lang="en-US" smtClean="0"/>
              <a:pPr/>
              <a:t>‹#›</a:t>
            </a:fld>
            <a:endParaRPr lang="en-US" dirty="0"/>
          </a:p>
        </p:txBody>
      </p:sp>
      <p:sp>
        <p:nvSpPr>
          <p:cNvPr id="9" name="Title Placeholder 1"/>
          <p:cNvSpPr>
            <a:spLocks noGrp="1"/>
          </p:cNvSpPr>
          <p:nvPr>
            <p:ph type="title"/>
          </p:nvPr>
        </p:nvSpPr>
        <p:spPr>
          <a:xfrm>
            <a:off x="457200" y="228600"/>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8B58E-DF48-413C-9E05-1CB8E0880570}" type="datetime1">
              <a:rPr lang="en-US" smtClean="0"/>
              <a:pPr/>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B8DC37-36E7-4B5B-90A1-B6DF1BD90A9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5A297-33D0-4FB3-8704-24C5E3D681AA}" type="datetime1">
              <a:rPr lang="en-US" smtClean="0"/>
              <a:pPr/>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B8DC37-36E7-4B5B-90A1-B6DF1BD90A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3008313" cy="1162050"/>
          </a:xfrm>
        </p:spPr>
        <p:txBody>
          <a:bodyPr anchor="t"/>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124200"/>
            <a:ext cx="3008313" cy="3001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60C28-36F0-4870-A073-5890AD483336}" type="datetime1">
              <a:rPr lang="en-US" smtClean="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B8DC37-36E7-4B5B-90A1-B6DF1BD90A9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61380-E885-4D38-81B9-D9D3A2DAE2C5}" type="datetime1">
              <a:rPr lang="en-US" smtClean="0"/>
              <a:pPr/>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B8DC37-36E7-4B5B-90A1-B6DF1BD90A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21A7CD-5A36-492A-B4BA-A0B8D1D402DB}" type="datetime1">
              <a:rPr lang="en-US" smtClean="0"/>
              <a:pPr/>
              <a:t>5/20/2019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B8DC37-36E7-4B5B-90A1-B6DF1BD90A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3" name="Picture 8" descr="wall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276600"/>
            <a:ext cx="7772400" cy="1362075"/>
          </a:xfrm>
        </p:spPr>
        <p:txBody>
          <a:bodyPr anchor="t"/>
          <a:lstStyle>
            <a:lvl1pPr algn="ctr">
              <a:defRPr sz="4800" b="1" cap="none">
                <a:solidFill>
                  <a:srgbClr val="005596"/>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0787664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13-VH-160 PPT template_bkg2.jpg"/>
          <p:cNvPicPr>
            <a:picLocks noChangeAspect="1"/>
          </p:cNvPicPr>
          <p:nvPr userDrawn="1"/>
        </p:nvPicPr>
        <p:blipFill>
          <a:blip r:embed="rId11" cstate="print"/>
          <a:stretch>
            <a:fillRect/>
          </a:stretch>
        </p:blipFill>
        <p:spPr>
          <a:xfrm>
            <a:off x="0" y="0"/>
            <a:ext cx="9144000" cy="1243584"/>
          </a:xfrm>
          <a:prstGeom prst="rect">
            <a:avLst/>
          </a:prstGeom>
        </p:spPr>
      </p:pic>
      <p:sp>
        <p:nvSpPr>
          <p:cNvPr id="2" name="Title Placeholder 1"/>
          <p:cNvSpPr>
            <a:spLocks noGrp="1"/>
          </p:cNvSpPr>
          <p:nvPr>
            <p:ph type="title"/>
          </p:nvPr>
        </p:nvSpPr>
        <p:spPr>
          <a:xfrm>
            <a:off x="457200" y="228600"/>
            <a:ext cx="62484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CC8E881-8AF8-4FA9-8A7E-F28C605DE34B}" type="datetime1">
              <a:rPr lang="en-US" smtClean="0"/>
              <a:pPr/>
              <a:t>5/20/2019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pic>
        <p:nvPicPr>
          <p:cNvPr id="14" name="Picture 13" descr="Vidant_Bertie_rgb.png"/>
          <p:cNvPicPr>
            <a:picLocks noChangeAspect="1"/>
          </p:cNvPicPr>
          <p:nvPr userDrawn="1"/>
        </p:nvPicPr>
        <p:blipFill>
          <a:blip r:embed="rId12" cstate="print"/>
          <a:stretch>
            <a:fillRect/>
          </a:stretch>
        </p:blipFill>
        <p:spPr>
          <a:xfrm>
            <a:off x="7239000" y="-45720"/>
            <a:ext cx="1771650" cy="14173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bg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bg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143000"/>
            <a:ext cx="4572000" cy="2438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dirty="0" smtClean="0"/>
              <a:t>An Update From Your Community Hospital </a:t>
            </a:r>
            <a:endParaRPr lang="en-US" dirty="0"/>
          </a:p>
        </p:txBody>
      </p:sp>
      <p:sp>
        <p:nvSpPr>
          <p:cNvPr id="5" name="Subtitle 2"/>
          <p:cNvSpPr>
            <a:spLocks noGrp="1"/>
          </p:cNvSpPr>
          <p:nvPr>
            <p:ph type="subTitle" idx="1"/>
          </p:nvPr>
        </p:nvSpPr>
        <p:spPr>
          <a:xfrm>
            <a:off x="457200" y="3352801"/>
            <a:ext cx="3505200" cy="380999"/>
          </a:xfrm>
        </p:spPr>
        <p:txBody>
          <a:bodyPr>
            <a:normAutofit/>
          </a:bodyPr>
          <a:lstStyle/>
          <a:p>
            <a:r>
              <a:rPr lang="en-US" sz="1800" i="1" dirty="0" smtClean="0"/>
              <a:t>What you need to know about us </a:t>
            </a:r>
            <a:endParaRPr lang="en-US" sz="1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19"/>
          <p:cNvSpPr>
            <a:spLocks noGrp="1" noChangeArrowheads="1"/>
          </p:cNvSpPr>
          <p:nvPr>
            <p:ph type="title"/>
          </p:nvPr>
        </p:nvSpPr>
        <p:spPr>
          <a:xfrm>
            <a:off x="228600" y="228600"/>
            <a:ext cx="7086600" cy="792162"/>
          </a:xfrm>
        </p:spPr>
        <p:txBody>
          <a:bodyPr>
            <a:normAutofit/>
          </a:bodyPr>
          <a:lstStyle/>
          <a:p>
            <a:r>
              <a:rPr lang="en-US" altLang="en-US" sz="3000" dirty="0" smtClean="0"/>
              <a:t>Vidant Chowan President – Brian Harvill </a:t>
            </a:r>
          </a:p>
        </p:txBody>
      </p:sp>
      <p:sp>
        <p:nvSpPr>
          <p:cNvPr id="6" name="TextBox 1"/>
          <p:cNvSpPr txBox="1">
            <a:spLocks noChangeArrowheads="1"/>
          </p:cNvSpPr>
          <p:nvPr/>
        </p:nvSpPr>
        <p:spPr bwMode="auto">
          <a:xfrm>
            <a:off x="4114800" y="1143000"/>
            <a:ext cx="4648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buClr>
                <a:schemeClr val="accent2"/>
              </a:buClr>
              <a:buFont typeface="Times" panose="02020603050405020304" pitchFamily="18" charset="0"/>
              <a:buChar char="•"/>
              <a:defRPr sz="3200">
                <a:solidFill>
                  <a:srgbClr val="005596"/>
                </a:solidFill>
                <a:latin typeface="Calibri" panose="020F0502020204030204" pitchFamily="34" charset="0"/>
                <a:ea typeface="ＭＳ Ｐゴシック" panose="020B0600070205080204" pitchFamily="34" charset="-128"/>
              </a:defRPr>
            </a:lvl1pPr>
            <a:lvl2pPr marL="742950" indent="-285750">
              <a:buClr>
                <a:schemeClr val="accent2"/>
              </a:buClr>
              <a:buFont typeface="Times" panose="02020603050405020304" pitchFamily="18" charset="0"/>
              <a:buChar char="-"/>
              <a:defRPr sz="2800">
                <a:solidFill>
                  <a:srgbClr val="005596"/>
                </a:solidFill>
                <a:latin typeface="Calibri" panose="020F0502020204030204" pitchFamily="34" charset="0"/>
                <a:ea typeface="ＭＳ Ｐゴシック" panose="020B0600070205080204" pitchFamily="34" charset="-128"/>
              </a:defRPr>
            </a:lvl2pPr>
            <a:lvl3pPr marL="1143000" indent="-228600">
              <a:buClr>
                <a:schemeClr val="accent2"/>
              </a:buClr>
              <a:buFont typeface="Times" panose="02020603050405020304" pitchFamily="18" charset="0"/>
              <a:buChar char="•"/>
              <a:defRPr sz="2400">
                <a:solidFill>
                  <a:srgbClr val="005596"/>
                </a:solidFill>
                <a:latin typeface="Calibri" panose="020F0502020204030204" pitchFamily="34" charset="0"/>
                <a:ea typeface="ＭＳ Ｐゴシック" panose="020B0600070205080204" pitchFamily="34" charset="-128"/>
              </a:defRPr>
            </a:lvl3pPr>
            <a:lvl4pPr marL="16002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4pPr>
            <a:lvl5pPr marL="20574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9pPr>
          </a:lstStyle>
          <a:p>
            <a:pPr marL="0" indent="0" eaLnBrk="1" hangingPunct="1">
              <a:buClrTx/>
              <a:buFont typeface="Times" panose="02020603050405020304" pitchFamily="18" charset="0"/>
              <a:buNone/>
              <a:defRPr/>
            </a:pPr>
            <a:endParaRPr lang="en-US" altLang="en-US" sz="1400" dirty="0" smtClean="0">
              <a:solidFill>
                <a:schemeClr val="tx1"/>
              </a:solidFill>
              <a:latin typeface="Arial" panose="020B0604020202020204" pitchFamily="34" charset="0"/>
            </a:endParaRPr>
          </a:p>
          <a:p>
            <a:pPr algn="just" eaLnBrk="1" hangingPunct="1">
              <a:buClrTx/>
              <a:buFont typeface="Arial" panose="020B0604020202020204" pitchFamily="34" charset="0"/>
              <a:buChar char="•"/>
              <a:defRPr/>
            </a:pPr>
            <a:r>
              <a:rPr lang="en-US" altLang="en-US" sz="1400" dirty="0" smtClean="0">
                <a:latin typeface="Arial" panose="020B0604020202020204" pitchFamily="34" charset="0"/>
              </a:rPr>
              <a:t>Masters in Business Administration from Queens University in 2000</a:t>
            </a:r>
          </a:p>
          <a:p>
            <a:pPr algn="just" eaLnBrk="1" hangingPunct="1">
              <a:buClrTx/>
              <a:buFont typeface="Arial" panose="020B0604020202020204" pitchFamily="34" charset="0"/>
              <a:buChar char="•"/>
              <a:defRPr/>
            </a:pPr>
            <a:r>
              <a:rPr lang="en-US" altLang="en-US" sz="1400" dirty="0" smtClean="0">
                <a:latin typeface="Arial" panose="020B0604020202020204" pitchFamily="34" charset="0"/>
              </a:rPr>
              <a:t>Certified Public Accountant License in 1998</a:t>
            </a:r>
          </a:p>
          <a:p>
            <a:pPr algn="just" eaLnBrk="1" hangingPunct="1">
              <a:buClrTx/>
              <a:buFont typeface="Arial" panose="020B0604020202020204" pitchFamily="34" charset="0"/>
              <a:buChar char="•"/>
              <a:defRPr/>
            </a:pPr>
            <a:r>
              <a:rPr lang="en-US" altLang="en-US" sz="1400" dirty="0" smtClean="0">
                <a:latin typeface="Arial" panose="020B0604020202020204" pitchFamily="34" charset="0"/>
              </a:rPr>
              <a:t>Bachelor of Science in Accounting Clemson University in 1993 </a:t>
            </a:r>
          </a:p>
          <a:p>
            <a:pPr algn="just" eaLnBrk="1" hangingPunct="1">
              <a:buClrTx/>
              <a:buFont typeface="Arial" panose="020B0604020202020204" pitchFamily="34" charset="0"/>
              <a:buChar char="•"/>
              <a:defRPr/>
            </a:pPr>
            <a:r>
              <a:rPr lang="en-US" altLang="en-US" sz="1400" dirty="0" smtClean="0">
                <a:latin typeface="Arial" panose="020B0604020202020204" pitchFamily="34" charset="0"/>
              </a:rPr>
              <a:t>Joined Vidant Chowan and Vidant Bertie Hospitals in 2011 as Vice President of Financial Services</a:t>
            </a:r>
          </a:p>
          <a:p>
            <a:pPr algn="just">
              <a:buClrTx/>
              <a:buFont typeface="Arial" panose="020B0604020202020204" pitchFamily="34" charset="0"/>
              <a:buChar char="•"/>
              <a:defRPr/>
            </a:pPr>
            <a:r>
              <a:rPr lang="en-US" altLang="en-US" sz="1400" dirty="0" smtClean="0">
                <a:latin typeface="Arial" panose="020B0604020202020204" pitchFamily="34" charset="0"/>
              </a:rPr>
              <a:t>Named Vice President of Finance and Operations </a:t>
            </a:r>
            <a:r>
              <a:rPr lang="en-US" altLang="en-US" sz="1400" dirty="0">
                <a:latin typeface="Arial" panose="020B0604020202020204" pitchFamily="34" charset="0"/>
              </a:rPr>
              <a:t>of Vidant Chowan and Vidant Bertie in </a:t>
            </a:r>
            <a:r>
              <a:rPr lang="en-US" altLang="en-US" sz="1400" dirty="0" smtClean="0">
                <a:latin typeface="Arial" panose="020B0604020202020204" pitchFamily="34" charset="0"/>
              </a:rPr>
              <a:t>2017  </a:t>
            </a:r>
          </a:p>
          <a:p>
            <a:pPr algn="just" eaLnBrk="1" hangingPunct="1">
              <a:buClrTx/>
              <a:buFont typeface="Arial" panose="020B0604020202020204" pitchFamily="34" charset="0"/>
              <a:buChar char="•"/>
              <a:defRPr/>
            </a:pPr>
            <a:r>
              <a:rPr lang="en-US" altLang="en-US" sz="1400" dirty="0" smtClean="0">
                <a:latin typeface="Arial" panose="020B0604020202020204" pitchFamily="34" charset="0"/>
              </a:rPr>
              <a:t>Appointed President of Vidant Chowan and Vidant Bertie in June 2018 </a:t>
            </a:r>
          </a:p>
          <a:p>
            <a:pPr algn="just">
              <a:buClrTx/>
              <a:buFont typeface="Arial" panose="020B0604020202020204" pitchFamily="34" charset="0"/>
              <a:buChar char="•"/>
              <a:defRPr/>
            </a:pPr>
            <a:r>
              <a:rPr lang="en-US" altLang="en-US" sz="1400" dirty="0" smtClean="0">
                <a:latin typeface="Arial" panose="020B0604020202020204" pitchFamily="34" charset="0"/>
              </a:rPr>
              <a:t>Former </a:t>
            </a:r>
            <a:r>
              <a:rPr lang="en-US" altLang="en-US" sz="1400" dirty="0">
                <a:latin typeface="Arial" panose="020B0604020202020204" pitchFamily="34" charset="0"/>
              </a:rPr>
              <a:t>Director of Corporate Accounting for Atrium Health (formerly Carolinas HealthCare System</a:t>
            </a:r>
            <a:r>
              <a:rPr lang="en-US" altLang="en-US" sz="1400" dirty="0" smtClean="0">
                <a:latin typeface="Arial" panose="020B0604020202020204" pitchFamily="34" charset="0"/>
              </a:rPr>
              <a:t>)</a:t>
            </a:r>
          </a:p>
          <a:p>
            <a:pPr algn="just">
              <a:buClrTx/>
              <a:buFont typeface="Arial" panose="020B0604020202020204" pitchFamily="34" charset="0"/>
              <a:buChar char="•"/>
              <a:defRPr/>
            </a:pPr>
            <a:r>
              <a:rPr lang="en-US" altLang="en-US" sz="1400" dirty="0" smtClean="0">
                <a:latin typeface="Arial" panose="020B0604020202020204" pitchFamily="34" charset="0"/>
              </a:rPr>
              <a:t>Member </a:t>
            </a:r>
            <a:r>
              <a:rPr lang="en-US" altLang="en-US" sz="1400" dirty="0">
                <a:latin typeface="Arial" panose="020B0604020202020204" pitchFamily="34" charset="0"/>
              </a:rPr>
              <a:t>of the Chowan Hospital Foundation Board, </a:t>
            </a:r>
            <a:r>
              <a:rPr lang="en-US" altLang="en-US" sz="1400" dirty="0" smtClean="0">
                <a:latin typeface="Arial" panose="020B0604020202020204" pitchFamily="34" charset="0"/>
              </a:rPr>
              <a:t>the Vidant </a:t>
            </a:r>
            <a:r>
              <a:rPr lang="en-US" altLang="en-US" sz="1400" dirty="0">
                <a:latin typeface="Arial" panose="020B0604020202020204" pitchFamily="34" charset="0"/>
              </a:rPr>
              <a:t>Bertie Hospital Development Council Board, American Institute of Certified Public Accountants, American College of Healthcare </a:t>
            </a:r>
            <a:r>
              <a:rPr lang="en-US" altLang="en-US" sz="1400" dirty="0" smtClean="0">
                <a:latin typeface="Arial" panose="020B0604020202020204" pitchFamily="34" charset="0"/>
              </a:rPr>
              <a:t>Executives and Past </a:t>
            </a:r>
            <a:r>
              <a:rPr lang="en-US" altLang="en-US" sz="1400" dirty="0">
                <a:latin typeface="Arial" panose="020B0604020202020204" pitchFamily="34" charset="0"/>
              </a:rPr>
              <a:t>P</a:t>
            </a:r>
            <a:r>
              <a:rPr lang="en-US" altLang="en-US" sz="1400" dirty="0" smtClean="0">
                <a:latin typeface="Arial" panose="020B0604020202020204" pitchFamily="34" charset="0"/>
              </a:rPr>
              <a:t>resident of the Edenton Lions Club. </a:t>
            </a:r>
          </a:p>
          <a:p>
            <a:pPr algn="just">
              <a:buClrTx/>
              <a:buFont typeface="Arial" panose="020B0604020202020204" pitchFamily="34" charset="0"/>
              <a:buChar char="•"/>
              <a:defRPr/>
            </a:pPr>
            <a:r>
              <a:rPr lang="en-US" altLang="en-US" sz="1400" dirty="0">
                <a:latin typeface="Arial" panose="020B0604020202020204" pitchFamily="34" charset="0"/>
              </a:rPr>
              <a:t>S</a:t>
            </a:r>
            <a:r>
              <a:rPr lang="en-US" altLang="en-US" sz="1400" dirty="0" smtClean="0">
                <a:latin typeface="Arial" panose="020B0604020202020204" pitchFamily="34" charset="0"/>
              </a:rPr>
              <a:t>erves </a:t>
            </a:r>
            <a:r>
              <a:rPr lang="en-US" altLang="en-US" sz="1400" dirty="0">
                <a:latin typeface="Arial" panose="020B0604020202020204" pitchFamily="34" charset="0"/>
              </a:rPr>
              <a:t>as Chair of the NCHA District VI, Vice Chair for the Edenton Chowan Partnership Board, and Past President of the Edenton Chowan Chamber of Commerce.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447800"/>
            <a:ext cx="3581400" cy="5013961"/>
          </a:xfrm>
          <a:prstGeom prst="rect">
            <a:avLst/>
          </a:prstGeom>
        </p:spPr>
      </p:pic>
    </p:spTree>
    <p:extLst>
      <p:ext uri="{BB962C8B-B14F-4D97-AF65-F5344CB8AC3E}">
        <p14:creationId xmlns:p14="http://schemas.microsoft.com/office/powerpoint/2010/main" val="374359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2667000" y="2667000"/>
            <a:ext cx="4267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hlink"/>
              </a:buClr>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hlink"/>
              </a:buClr>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hlink"/>
              </a:buClr>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hlink"/>
              </a:buClr>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ClrTx/>
              <a:buFontTx/>
              <a:buNone/>
            </a:pPr>
            <a:r>
              <a:rPr lang="en-US" altLang="en-US" sz="6200" dirty="0">
                <a:solidFill>
                  <a:srgbClr val="00A0AF"/>
                </a:solidFill>
              </a:rPr>
              <a:t>Our mission</a:t>
            </a:r>
            <a:r>
              <a:rPr lang="en-US" altLang="en-US" sz="2400" dirty="0">
                <a:solidFill>
                  <a:srgbClr val="005596"/>
                </a:solidFill>
                <a:latin typeface="Arial" panose="020B0604020202020204" pitchFamily="34" charset="0"/>
              </a:rPr>
              <a:t> </a:t>
            </a:r>
            <a:br>
              <a:rPr lang="en-US" altLang="en-US" sz="2400" dirty="0">
                <a:solidFill>
                  <a:srgbClr val="005596"/>
                </a:solidFill>
                <a:latin typeface="Arial" panose="020B0604020202020204" pitchFamily="34" charset="0"/>
              </a:rPr>
            </a:br>
            <a:r>
              <a:rPr lang="en-US" altLang="en-US" sz="3200" dirty="0">
                <a:solidFill>
                  <a:srgbClr val="005596"/>
                </a:solidFill>
              </a:rPr>
              <a:t>To improve the health and well-being of eastern North Carolina</a:t>
            </a:r>
          </a:p>
        </p:txBody>
      </p:sp>
    </p:spTree>
    <p:extLst>
      <p:ext uri="{BB962C8B-B14F-4D97-AF65-F5344CB8AC3E}">
        <p14:creationId xmlns:p14="http://schemas.microsoft.com/office/powerpoint/2010/main" val="394428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p:cNvSpPr txBox="1">
            <a:spLocks noChangeArrowheads="1"/>
          </p:cNvSpPr>
          <p:nvPr/>
        </p:nvSpPr>
        <p:spPr bwMode="auto">
          <a:xfrm>
            <a:off x="2667000" y="2667000"/>
            <a:ext cx="52578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hangingPunct="0">
              <a:spcBef>
                <a:spcPct val="50000"/>
              </a:spcBef>
            </a:pPr>
            <a:r>
              <a:rPr lang="en-US" altLang="en-US" sz="6200" dirty="0" smtClean="0">
                <a:solidFill>
                  <a:srgbClr val="00A0AF"/>
                </a:solidFill>
                <a:latin typeface="Calibri" panose="020F0502020204030204" pitchFamily="34" charset="0"/>
              </a:rPr>
              <a:t>Our vision</a:t>
            </a:r>
            <a:r>
              <a:rPr lang="en-US" altLang="en-US" dirty="0" smtClean="0">
                <a:solidFill>
                  <a:srgbClr val="005596"/>
                </a:solidFill>
              </a:rPr>
              <a:t> </a:t>
            </a:r>
            <a:br>
              <a:rPr lang="en-US" altLang="en-US" dirty="0" smtClean="0">
                <a:solidFill>
                  <a:srgbClr val="005596"/>
                </a:solidFill>
              </a:rPr>
            </a:br>
            <a:r>
              <a:rPr lang="en-US" sz="3200" dirty="0">
                <a:solidFill>
                  <a:srgbClr val="005596"/>
                </a:solidFill>
                <a:latin typeface="Calibri" panose="020F0502020204030204" pitchFamily="34" charset="0"/>
              </a:rPr>
              <a:t>To become the national model for rural health and wellness by creating a premier, trusted health care delivery and education system  </a:t>
            </a:r>
          </a:p>
        </p:txBody>
      </p:sp>
    </p:spTree>
    <p:extLst>
      <p:ext uri="{BB962C8B-B14F-4D97-AF65-F5344CB8AC3E}">
        <p14:creationId xmlns:p14="http://schemas.microsoft.com/office/powerpoint/2010/main" val="416304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p:cNvSpPr txBox="1">
            <a:spLocks noChangeArrowheads="1"/>
          </p:cNvSpPr>
          <p:nvPr/>
        </p:nvSpPr>
        <p:spPr bwMode="auto">
          <a:xfrm>
            <a:off x="2667000" y="2667000"/>
            <a:ext cx="5715000" cy="3631763"/>
          </a:xfrm>
          <a:prstGeom prst="rect">
            <a:avLst/>
          </a:prstGeom>
          <a:noFill/>
          <a:ln w="9525">
            <a:noFill/>
            <a:miter lim="800000"/>
            <a:headEnd/>
            <a:tailEnd/>
          </a:ln>
        </p:spPr>
        <p:txBody>
          <a:bodyPr>
            <a:spAutoFit/>
          </a:bodyPr>
          <a:lstStyle/>
          <a:p>
            <a:pPr>
              <a:spcBef>
                <a:spcPts val="0"/>
              </a:spcBef>
              <a:defRPr/>
            </a:pPr>
            <a:r>
              <a:rPr lang="en-US" sz="6200" dirty="0">
                <a:solidFill>
                  <a:srgbClr val="00A0AF"/>
                </a:solidFill>
                <a:latin typeface="Calibri" pitchFamily="34" charset="0"/>
              </a:rPr>
              <a:t>Our </a:t>
            </a:r>
            <a:r>
              <a:rPr lang="en-US" sz="6200" dirty="0" smtClean="0">
                <a:solidFill>
                  <a:srgbClr val="00A0AF"/>
                </a:solidFill>
                <a:latin typeface="Calibri" pitchFamily="34" charset="0"/>
              </a:rPr>
              <a:t>values</a:t>
            </a:r>
            <a:endParaRPr lang="en-US" dirty="0">
              <a:solidFill>
                <a:srgbClr val="00A0AF"/>
              </a:solidFill>
            </a:endParaRPr>
          </a:p>
          <a:p>
            <a:pPr marL="1485900">
              <a:spcBef>
                <a:spcPts val="0"/>
              </a:spcBef>
              <a:defRPr/>
            </a:pPr>
            <a:r>
              <a:rPr lang="en-US" sz="2800" dirty="0" smtClean="0">
                <a:solidFill>
                  <a:srgbClr val="005596"/>
                </a:solidFill>
                <a:latin typeface="+mn-lt"/>
                <a:ea typeface="MS PGothic" pitchFamily="34" charset="-128"/>
              </a:rPr>
              <a:t>Integrity</a:t>
            </a:r>
          </a:p>
          <a:p>
            <a:pPr marL="1485900">
              <a:spcBef>
                <a:spcPts val="0"/>
              </a:spcBef>
              <a:defRPr/>
            </a:pPr>
            <a:r>
              <a:rPr lang="en-US" sz="2800" dirty="0" smtClean="0">
                <a:solidFill>
                  <a:srgbClr val="005596"/>
                </a:solidFill>
                <a:latin typeface="+mn-lt"/>
                <a:ea typeface="MS PGothic" pitchFamily="34" charset="-128"/>
              </a:rPr>
              <a:t>Compassion</a:t>
            </a:r>
          </a:p>
          <a:p>
            <a:pPr marL="1485900">
              <a:spcBef>
                <a:spcPts val="0"/>
              </a:spcBef>
              <a:defRPr/>
            </a:pPr>
            <a:r>
              <a:rPr lang="en-US" sz="2800" dirty="0" smtClean="0">
                <a:solidFill>
                  <a:srgbClr val="005596"/>
                </a:solidFill>
                <a:latin typeface="+mn-lt"/>
                <a:ea typeface="MS PGothic" pitchFamily="34" charset="-128"/>
              </a:rPr>
              <a:t>Education</a:t>
            </a:r>
          </a:p>
          <a:p>
            <a:pPr marL="1485900">
              <a:spcBef>
                <a:spcPts val="0"/>
              </a:spcBef>
              <a:defRPr/>
            </a:pPr>
            <a:r>
              <a:rPr lang="en-US" sz="2800" dirty="0" smtClean="0">
                <a:solidFill>
                  <a:srgbClr val="005596"/>
                </a:solidFill>
                <a:latin typeface="+mn-lt"/>
                <a:ea typeface="MS PGothic" pitchFamily="34" charset="-128"/>
              </a:rPr>
              <a:t>Accountability</a:t>
            </a:r>
          </a:p>
          <a:p>
            <a:pPr marL="1485900">
              <a:spcBef>
                <a:spcPts val="0"/>
              </a:spcBef>
              <a:defRPr/>
            </a:pPr>
            <a:r>
              <a:rPr lang="en-US" sz="2800" dirty="0" smtClean="0">
                <a:solidFill>
                  <a:srgbClr val="005596"/>
                </a:solidFill>
                <a:latin typeface="+mn-lt"/>
                <a:ea typeface="MS PGothic" pitchFamily="34" charset="-128"/>
              </a:rPr>
              <a:t>Safety</a:t>
            </a:r>
          </a:p>
          <a:p>
            <a:pPr marL="1485900">
              <a:spcBef>
                <a:spcPts val="0"/>
              </a:spcBef>
              <a:defRPr/>
            </a:pPr>
            <a:r>
              <a:rPr lang="en-US" sz="2800" dirty="0" smtClean="0">
                <a:solidFill>
                  <a:srgbClr val="005596"/>
                </a:solidFill>
                <a:latin typeface="+mn-lt"/>
                <a:ea typeface="MS PGothic" pitchFamily="34" charset="-128"/>
              </a:rPr>
              <a:t>Teamwork</a:t>
            </a:r>
            <a:endParaRPr lang="en-US" sz="2800" dirty="0">
              <a:solidFill>
                <a:srgbClr val="005596"/>
              </a:solidFill>
              <a:latin typeface="+mn-lt"/>
              <a:ea typeface="MS PGothic" pitchFamily="34" charset="-128"/>
            </a:endParaRPr>
          </a:p>
        </p:txBody>
      </p:sp>
    </p:spTree>
    <p:extLst>
      <p:ext uri="{BB962C8B-B14F-4D97-AF65-F5344CB8AC3E}">
        <p14:creationId xmlns:p14="http://schemas.microsoft.com/office/powerpoint/2010/main" val="393903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61500394"/>
              </p:ext>
            </p:extLst>
          </p:nvPr>
        </p:nvGraphicFramePr>
        <p:xfrm>
          <a:off x="685800" y="1473200"/>
          <a:ext cx="77724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Rectangle 88"/>
          <p:cNvSpPr>
            <a:spLocks noGrp="1" noChangeArrowheads="1"/>
          </p:cNvSpPr>
          <p:nvPr>
            <p:ph type="title"/>
          </p:nvPr>
        </p:nvSpPr>
        <p:spPr/>
        <p:txBody>
          <a:bodyPr/>
          <a:lstStyle/>
          <a:p>
            <a:r>
              <a:rPr lang="en-US" altLang="en-US" sz="2800" dirty="0" smtClean="0"/>
              <a:t>Key data | Vidant Chowan Hospital</a:t>
            </a:r>
          </a:p>
        </p:txBody>
      </p:sp>
    </p:spTree>
    <p:extLst>
      <p:ext uri="{BB962C8B-B14F-4D97-AF65-F5344CB8AC3E}">
        <p14:creationId xmlns:p14="http://schemas.microsoft.com/office/powerpoint/2010/main" val="198771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D4248BA-9FFD-4B8E-B5E8-F20FD91C321C}" type="slidenum">
              <a:rPr lang="en-US" altLang="en-US" sz="1000" smtClean="0">
                <a:solidFill>
                  <a:srgbClr val="00A0AF"/>
                </a:solidFill>
              </a:rPr>
              <a:pPr>
                <a:spcBef>
                  <a:spcPct val="0"/>
                </a:spcBef>
                <a:buFontTx/>
                <a:buNone/>
              </a:pPr>
              <a:t>15</a:t>
            </a:fld>
            <a:endParaRPr lang="en-US" altLang="en-US" sz="1000" dirty="0" smtClean="0">
              <a:solidFill>
                <a:srgbClr val="00A0AF"/>
              </a:solidFill>
            </a:endParaRPr>
          </a:p>
        </p:txBody>
      </p:sp>
      <p:sp>
        <p:nvSpPr>
          <p:cNvPr id="26627" name="Rectangle 2"/>
          <p:cNvSpPr>
            <a:spLocks noGrp="1" noChangeArrowheads="1"/>
          </p:cNvSpPr>
          <p:nvPr>
            <p:ph type="title"/>
          </p:nvPr>
        </p:nvSpPr>
        <p:spPr>
          <a:xfrm>
            <a:off x="381000" y="131763"/>
            <a:ext cx="8382000" cy="782637"/>
          </a:xfrm>
        </p:spPr>
        <p:txBody>
          <a:bodyPr/>
          <a:lstStyle/>
          <a:p>
            <a:pPr eaLnBrk="1" hangingPunct="1"/>
            <a:r>
              <a:rPr lang="en-US" altLang="en-US" dirty="0" smtClean="0"/>
              <a:t>Finance: Community Benefit</a:t>
            </a:r>
          </a:p>
        </p:txBody>
      </p:sp>
      <p:sp>
        <p:nvSpPr>
          <p:cNvPr id="7" name="Rectangle 6"/>
          <p:cNvSpPr/>
          <p:nvPr/>
        </p:nvSpPr>
        <p:spPr>
          <a:xfrm>
            <a:off x="261938" y="1266825"/>
            <a:ext cx="8610600" cy="5009064"/>
          </a:xfrm>
          <a:prstGeom prst="rect">
            <a:avLst/>
          </a:prstGeom>
        </p:spPr>
        <p:txBody>
          <a:bodyPr>
            <a:spAutoFit/>
          </a:bodyPr>
          <a:lstStyle/>
          <a:p>
            <a:pPr eaLnBrk="1" hangingPunct="1">
              <a:lnSpc>
                <a:spcPct val="90000"/>
              </a:lnSpc>
              <a:defRPr/>
            </a:pPr>
            <a:r>
              <a:rPr lang="en-US" sz="2000" dirty="0">
                <a:solidFill>
                  <a:srgbClr val="00A0AF"/>
                </a:solidFill>
              </a:rPr>
              <a:t>Estimated Community Benefit</a:t>
            </a:r>
          </a:p>
          <a:p>
            <a:pPr>
              <a:lnSpc>
                <a:spcPct val="90000"/>
              </a:lnSpc>
              <a:defRPr/>
            </a:pPr>
            <a:r>
              <a:rPr lang="en-US" sz="2000" dirty="0">
                <a:solidFill>
                  <a:srgbClr val="00A0AF"/>
                </a:solidFill>
              </a:rPr>
              <a:t>Fiscal Year </a:t>
            </a:r>
            <a:r>
              <a:rPr lang="en-US" sz="2000" dirty="0" smtClean="0">
                <a:solidFill>
                  <a:srgbClr val="00A0AF"/>
                </a:solidFill>
              </a:rPr>
              <a:t>2018 </a:t>
            </a:r>
            <a:r>
              <a:rPr lang="en-US" sz="2000" dirty="0">
                <a:solidFill>
                  <a:srgbClr val="00A0AF"/>
                </a:solidFill>
              </a:rPr>
              <a:t>= </a:t>
            </a:r>
            <a:r>
              <a:rPr lang="en-US" sz="2000" b="1" dirty="0" smtClean="0">
                <a:solidFill>
                  <a:srgbClr val="08488E"/>
                </a:solidFill>
              </a:rPr>
              <a:t>$3,239,018</a:t>
            </a:r>
          </a:p>
          <a:p>
            <a:pPr>
              <a:lnSpc>
                <a:spcPct val="90000"/>
              </a:lnSpc>
              <a:defRPr/>
            </a:pPr>
            <a:r>
              <a:rPr lang="en-US" sz="2000" b="1" dirty="0" smtClean="0">
                <a:solidFill>
                  <a:srgbClr val="00A0AF"/>
                </a:solidFill>
              </a:rPr>
              <a:t>*</a:t>
            </a:r>
            <a:r>
              <a:rPr lang="en-US" sz="2000" i="1" dirty="0" smtClean="0">
                <a:solidFill>
                  <a:srgbClr val="00A0AF"/>
                </a:solidFill>
              </a:rPr>
              <a:t>Includes </a:t>
            </a:r>
            <a:r>
              <a:rPr lang="en-US" sz="2000" i="1" dirty="0">
                <a:solidFill>
                  <a:srgbClr val="00A0AF"/>
                </a:solidFill>
              </a:rPr>
              <a:t>bad debts, charity, non reimbursed cost of Medicaid and Medicare and community benefit programs and services</a:t>
            </a:r>
            <a:endParaRPr lang="en-US" sz="2000" b="1" dirty="0">
              <a:solidFill>
                <a:srgbClr val="00A0AF"/>
              </a:solidFill>
            </a:endParaRPr>
          </a:p>
          <a:p>
            <a:pPr eaLnBrk="1" hangingPunct="1">
              <a:lnSpc>
                <a:spcPct val="90000"/>
              </a:lnSpc>
              <a:defRPr/>
            </a:pPr>
            <a:endParaRPr lang="en-US" sz="2000" b="1" dirty="0"/>
          </a:p>
          <a:p>
            <a:pPr eaLnBrk="1" hangingPunct="1">
              <a:lnSpc>
                <a:spcPct val="90000"/>
              </a:lnSpc>
              <a:defRPr/>
            </a:pPr>
            <a:r>
              <a:rPr lang="en-US" sz="2000" b="1" dirty="0">
                <a:solidFill>
                  <a:srgbClr val="00A0AF"/>
                </a:solidFill>
              </a:rPr>
              <a:t>Vidant Health </a:t>
            </a:r>
            <a:r>
              <a:rPr lang="en-US" sz="2000" dirty="0">
                <a:solidFill>
                  <a:srgbClr val="00A0AF"/>
                </a:solidFill>
              </a:rPr>
              <a:t>has nearly 12,000 employees</a:t>
            </a:r>
          </a:p>
          <a:p>
            <a:pPr eaLnBrk="1" hangingPunct="1">
              <a:lnSpc>
                <a:spcPct val="90000"/>
              </a:lnSpc>
              <a:defRPr/>
            </a:pPr>
            <a:r>
              <a:rPr lang="en-US" sz="2000" dirty="0">
                <a:solidFill>
                  <a:srgbClr val="00A0AF"/>
                </a:solidFill>
              </a:rPr>
              <a:t>Salaries and wages Fiscal Year </a:t>
            </a:r>
            <a:r>
              <a:rPr lang="en-US" sz="2000" dirty="0" smtClean="0">
                <a:solidFill>
                  <a:srgbClr val="00A0AF"/>
                </a:solidFill>
              </a:rPr>
              <a:t>2018 </a:t>
            </a:r>
            <a:r>
              <a:rPr lang="en-US" sz="2000" dirty="0">
                <a:solidFill>
                  <a:srgbClr val="00A0AF"/>
                </a:solidFill>
              </a:rPr>
              <a:t>= </a:t>
            </a:r>
            <a:r>
              <a:rPr lang="en-US" sz="2000" b="1" dirty="0" smtClean="0">
                <a:solidFill>
                  <a:srgbClr val="08488E"/>
                </a:solidFill>
              </a:rPr>
              <a:t>$963,791,000</a:t>
            </a:r>
            <a:endParaRPr lang="en-US" sz="2000" b="1" dirty="0">
              <a:solidFill>
                <a:srgbClr val="08488E"/>
              </a:solidFill>
            </a:endParaRPr>
          </a:p>
          <a:p>
            <a:pPr eaLnBrk="1" hangingPunct="1">
              <a:lnSpc>
                <a:spcPct val="90000"/>
              </a:lnSpc>
              <a:defRPr/>
            </a:pPr>
            <a:endParaRPr lang="en-US" sz="2000" b="1" dirty="0"/>
          </a:p>
          <a:p>
            <a:pPr eaLnBrk="1" hangingPunct="1">
              <a:lnSpc>
                <a:spcPct val="90000"/>
              </a:lnSpc>
              <a:defRPr/>
            </a:pPr>
            <a:r>
              <a:rPr lang="en-US" sz="2000" b="1" dirty="0">
                <a:solidFill>
                  <a:srgbClr val="00A0AF"/>
                </a:solidFill>
              </a:rPr>
              <a:t>Vidant Chowan Hospital </a:t>
            </a:r>
            <a:r>
              <a:rPr lang="en-US" sz="2000" dirty="0">
                <a:solidFill>
                  <a:srgbClr val="00A0AF"/>
                </a:solidFill>
              </a:rPr>
              <a:t>has over 325 employees</a:t>
            </a:r>
          </a:p>
          <a:p>
            <a:pPr eaLnBrk="1" hangingPunct="1">
              <a:lnSpc>
                <a:spcPct val="90000"/>
              </a:lnSpc>
              <a:defRPr/>
            </a:pPr>
            <a:r>
              <a:rPr lang="en-US" sz="2000" dirty="0">
                <a:solidFill>
                  <a:srgbClr val="00A0AF"/>
                </a:solidFill>
              </a:rPr>
              <a:t>Salaries and wages Fiscal Year </a:t>
            </a:r>
            <a:r>
              <a:rPr lang="en-US" sz="2000" dirty="0" smtClean="0">
                <a:solidFill>
                  <a:srgbClr val="00A0AF"/>
                </a:solidFill>
              </a:rPr>
              <a:t>2018 </a:t>
            </a:r>
            <a:r>
              <a:rPr lang="en-US" sz="2000" dirty="0">
                <a:solidFill>
                  <a:srgbClr val="00A0AF"/>
                </a:solidFill>
              </a:rPr>
              <a:t>=</a:t>
            </a:r>
            <a:r>
              <a:rPr lang="en-US" sz="2000" dirty="0"/>
              <a:t> </a:t>
            </a:r>
            <a:r>
              <a:rPr lang="en-US" sz="2000" b="1" dirty="0" smtClean="0">
                <a:solidFill>
                  <a:srgbClr val="08488E"/>
                </a:solidFill>
              </a:rPr>
              <a:t>$21,348,801</a:t>
            </a:r>
            <a:endParaRPr lang="en-US" sz="2000" b="1" dirty="0">
              <a:solidFill>
                <a:srgbClr val="08488E"/>
              </a:solidFill>
            </a:endParaRPr>
          </a:p>
          <a:p>
            <a:pPr eaLnBrk="1" hangingPunct="1">
              <a:lnSpc>
                <a:spcPct val="90000"/>
              </a:lnSpc>
              <a:defRPr/>
            </a:pPr>
            <a:endParaRPr lang="en-US" sz="2000" dirty="0"/>
          </a:p>
          <a:p>
            <a:pPr eaLnBrk="1" hangingPunct="1">
              <a:lnSpc>
                <a:spcPct val="90000"/>
              </a:lnSpc>
              <a:defRPr/>
            </a:pPr>
            <a:r>
              <a:rPr lang="en-US" sz="2000" dirty="0">
                <a:solidFill>
                  <a:srgbClr val="00A0AF"/>
                </a:solidFill>
              </a:rPr>
              <a:t>Capital Funds Reinvested in Vidant Chowan Hospital</a:t>
            </a:r>
          </a:p>
          <a:p>
            <a:pPr eaLnBrk="1" hangingPunct="1">
              <a:lnSpc>
                <a:spcPct val="90000"/>
              </a:lnSpc>
              <a:defRPr/>
            </a:pPr>
            <a:r>
              <a:rPr lang="en-US" sz="2000" dirty="0">
                <a:solidFill>
                  <a:srgbClr val="00A0AF"/>
                </a:solidFill>
              </a:rPr>
              <a:t>Fiscal Year </a:t>
            </a:r>
            <a:r>
              <a:rPr lang="en-US" sz="2000" dirty="0" smtClean="0">
                <a:solidFill>
                  <a:srgbClr val="00A0AF"/>
                </a:solidFill>
              </a:rPr>
              <a:t>2018 </a:t>
            </a:r>
            <a:r>
              <a:rPr lang="en-US" sz="2000" dirty="0">
                <a:solidFill>
                  <a:srgbClr val="00A0AF"/>
                </a:solidFill>
              </a:rPr>
              <a:t>= </a:t>
            </a:r>
            <a:r>
              <a:rPr lang="en-US" sz="2000" b="1" dirty="0" smtClean="0">
                <a:solidFill>
                  <a:srgbClr val="08488E"/>
                </a:solidFill>
              </a:rPr>
              <a:t>$1,709,508</a:t>
            </a:r>
            <a:endParaRPr lang="en-US" sz="2000" b="1" dirty="0">
              <a:solidFill>
                <a:srgbClr val="08488E"/>
              </a:solidFill>
            </a:endParaRPr>
          </a:p>
          <a:p>
            <a:pPr eaLnBrk="1" hangingPunct="1">
              <a:lnSpc>
                <a:spcPct val="90000"/>
              </a:lnSpc>
              <a:defRPr/>
            </a:pPr>
            <a:endParaRPr lang="en-US" sz="2000" dirty="0"/>
          </a:p>
          <a:p>
            <a:pPr eaLnBrk="1" hangingPunct="1">
              <a:lnSpc>
                <a:spcPct val="90000"/>
              </a:lnSpc>
              <a:defRPr/>
            </a:pPr>
            <a:r>
              <a:rPr lang="en-US" sz="2000" dirty="0">
                <a:solidFill>
                  <a:srgbClr val="00A0AF"/>
                </a:solidFill>
              </a:rPr>
              <a:t>Utilities Expense (Electrical, Water and Sewer) Last Year at </a:t>
            </a:r>
          </a:p>
          <a:p>
            <a:pPr eaLnBrk="1" hangingPunct="1">
              <a:lnSpc>
                <a:spcPct val="90000"/>
              </a:lnSpc>
              <a:defRPr/>
            </a:pPr>
            <a:r>
              <a:rPr lang="en-US" sz="2000" dirty="0">
                <a:solidFill>
                  <a:srgbClr val="00A0AF"/>
                </a:solidFill>
              </a:rPr>
              <a:t>Vidant Chowan = </a:t>
            </a:r>
            <a:r>
              <a:rPr lang="en-US" sz="2000" b="1" dirty="0" smtClean="0">
                <a:solidFill>
                  <a:srgbClr val="08488E"/>
                </a:solidFill>
              </a:rPr>
              <a:t>$675,910</a:t>
            </a:r>
            <a:endParaRPr lang="en-US" sz="2000" b="1" dirty="0">
              <a:solidFill>
                <a:srgbClr val="08488E"/>
              </a:solidFill>
            </a:endParaRPr>
          </a:p>
          <a:p>
            <a:pPr lvl="1">
              <a:lnSpc>
                <a:spcPct val="90000"/>
              </a:lnSpc>
              <a:defRPr/>
            </a:pPr>
            <a:endParaRPr lang="en-US" sz="3500" i="1" dirty="0">
              <a:effectLst>
                <a:outerShdw blurRad="38100" dist="38100" dir="2700000" algn="tl">
                  <a:srgbClr val="C0C0C0"/>
                </a:outerShdw>
              </a:effectLst>
            </a:endParaRPr>
          </a:p>
        </p:txBody>
      </p:sp>
    </p:spTree>
    <p:extLst>
      <p:ext uri="{BB962C8B-B14F-4D97-AF65-F5344CB8AC3E}">
        <p14:creationId xmlns:p14="http://schemas.microsoft.com/office/powerpoint/2010/main" val="880104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a:t>
            </a:r>
            <a:endParaRPr lang="en-US" dirty="0"/>
          </a:p>
        </p:txBody>
      </p:sp>
      <p:sp>
        <p:nvSpPr>
          <p:cNvPr id="3" name="Slide Number Placeholder 2"/>
          <p:cNvSpPr>
            <a:spLocks noGrp="1"/>
          </p:cNvSpPr>
          <p:nvPr>
            <p:ph type="sldNum" sz="quarter" idx="12"/>
          </p:nvPr>
        </p:nvSpPr>
        <p:spPr/>
        <p:txBody>
          <a:bodyPr/>
          <a:lstStyle/>
          <a:p>
            <a:fld id="{99B8DC37-36E7-4B5B-90A1-B6DF1BD90A98}" type="slidenum">
              <a:rPr lang="en-US" smtClean="0"/>
              <a:pPr/>
              <a:t>16</a:t>
            </a:fld>
            <a:endParaRPr lang="en-US" dirty="0"/>
          </a:p>
        </p:txBody>
      </p:sp>
      <p:sp>
        <p:nvSpPr>
          <p:cNvPr id="4" name="TextBox 3"/>
          <p:cNvSpPr txBox="1"/>
          <p:nvPr/>
        </p:nvSpPr>
        <p:spPr>
          <a:xfrm>
            <a:off x="304800" y="1860708"/>
            <a:ext cx="4419600" cy="495520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5596"/>
                </a:solidFill>
                <a:latin typeface="Arial" panose="020B0604020202020204" pitchFamily="34" charset="0"/>
                <a:cs typeface="Arial" panose="020B0604020202020204" pitchFamily="34" charset="0"/>
              </a:rPr>
              <a:t>Hospitals </a:t>
            </a:r>
            <a:r>
              <a:rPr lang="en-US" dirty="0">
                <a:solidFill>
                  <a:srgbClr val="005596"/>
                </a:solidFill>
                <a:latin typeface="Arial" panose="020B0604020202020204" pitchFamily="34" charset="0"/>
                <a:cs typeface="Arial" panose="020B0604020202020204" pitchFamily="34" charset="0"/>
              </a:rPr>
              <a:t>and health systems directly and indirectly support nearly 400,000 jobs across our state, almost 8.7% of total </a:t>
            </a:r>
            <a:r>
              <a:rPr lang="en-US" dirty="0" smtClean="0">
                <a:solidFill>
                  <a:srgbClr val="005596"/>
                </a:solidFill>
                <a:latin typeface="Arial" panose="020B0604020202020204" pitchFamily="34" charset="0"/>
                <a:cs typeface="Arial" panose="020B0604020202020204" pitchFamily="34" charset="0"/>
              </a:rPr>
              <a:t>employment.</a:t>
            </a:r>
          </a:p>
          <a:p>
            <a:pPr marL="285750" indent="-285750">
              <a:buFont typeface="Arial" panose="020B0604020202020204" pitchFamily="34" charset="0"/>
              <a:buChar char="•"/>
            </a:pPr>
            <a:r>
              <a:rPr lang="en-US" dirty="0" smtClean="0">
                <a:solidFill>
                  <a:srgbClr val="005596"/>
                </a:solidFill>
                <a:latin typeface="Arial" panose="020B0604020202020204" pitchFamily="34" charset="0"/>
                <a:cs typeface="Arial" panose="020B0604020202020204" pitchFamily="34" charset="0"/>
              </a:rPr>
              <a:t>Every </a:t>
            </a:r>
            <a:r>
              <a:rPr lang="en-US" dirty="0">
                <a:solidFill>
                  <a:srgbClr val="005596"/>
                </a:solidFill>
                <a:latin typeface="Arial" panose="020B0604020202020204" pitchFamily="34" charset="0"/>
                <a:cs typeface="Arial" panose="020B0604020202020204" pitchFamily="34" charset="0"/>
              </a:rPr>
              <a:t>job created in a hospital or health system creates 2.44 jobs for the </a:t>
            </a:r>
            <a:r>
              <a:rPr lang="en-US" dirty="0" smtClean="0">
                <a:solidFill>
                  <a:srgbClr val="005596"/>
                </a:solidFill>
                <a:latin typeface="Arial" panose="020B0604020202020204" pitchFamily="34" charset="0"/>
                <a:cs typeface="Arial" panose="020B0604020202020204" pitchFamily="34" charset="0"/>
              </a:rPr>
              <a:t>community.</a:t>
            </a:r>
          </a:p>
          <a:p>
            <a:pPr marL="285750" indent="-285750">
              <a:buFont typeface="Arial" panose="020B0604020202020204" pitchFamily="34" charset="0"/>
              <a:buChar char="•"/>
            </a:pPr>
            <a:r>
              <a:rPr lang="en-US" dirty="0" smtClean="0">
                <a:solidFill>
                  <a:srgbClr val="005596"/>
                </a:solidFill>
                <a:latin typeface="Arial" panose="020B0604020202020204" pitchFamily="34" charset="0"/>
                <a:cs typeface="Arial" panose="020B0604020202020204" pitchFamily="34" charset="0"/>
              </a:rPr>
              <a:t>Health </a:t>
            </a:r>
            <a:r>
              <a:rPr lang="en-US" dirty="0">
                <a:solidFill>
                  <a:srgbClr val="005596"/>
                </a:solidFill>
                <a:latin typeface="Arial" panose="020B0604020202020204" pitchFamily="34" charset="0"/>
                <a:cs typeface="Arial" panose="020B0604020202020204" pitchFamily="34" charset="0"/>
              </a:rPr>
              <a:t>systems are among the top 10 employers in at least 72 of North Carolina’s 100 </a:t>
            </a:r>
            <a:r>
              <a:rPr lang="en-US" dirty="0" smtClean="0">
                <a:solidFill>
                  <a:srgbClr val="005596"/>
                </a:solidFill>
                <a:latin typeface="Arial" panose="020B0604020202020204" pitchFamily="34" charset="0"/>
                <a:cs typeface="Arial" panose="020B0604020202020204" pitchFamily="34" charset="0"/>
              </a:rPr>
              <a:t>counties.</a:t>
            </a:r>
          </a:p>
          <a:p>
            <a:pPr marL="285750" indent="-285750">
              <a:buFont typeface="Arial" panose="020B0604020202020204" pitchFamily="34" charset="0"/>
              <a:buChar char="•"/>
            </a:pPr>
            <a:r>
              <a:rPr lang="en-US" dirty="0" smtClean="0">
                <a:solidFill>
                  <a:srgbClr val="005596"/>
                </a:solidFill>
                <a:latin typeface="Arial" panose="020B0604020202020204" pitchFamily="34" charset="0"/>
                <a:cs typeface="Arial" panose="020B0604020202020204" pitchFamily="34" charset="0"/>
              </a:rPr>
              <a:t>Hospitals </a:t>
            </a:r>
            <a:r>
              <a:rPr lang="en-US" dirty="0">
                <a:solidFill>
                  <a:srgbClr val="005596"/>
                </a:solidFill>
                <a:latin typeface="Arial" panose="020B0604020202020204" pitchFamily="34" charset="0"/>
                <a:cs typeface="Arial" panose="020B0604020202020204" pitchFamily="34" charset="0"/>
              </a:rPr>
              <a:t>and health systems are responsible for at least 6% of wages earned in our state and contribute 4% of the </a:t>
            </a:r>
            <a:r>
              <a:rPr lang="en-US" dirty="0" smtClean="0">
                <a:solidFill>
                  <a:srgbClr val="005596"/>
                </a:solidFill>
                <a:latin typeface="Arial" panose="020B0604020202020204" pitchFamily="34" charset="0"/>
                <a:cs typeface="Arial" panose="020B0604020202020204" pitchFamily="34" charset="0"/>
              </a:rPr>
              <a:t>state’s gross domestic product (GDP).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sz="1000" dirty="0" smtClean="0"/>
              <a:t>* North Carolina Healthcare Association</a:t>
            </a:r>
            <a:endParaRPr lang="en-US" sz="1000" dirty="0"/>
          </a:p>
        </p:txBody>
      </p:sp>
      <p:pic>
        <p:nvPicPr>
          <p:cNvPr id="7" name="Picture 6"/>
          <p:cNvPicPr>
            <a:picLocks noChangeAspect="1"/>
          </p:cNvPicPr>
          <p:nvPr/>
        </p:nvPicPr>
        <p:blipFill>
          <a:blip r:embed="rId2"/>
          <a:stretch>
            <a:fillRect/>
          </a:stretch>
        </p:blipFill>
        <p:spPr>
          <a:xfrm>
            <a:off x="4991100" y="2819400"/>
            <a:ext cx="3771900" cy="22347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64199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B2AF017-AEA4-4D10-9299-19A99899258F}" type="slidenum">
              <a:rPr lang="en-US" altLang="en-US" sz="1000" smtClean="0">
                <a:solidFill>
                  <a:srgbClr val="00A0AF"/>
                </a:solidFill>
              </a:rPr>
              <a:pPr>
                <a:spcBef>
                  <a:spcPct val="0"/>
                </a:spcBef>
                <a:buFontTx/>
                <a:buNone/>
              </a:pPr>
              <a:t>17</a:t>
            </a:fld>
            <a:endParaRPr lang="en-US" altLang="en-US" sz="1000" dirty="0" smtClean="0">
              <a:solidFill>
                <a:srgbClr val="00A0AF"/>
              </a:solidFill>
            </a:endParaRPr>
          </a:p>
        </p:txBody>
      </p:sp>
      <p:sp>
        <p:nvSpPr>
          <p:cNvPr id="30723" name="Rectangle 2"/>
          <p:cNvSpPr>
            <a:spLocks noGrp="1" noChangeArrowheads="1"/>
          </p:cNvSpPr>
          <p:nvPr>
            <p:ph type="title"/>
          </p:nvPr>
        </p:nvSpPr>
        <p:spPr>
          <a:xfrm>
            <a:off x="381000" y="152400"/>
            <a:ext cx="8382000" cy="782638"/>
          </a:xfrm>
        </p:spPr>
        <p:txBody>
          <a:bodyPr/>
          <a:lstStyle/>
          <a:p>
            <a:pPr eaLnBrk="1" hangingPunct="1"/>
            <a:r>
              <a:rPr lang="en-US" altLang="en-US" sz="3600" dirty="0" smtClean="0"/>
              <a:t>Serving our community! </a:t>
            </a:r>
            <a:endParaRPr lang="en-US" altLang="en-US" sz="3500" dirty="0" smtClean="0"/>
          </a:p>
        </p:txBody>
      </p:sp>
      <p:sp>
        <p:nvSpPr>
          <p:cNvPr id="30724" name="TextBox 4"/>
          <p:cNvSpPr txBox="1">
            <a:spLocks noChangeArrowheads="1"/>
          </p:cNvSpPr>
          <p:nvPr/>
        </p:nvSpPr>
        <p:spPr bwMode="auto">
          <a:xfrm>
            <a:off x="1524000" y="1219200"/>
            <a:ext cx="601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u="sng" dirty="0">
                <a:solidFill>
                  <a:srgbClr val="005596"/>
                </a:solidFill>
                <a:cs typeface="Arial" panose="020B0604020202020204" pitchFamily="34" charset="0"/>
              </a:rPr>
              <a:t>Community Health Improvement Activities: </a:t>
            </a:r>
          </a:p>
        </p:txBody>
      </p:sp>
      <p:sp>
        <p:nvSpPr>
          <p:cNvPr id="9" name="Text Box 6"/>
          <p:cNvSpPr txBox="1">
            <a:spLocks noChangeArrowheads="1"/>
          </p:cNvSpPr>
          <p:nvPr/>
        </p:nvSpPr>
        <p:spPr bwMode="auto">
          <a:xfrm>
            <a:off x="4114800" y="1749425"/>
            <a:ext cx="4876800" cy="4962525"/>
          </a:xfrm>
          <a:prstGeom prst="roundRect">
            <a:avLst/>
          </a:prstGeom>
          <a:ln>
            <a:solidFill>
              <a:srgbClr val="00A0AF"/>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buFontTx/>
              <a:buChar char="•"/>
              <a:defRPr/>
            </a:pPr>
            <a:r>
              <a:rPr lang="en-US" sz="1800" b="1" dirty="0">
                <a:solidFill>
                  <a:srgbClr val="005596"/>
                </a:solidFill>
              </a:rPr>
              <a:t>  Breast Cancer Awareness Luncheon</a:t>
            </a:r>
          </a:p>
          <a:p>
            <a:pPr>
              <a:spcBef>
                <a:spcPct val="50000"/>
              </a:spcBef>
              <a:buFontTx/>
              <a:buChar char="•"/>
              <a:defRPr/>
            </a:pPr>
            <a:r>
              <a:rPr lang="en-US" sz="1800" b="1" dirty="0">
                <a:solidFill>
                  <a:srgbClr val="005596"/>
                </a:solidFill>
              </a:rPr>
              <a:t>  Women’s Heart Truth Luncheon</a:t>
            </a:r>
          </a:p>
          <a:p>
            <a:pPr>
              <a:spcBef>
                <a:spcPct val="50000"/>
              </a:spcBef>
              <a:buFontTx/>
              <a:buChar char="•"/>
              <a:defRPr/>
            </a:pPr>
            <a:r>
              <a:rPr lang="en-US" sz="1800" b="1" dirty="0">
                <a:solidFill>
                  <a:srgbClr val="005596"/>
                </a:solidFill>
              </a:rPr>
              <a:t>  Men’s Health Dinner</a:t>
            </a:r>
          </a:p>
          <a:p>
            <a:pPr>
              <a:spcBef>
                <a:spcPct val="50000"/>
              </a:spcBef>
              <a:buFontTx/>
              <a:buChar char="•"/>
              <a:defRPr/>
            </a:pPr>
            <a:r>
              <a:rPr lang="en-US" sz="1800" b="1" dirty="0">
                <a:solidFill>
                  <a:srgbClr val="005596"/>
                </a:solidFill>
              </a:rPr>
              <a:t>  Chowan &amp; Perquimans Health Fairs</a:t>
            </a:r>
          </a:p>
          <a:p>
            <a:pPr>
              <a:spcBef>
                <a:spcPct val="50000"/>
              </a:spcBef>
              <a:buFontTx/>
              <a:buChar char="•"/>
              <a:defRPr/>
            </a:pPr>
            <a:r>
              <a:rPr lang="en-US" sz="1800" b="1" dirty="0">
                <a:solidFill>
                  <a:srgbClr val="005596"/>
                </a:solidFill>
              </a:rPr>
              <a:t>  Diabetes Education</a:t>
            </a:r>
          </a:p>
          <a:p>
            <a:pPr>
              <a:spcBef>
                <a:spcPct val="50000"/>
              </a:spcBef>
              <a:buFontTx/>
              <a:buChar char="•"/>
              <a:defRPr/>
            </a:pPr>
            <a:r>
              <a:rPr lang="en-US" sz="1800" b="1" dirty="0">
                <a:solidFill>
                  <a:srgbClr val="005596"/>
                </a:solidFill>
              </a:rPr>
              <a:t>  Health Screenings </a:t>
            </a:r>
          </a:p>
          <a:p>
            <a:pPr>
              <a:spcBef>
                <a:spcPct val="50000"/>
              </a:spcBef>
              <a:buFontTx/>
              <a:buChar char="•"/>
              <a:defRPr/>
            </a:pPr>
            <a:r>
              <a:rPr lang="en-US" sz="1800" b="1" dirty="0">
                <a:solidFill>
                  <a:srgbClr val="005596"/>
                </a:solidFill>
              </a:rPr>
              <a:t>  Prostate Screenings</a:t>
            </a:r>
          </a:p>
          <a:p>
            <a:pPr>
              <a:spcBef>
                <a:spcPct val="50000"/>
              </a:spcBef>
              <a:buFontTx/>
              <a:buChar char="•"/>
              <a:defRPr/>
            </a:pPr>
            <a:r>
              <a:rPr lang="en-US" sz="1800" b="1" dirty="0">
                <a:solidFill>
                  <a:srgbClr val="005596"/>
                </a:solidFill>
              </a:rPr>
              <a:t>  Flu Shot Clinics</a:t>
            </a:r>
          </a:p>
          <a:p>
            <a:pPr>
              <a:spcBef>
                <a:spcPct val="50000"/>
              </a:spcBef>
              <a:buFontTx/>
              <a:buChar char="•"/>
              <a:defRPr/>
            </a:pPr>
            <a:r>
              <a:rPr lang="en-US" sz="1800" b="1" dirty="0">
                <a:solidFill>
                  <a:srgbClr val="005596"/>
                </a:solidFill>
              </a:rPr>
              <a:t>  Cancer Support Group</a:t>
            </a:r>
          </a:p>
          <a:p>
            <a:pPr>
              <a:spcBef>
                <a:spcPct val="50000"/>
              </a:spcBef>
              <a:buFontTx/>
              <a:buChar char="•"/>
              <a:defRPr/>
            </a:pPr>
            <a:r>
              <a:rPr lang="en-US" sz="1800" b="1" dirty="0">
                <a:solidFill>
                  <a:srgbClr val="005596"/>
                </a:solidFill>
              </a:rPr>
              <a:t>  Teddy Bear Fairs</a:t>
            </a:r>
          </a:p>
          <a:p>
            <a:pPr>
              <a:spcBef>
                <a:spcPct val="50000"/>
              </a:spcBef>
              <a:buFontTx/>
              <a:buChar char="•"/>
              <a:defRPr/>
            </a:pPr>
            <a:r>
              <a:rPr lang="en-US" sz="1800" b="1" dirty="0">
                <a:solidFill>
                  <a:srgbClr val="005596"/>
                </a:solidFill>
              </a:rPr>
              <a:t>  Three Rivers Healthy Carolinians</a:t>
            </a:r>
          </a:p>
        </p:txBody>
      </p:sp>
      <p:pic>
        <p:nvPicPr>
          <p:cNvPr id="307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6576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67200"/>
            <a:ext cx="36576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387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05FE6BD-0321-4B8E-8F39-7BBE2F8DA541}" type="slidenum">
              <a:rPr lang="en-US" altLang="en-US" sz="1000" smtClean="0">
                <a:solidFill>
                  <a:srgbClr val="00A0AF"/>
                </a:solidFill>
              </a:rPr>
              <a:pPr>
                <a:spcBef>
                  <a:spcPct val="0"/>
                </a:spcBef>
                <a:buFontTx/>
                <a:buNone/>
              </a:pPr>
              <a:t>18</a:t>
            </a:fld>
            <a:endParaRPr lang="en-US" altLang="en-US" sz="1000" dirty="0" smtClean="0">
              <a:solidFill>
                <a:srgbClr val="00A0AF"/>
              </a:solidFill>
            </a:endParaRPr>
          </a:p>
        </p:txBody>
      </p:sp>
      <p:sp>
        <p:nvSpPr>
          <p:cNvPr id="35843" name="Rectangle 2"/>
          <p:cNvSpPr>
            <a:spLocks noGrp="1" noChangeArrowheads="1"/>
          </p:cNvSpPr>
          <p:nvPr>
            <p:ph type="title"/>
          </p:nvPr>
        </p:nvSpPr>
        <p:spPr>
          <a:xfrm>
            <a:off x="381000" y="152400"/>
            <a:ext cx="8382000" cy="782638"/>
          </a:xfrm>
        </p:spPr>
        <p:txBody>
          <a:bodyPr/>
          <a:lstStyle/>
          <a:p>
            <a:pPr eaLnBrk="1" hangingPunct="1"/>
            <a:r>
              <a:rPr lang="en-US" altLang="en-US" dirty="0" smtClean="0"/>
              <a:t>Community Benefit Grants</a:t>
            </a:r>
          </a:p>
        </p:txBody>
      </p:sp>
      <p:sp>
        <p:nvSpPr>
          <p:cNvPr id="9" name="TextBox 8"/>
          <p:cNvSpPr txBox="1"/>
          <p:nvPr/>
        </p:nvSpPr>
        <p:spPr>
          <a:xfrm>
            <a:off x="0" y="1371600"/>
            <a:ext cx="9144000" cy="3308598"/>
          </a:xfrm>
          <a:prstGeom prst="rect">
            <a:avLst/>
          </a:prstGeom>
          <a:noFill/>
        </p:spPr>
        <p:txBody>
          <a:bodyPr>
            <a:spAutoFit/>
          </a:bodyPr>
          <a:lstStyle/>
          <a:p>
            <a:pPr>
              <a:defRPr/>
            </a:pPr>
            <a:r>
              <a:rPr lang="en-US" sz="1850" dirty="0">
                <a:solidFill>
                  <a:srgbClr val="005596"/>
                </a:solidFill>
              </a:rPr>
              <a:t>Chowan Hospital Foundation </a:t>
            </a:r>
            <a:r>
              <a:rPr lang="en-US" sz="1800" dirty="0">
                <a:solidFill>
                  <a:srgbClr val="005596"/>
                </a:solidFill>
              </a:rPr>
              <a:t>&amp;</a:t>
            </a:r>
            <a:r>
              <a:rPr lang="en-US" sz="1850" dirty="0">
                <a:solidFill>
                  <a:srgbClr val="005596"/>
                </a:solidFill>
              </a:rPr>
              <a:t> Vidant Health Foundation annually partner to provide the Community Benefit Grants Program. Its goal is to enhance </a:t>
            </a:r>
            <a:r>
              <a:rPr lang="en-US" sz="1600" dirty="0">
                <a:solidFill>
                  <a:srgbClr val="005596"/>
                </a:solidFill>
              </a:rPr>
              <a:t>&amp;</a:t>
            </a:r>
            <a:r>
              <a:rPr lang="en-US" sz="1400" dirty="0">
                <a:solidFill>
                  <a:srgbClr val="005596"/>
                </a:solidFill>
              </a:rPr>
              <a:t> </a:t>
            </a:r>
            <a:r>
              <a:rPr lang="en-US" sz="1850" dirty="0">
                <a:solidFill>
                  <a:srgbClr val="005596"/>
                </a:solidFill>
              </a:rPr>
              <a:t>improve the health status of northeastern North Carolina by encouraging residents to be more proactive in their individual healthcare.  </a:t>
            </a:r>
          </a:p>
          <a:p>
            <a:pPr>
              <a:defRPr/>
            </a:pPr>
            <a:endParaRPr lang="en-US" sz="800" dirty="0">
              <a:solidFill>
                <a:srgbClr val="005596"/>
              </a:solidFill>
              <a:latin typeface="+mn-lt"/>
            </a:endParaRPr>
          </a:p>
          <a:p>
            <a:pPr>
              <a:defRPr/>
            </a:pPr>
            <a:r>
              <a:rPr lang="en-US" sz="1850" dirty="0">
                <a:solidFill>
                  <a:srgbClr val="005596"/>
                </a:solidFill>
                <a:latin typeface="+mn-lt"/>
              </a:rPr>
              <a:t>Since 2007, over $1 million dollars have been awarded to non-profit organizations in </a:t>
            </a:r>
            <a:r>
              <a:rPr lang="en-US" sz="1850" dirty="0">
                <a:solidFill>
                  <a:srgbClr val="005596"/>
                </a:solidFill>
              </a:rPr>
              <a:t>Chowan, Perquimans, Washington </a:t>
            </a:r>
            <a:r>
              <a:rPr lang="en-US" sz="1600" dirty="0">
                <a:solidFill>
                  <a:srgbClr val="005596"/>
                </a:solidFill>
              </a:rPr>
              <a:t>&amp;</a:t>
            </a:r>
            <a:r>
              <a:rPr lang="en-US" sz="1850" dirty="0">
                <a:solidFill>
                  <a:srgbClr val="005596"/>
                </a:solidFill>
              </a:rPr>
              <a:t> Tyrrell Counties to support programs focusing on physical activity </a:t>
            </a:r>
            <a:r>
              <a:rPr lang="en-US" sz="1600" dirty="0">
                <a:solidFill>
                  <a:srgbClr val="005596"/>
                </a:solidFill>
              </a:rPr>
              <a:t>&amp;</a:t>
            </a:r>
            <a:r>
              <a:rPr lang="en-US" sz="1850" dirty="0">
                <a:solidFill>
                  <a:srgbClr val="005596"/>
                </a:solidFill>
              </a:rPr>
              <a:t> nutrition, access to care, </a:t>
            </a:r>
            <a:r>
              <a:rPr lang="en-US" sz="1600" dirty="0">
                <a:solidFill>
                  <a:srgbClr val="005596"/>
                </a:solidFill>
              </a:rPr>
              <a:t>&amp;</a:t>
            </a:r>
            <a:r>
              <a:rPr lang="en-US" sz="1850" dirty="0">
                <a:solidFill>
                  <a:srgbClr val="005596"/>
                </a:solidFill>
              </a:rPr>
              <a:t> chronic disease management </a:t>
            </a:r>
            <a:r>
              <a:rPr lang="en-US" sz="1600" dirty="0">
                <a:solidFill>
                  <a:srgbClr val="005596"/>
                </a:solidFill>
              </a:rPr>
              <a:t>&amp;</a:t>
            </a:r>
            <a:r>
              <a:rPr lang="en-US" sz="1850" dirty="0">
                <a:solidFill>
                  <a:srgbClr val="005596"/>
                </a:solidFill>
              </a:rPr>
              <a:t> prevention.  </a:t>
            </a:r>
          </a:p>
          <a:p>
            <a:pPr>
              <a:defRPr/>
            </a:pPr>
            <a:endParaRPr lang="en-US" sz="800" dirty="0">
              <a:solidFill>
                <a:srgbClr val="005596"/>
              </a:solidFill>
            </a:endParaRPr>
          </a:p>
          <a:p>
            <a:pPr>
              <a:defRPr/>
            </a:pPr>
            <a:r>
              <a:rPr lang="en-US" sz="1850" dirty="0">
                <a:solidFill>
                  <a:srgbClr val="005596"/>
                </a:solidFill>
                <a:latin typeface="+mn-lt"/>
              </a:rPr>
              <a:t>Organizations include local schools, regional health departments, local food banks, faith-based organizations, farmer’s markets, </a:t>
            </a:r>
            <a:r>
              <a:rPr lang="en-US" sz="1600" dirty="0">
                <a:solidFill>
                  <a:srgbClr val="005596"/>
                </a:solidFill>
                <a:latin typeface="+mn-lt"/>
              </a:rPr>
              <a:t>&amp;</a:t>
            </a:r>
            <a:r>
              <a:rPr lang="en-US" sz="1850" dirty="0">
                <a:solidFill>
                  <a:srgbClr val="005596"/>
                </a:solidFill>
                <a:latin typeface="+mn-lt"/>
              </a:rPr>
              <a:t> county extension programs. </a:t>
            </a:r>
          </a:p>
          <a:p>
            <a:pPr>
              <a:defRPr/>
            </a:pPr>
            <a:endParaRPr lang="en-US" sz="800" dirty="0">
              <a:solidFill>
                <a:srgbClr val="005596"/>
              </a:solidFill>
              <a:latin typeface="+mn-lt"/>
            </a:endParaRPr>
          </a:p>
          <a:p>
            <a:pPr>
              <a:defRPr/>
            </a:pPr>
            <a:r>
              <a:rPr lang="en-US" sz="1850" dirty="0">
                <a:solidFill>
                  <a:srgbClr val="005596"/>
                </a:solidFill>
                <a:latin typeface="+mn-lt"/>
              </a:rPr>
              <a:t>We are very appreciative to Vidant Health for providing this opportunity for all of us.</a:t>
            </a:r>
          </a:p>
        </p:txBody>
      </p:sp>
      <p:sp>
        <p:nvSpPr>
          <p:cNvPr id="12" name="TextBox 11"/>
          <p:cNvSpPr txBox="1"/>
          <p:nvPr/>
        </p:nvSpPr>
        <p:spPr>
          <a:xfrm>
            <a:off x="2895600" y="6629400"/>
            <a:ext cx="2971800" cy="254000"/>
          </a:xfrm>
          <a:prstGeom prst="rect">
            <a:avLst/>
          </a:prstGeom>
          <a:noFill/>
        </p:spPr>
        <p:txBody>
          <a:bodyPr>
            <a:spAutoFit/>
          </a:bodyPr>
          <a:lstStyle/>
          <a:p>
            <a:pPr>
              <a:defRPr/>
            </a:pPr>
            <a:r>
              <a:rPr lang="en-US" sz="1050" dirty="0" smtClean="0">
                <a:solidFill>
                  <a:srgbClr val="005596"/>
                </a:solidFill>
                <a:latin typeface="Calibri"/>
              </a:rPr>
              <a:t>2018-2019 </a:t>
            </a:r>
            <a:r>
              <a:rPr lang="en-US" sz="1050" dirty="0">
                <a:solidFill>
                  <a:srgbClr val="005596"/>
                </a:solidFill>
                <a:latin typeface="Calibri"/>
              </a:rPr>
              <a:t>Community Benefit Grant recipients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4706064"/>
            <a:ext cx="6248400" cy="1923336"/>
          </a:xfrm>
          <a:prstGeom prst="rect">
            <a:avLst/>
          </a:prstGeom>
        </p:spPr>
      </p:pic>
    </p:spTree>
    <p:extLst>
      <p:ext uri="{BB962C8B-B14F-4D97-AF65-F5344CB8AC3E}">
        <p14:creationId xmlns:p14="http://schemas.microsoft.com/office/powerpoint/2010/main" val="2207292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Font typeface="Times" panose="02020603050405020304" pitchFamily="18" charset="0"/>
              <a:buChar char="•"/>
              <a:defRPr sz="3200">
                <a:solidFill>
                  <a:srgbClr val="005596"/>
                </a:solidFill>
                <a:latin typeface="Calibri" panose="020F0502020204030204" pitchFamily="34" charset="0"/>
                <a:ea typeface="ＭＳ Ｐゴシック" panose="020B0600070205080204" pitchFamily="34" charset="-128"/>
              </a:defRPr>
            </a:lvl1pPr>
            <a:lvl2pPr marL="742950" indent="-285750">
              <a:buClr>
                <a:schemeClr val="accent2"/>
              </a:buClr>
              <a:buFont typeface="Times" panose="02020603050405020304" pitchFamily="18" charset="0"/>
              <a:buChar char="-"/>
              <a:defRPr sz="2800">
                <a:solidFill>
                  <a:srgbClr val="005596"/>
                </a:solidFill>
                <a:latin typeface="Calibri" panose="020F0502020204030204" pitchFamily="34" charset="0"/>
                <a:ea typeface="ＭＳ Ｐゴシック" panose="020B0600070205080204" pitchFamily="34" charset="-128"/>
              </a:defRPr>
            </a:lvl2pPr>
            <a:lvl3pPr marL="1143000" indent="-228600">
              <a:buClr>
                <a:schemeClr val="accent2"/>
              </a:buClr>
              <a:buFont typeface="Times" panose="02020603050405020304" pitchFamily="18" charset="0"/>
              <a:buChar char="•"/>
              <a:defRPr sz="2400">
                <a:solidFill>
                  <a:srgbClr val="005596"/>
                </a:solidFill>
                <a:latin typeface="Calibri" panose="020F0502020204030204" pitchFamily="34" charset="0"/>
                <a:ea typeface="ＭＳ Ｐゴシック" panose="020B0600070205080204" pitchFamily="34" charset="-128"/>
              </a:defRPr>
            </a:lvl3pPr>
            <a:lvl4pPr marL="16002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4pPr>
            <a:lvl5pPr marL="20574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9pPr>
          </a:lstStyle>
          <a:p>
            <a:pPr>
              <a:buClrTx/>
              <a:buFontTx/>
              <a:buNone/>
            </a:pPr>
            <a:fld id="{877F8B6D-B0B1-4BCC-82C7-A3004BE366A1}" type="slidenum">
              <a:rPr lang="en-US" altLang="en-US" sz="1000" smtClean="0">
                <a:solidFill>
                  <a:srgbClr val="00A0AF"/>
                </a:solidFill>
                <a:latin typeface="Arial" panose="020B0604020202020204" pitchFamily="34" charset="0"/>
              </a:rPr>
              <a:pPr>
                <a:buClrTx/>
                <a:buFontTx/>
                <a:buNone/>
              </a:pPr>
              <a:t>19</a:t>
            </a:fld>
            <a:endParaRPr lang="en-US" altLang="en-US" sz="1000" dirty="0" smtClean="0">
              <a:solidFill>
                <a:srgbClr val="00A0AF"/>
              </a:solidFill>
              <a:latin typeface="Arial" panose="020B0604020202020204" pitchFamily="34" charset="0"/>
            </a:endParaRPr>
          </a:p>
        </p:txBody>
      </p:sp>
      <p:sp>
        <p:nvSpPr>
          <p:cNvPr id="23555" name="TextBox 3"/>
          <p:cNvSpPr txBox="1">
            <a:spLocks noChangeArrowheads="1"/>
          </p:cNvSpPr>
          <p:nvPr/>
        </p:nvSpPr>
        <p:spPr bwMode="auto">
          <a:xfrm>
            <a:off x="1066800" y="2133600"/>
            <a:ext cx="7086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2"/>
              </a:buClr>
              <a:buFont typeface="Times" panose="02020603050405020304" pitchFamily="18" charset="0"/>
              <a:buChar char="•"/>
              <a:defRPr sz="3200">
                <a:solidFill>
                  <a:srgbClr val="005596"/>
                </a:solidFill>
                <a:latin typeface="Calibri" panose="020F0502020204030204" pitchFamily="34" charset="0"/>
                <a:ea typeface="ＭＳ Ｐゴシック" panose="020B0600070205080204" pitchFamily="34" charset="-128"/>
              </a:defRPr>
            </a:lvl1pPr>
            <a:lvl2pPr marL="742950" indent="-285750">
              <a:buClr>
                <a:schemeClr val="accent2"/>
              </a:buClr>
              <a:buFont typeface="Times" panose="02020603050405020304" pitchFamily="18" charset="0"/>
              <a:buChar char="-"/>
              <a:defRPr sz="2800">
                <a:solidFill>
                  <a:srgbClr val="005596"/>
                </a:solidFill>
                <a:latin typeface="Calibri" panose="020F0502020204030204" pitchFamily="34" charset="0"/>
                <a:ea typeface="ＭＳ Ｐゴシック" panose="020B0600070205080204" pitchFamily="34" charset="-128"/>
              </a:defRPr>
            </a:lvl2pPr>
            <a:lvl3pPr marL="1143000" indent="-228600">
              <a:buClr>
                <a:schemeClr val="accent2"/>
              </a:buClr>
              <a:buFont typeface="Times" panose="02020603050405020304" pitchFamily="18" charset="0"/>
              <a:buChar char="•"/>
              <a:defRPr sz="2400">
                <a:solidFill>
                  <a:srgbClr val="005596"/>
                </a:solidFill>
                <a:latin typeface="Calibri" panose="020F0502020204030204" pitchFamily="34" charset="0"/>
                <a:ea typeface="ＭＳ Ｐゴシック" panose="020B0600070205080204" pitchFamily="34" charset="-128"/>
              </a:defRPr>
            </a:lvl3pPr>
            <a:lvl4pPr marL="16002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4pPr>
            <a:lvl5pPr marL="20574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9pPr>
          </a:lstStyle>
          <a:p>
            <a:pPr algn="ctr" eaLnBrk="1" hangingPunct="1">
              <a:buClrTx/>
              <a:buFontTx/>
              <a:buNone/>
            </a:pPr>
            <a:r>
              <a:rPr lang="en-US" altLang="en-US" sz="6000" dirty="0">
                <a:latin typeface="Arial" panose="020B0604020202020204" pitchFamily="34" charset="0"/>
              </a:rPr>
              <a:t>Challenges impacting our community hospital</a:t>
            </a:r>
          </a:p>
        </p:txBody>
      </p:sp>
    </p:spTree>
    <p:extLst>
      <p:ext uri="{BB962C8B-B14F-4D97-AF65-F5344CB8AC3E}">
        <p14:creationId xmlns:p14="http://schemas.microsoft.com/office/powerpoint/2010/main" val="1648205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Purpose and goal</a:t>
            </a:r>
          </a:p>
          <a:p>
            <a:r>
              <a:rPr lang="en-US" dirty="0" smtClean="0"/>
              <a:t>Overview of the hospital</a:t>
            </a:r>
          </a:p>
          <a:p>
            <a:pPr lvl="1"/>
            <a:r>
              <a:rPr lang="en-US" dirty="0" smtClean="0"/>
              <a:t>System affiliation</a:t>
            </a:r>
          </a:p>
          <a:p>
            <a:pPr lvl="1"/>
            <a:r>
              <a:rPr lang="en-US" dirty="0" smtClean="0"/>
              <a:t>Services provided </a:t>
            </a:r>
            <a:endParaRPr lang="en-US" dirty="0"/>
          </a:p>
          <a:p>
            <a:pPr lvl="1"/>
            <a:r>
              <a:rPr lang="en-US" dirty="0" smtClean="0"/>
              <a:t>Providers</a:t>
            </a:r>
          </a:p>
          <a:p>
            <a:r>
              <a:rPr lang="en-US" dirty="0" smtClean="0"/>
              <a:t>Community events </a:t>
            </a:r>
          </a:p>
          <a:p>
            <a:pPr lvl="1"/>
            <a:r>
              <a:rPr lang="en-US" dirty="0" smtClean="0"/>
              <a:t>Screenings</a:t>
            </a:r>
          </a:p>
          <a:p>
            <a:pPr lvl="1"/>
            <a:r>
              <a:rPr lang="en-US" dirty="0" smtClean="0"/>
              <a:t>Health Fairs</a:t>
            </a:r>
          </a:p>
          <a:p>
            <a:r>
              <a:rPr lang="en-US" dirty="0" smtClean="0"/>
              <a:t>Partnerships</a:t>
            </a:r>
          </a:p>
          <a:p>
            <a:r>
              <a:rPr lang="en-US" dirty="0" smtClean="0"/>
              <a:t>Challenges</a:t>
            </a:r>
          </a:p>
          <a:p>
            <a:pPr lvl="1"/>
            <a:endParaRPr lang="en-US" dirty="0" smtClean="0"/>
          </a:p>
        </p:txBody>
      </p:sp>
      <p:sp>
        <p:nvSpPr>
          <p:cNvPr id="3" name="Slide Number Placeholder 2"/>
          <p:cNvSpPr>
            <a:spLocks noGrp="1"/>
          </p:cNvSpPr>
          <p:nvPr>
            <p:ph type="sldNum" sz="quarter" idx="12"/>
          </p:nvPr>
        </p:nvSpPr>
        <p:spPr/>
        <p:txBody>
          <a:bodyPr/>
          <a:lstStyle/>
          <a:p>
            <a:fld id="{99B8DC37-36E7-4B5B-90A1-B6DF1BD90A98}" type="slidenum">
              <a:rPr lang="en-US" smtClean="0"/>
              <a:pPr/>
              <a:t>2</a:t>
            </a:fld>
            <a:endParaRPr lang="en-US" dirty="0"/>
          </a:p>
        </p:txBody>
      </p:sp>
      <p:sp>
        <p:nvSpPr>
          <p:cNvPr id="4" name="Title 3"/>
          <p:cNvSpPr>
            <a:spLocks noGrp="1"/>
          </p:cNvSpPr>
          <p:nvPr>
            <p:ph type="title"/>
          </p:nvPr>
        </p:nvSpPr>
        <p:spPr/>
        <p:txBody>
          <a:bodyPr/>
          <a:lstStyle/>
          <a:p>
            <a:r>
              <a:rPr lang="en-US" dirty="0" smtClean="0"/>
              <a:t>Community Presentation</a:t>
            </a:r>
            <a:endParaRPr lang="en-US" dirty="0"/>
          </a:p>
        </p:txBody>
      </p:sp>
    </p:spTree>
    <p:extLst>
      <p:ext uri="{BB962C8B-B14F-4D97-AF65-F5344CB8AC3E}">
        <p14:creationId xmlns:p14="http://schemas.microsoft.com/office/powerpoint/2010/main" val="35386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a:t>
            </a:r>
            <a:endParaRPr lang="en-US" dirty="0"/>
          </a:p>
        </p:txBody>
      </p:sp>
      <p:sp>
        <p:nvSpPr>
          <p:cNvPr id="3" name="Slide Number Placeholder 2"/>
          <p:cNvSpPr>
            <a:spLocks noGrp="1"/>
          </p:cNvSpPr>
          <p:nvPr>
            <p:ph type="sldNum" sz="quarter" idx="12"/>
          </p:nvPr>
        </p:nvSpPr>
        <p:spPr/>
        <p:txBody>
          <a:bodyPr/>
          <a:lstStyle/>
          <a:p>
            <a:fld id="{99B8DC37-36E7-4B5B-90A1-B6DF1BD90A98}" type="slidenum">
              <a:rPr lang="en-US" smtClean="0"/>
              <a:pPr/>
              <a:t>20</a:t>
            </a:fld>
            <a:endParaRPr lang="en-US" dirty="0"/>
          </a:p>
        </p:txBody>
      </p:sp>
      <p:sp>
        <p:nvSpPr>
          <p:cNvPr id="4" name="TextBox 3"/>
          <p:cNvSpPr txBox="1"/>
          <p:nvPr/>
        </p:nvSpPr>
        <p:spPr>
          <a:xfrm>
            <a:off x="381000" y="1752600"/>
            <a:ext cx="8001000"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005596"/>
                </a:solidFill>
              </a:rPr>
              <a:t>Providers</a:t>
            </a:r>
          </a:p>
          <a:p>
            <a:pPr marL="742950" lvl="1" indent="-285750">
              <a:buFont typeface="Arial" panose="020B0604020202020204" pitchFamily="34" charset="0"/>
              <a:buChar char="•"/>
            </a:pPr>
            <a:r>
              <a:rPr lang="en-US" sz="2000" dirty="0" smtClean="0">
                <a:solidFill>
                  <a:srgbClr val="005596"/>
                </a:solidFill>
              </a:rPr>
              <a:t>Physicians</a:t>
            </a:r>
          </a:p>
          <a:p>
            <a:pPr marL="742950" lvl="1" indent="-285750">
              <a:buFont typeface="Arial" panose="020B0604020202020204" pitchFamily="34" charset="0"/>
              <a:buChar char="•"/>
            </a:pPr>
            <a:r>
              <a:rPr lang="en-US" sz="2000" dirty="0" smtClean="0">
                <a:solidFill>
                  <a:srgbClr val="005596"/>
                </a:solidFill>
              </a:rPr>
              <a:t>Physician Assistants</a:t>
            </a:r>
          </a:p>
          <a:p>
            <a:pPr marL="742950" lvl="1" indent="-285750">
              <a:buFont typeface="Arial" panose="020B0604020202020204" pitchFamily="34" charset="0"/>
              <a:buChar char="•"/>
            </a:pPr>
            <a:endParaRPr lang="en-US" sz="2000" dirty="0" smtClean="0">
              <a:solidFill>
                <a:srgbClr val="005596"/>
              </a:solidFill>
            </a:endParaRPr>
          </a:p>
          <a:p>
            <a:pPr marL="742950" lvl="1" indent="-285750">
              <a:buFont typeface="Arial" panose="020B0604020202020204" pitchFamily="34" charset="0"/>
              <a:buChar char="•"/>
            </a:pPr>
            <a:endParaRPr lang="en-US" sz="2000" dirty="0" smtClean="0">
              <a:solidFill>
                <a:srgbClr val="005596"/>
              </a:solidFill>
            </a:endParaRPr>
          </a:p>
          <a:p>
            <a:pPr marL="342900" indent="-342900">
              <a:buFont typeface="Arial" panose="020B0604020202020204" pitchFamily="34" charset="0"/>
              <a:buChar char="•"/>
            </a:pPr>
            <a:r>
              <a:rPr lang="en-US" sz="2000" dirty="0" smtClean="0">
                <a:solidFill>
                  <a:srgbClr val="005596"/>
                </a:solidFill>
              </a:rPr>
              <a:t>Hard to fill positions</a:t>
            </a:r>
          </a:p>
          <a:p>
            <a:pPr marL="800100" lvl="1" indent="-342900">
              <a:buFont typeface="Arial" panose="020B0604020202020204" pitchFamily="34" charset="0"/>
              <a:buChar char="•"/>
            </a:pPr>
            <a:r>
              <a:rPr lang="en-US" sz="2000" dirty="0" smtClean="0">
                <a:solidFill>
                  <a:srgbClr val="005596"/>
                </a:solidFill>
              </a:rPr>
              <a:t>Registered Nurses</a:t>
            </a:r>
          </a:p>
          <a:p>
            <a:pPr marL="800100" lvl="1" indent="-342900">
              <a:buFont typeface="Arial" panose="020B0604020202020204" pitchFamily="34" charset="0"/>
              <a:buChar char="•"/>
            </a:pPr>
            <a:r>
              <a:rPr lang="en-US" sz="2000" dirty="0" smtClean="0">
                <a:solidFill>
                  <a:srgbClr val="005596"/>
                </a:solidFill>
              </a:rPr>
              <a:t>Rehabilitation</a:t>
            </a:r>
          </a:p>
          <a:p>
            <a:endParaRPr lang="en-US" sz="2000" dirty="0" smtClean="0">
              <a:solidFill>
                <a:srgbClr val="005596"/>
              </a:solidFill>
            </a:endParaRPr>
          </a:p>
          <a:p>
            <a:endParaRPr lang="en-US" sz="2000" dirty="0" smtClean="0">
              <a:solidFill>
                <a:srgbClr val="005596"/>
              </a:solidFill>
            </a:endParaRPr>
          </a:p>
          <a:p>
            <a:pPr marL="342900" indent="-342900">
              <a:buFont typeface="Arial" panose="020B0604020202020204" pitchFamily="34" charset="0"/>
              <a:buChar char="•"/>
            </a:pPr>
            <a:r>
              <a:rPr lang="en-US" sz="2000" dirty="0" smtClean="0">
                <a:solidFill>
                  <a:srgbClr val="005596"/>
                </a:solidFill>
              </a:rPr>
              <a:t>Must be creative and use unique strategies to meet patient needs</a:t>
            </a:r>
          </a:p>
          <a:p>
            <a:pPr marL="800100" lvl="1" indent="-342900">
              <a:buFont typeface="Arial" panose="020B0604020202020204" pitchFamily="34" charset="0"/>
              <a:buChar char="•"/>
            </a:pPr>
            <a:r>
              <a:rPr lang="en-US" sz="2000" dirty="0" smtClean="0">
                <a:solidFill>
                  <a:srgbClr val="005596"/>
                </a:solidFill>
              </a:rPr>
              <a:t>Wound provider</a:t>
            </a:r>
          </a:p>
          <a:p>
            <a:pPr marL="800100" lvl="1" indent="-342900">
              <a:buFont typeface="Arial" panose="020B0604020202020204" pitchFamily="34" charset="0"/>
              <a:buChar char="•"/>
            </a:pPr>
            <a:r>
              <a:rPr lang="en-US" sz="2000" dirty="0" smtClean="0">
                <a:solidFill>
                  <a:srgbClr val="005596"/>
                </a:solidFill>
              </a:rPr>
              <a:t>Provider/staffing model with shared hospitals</a:t>
            </a:r>
          </a:p>
          <a:p>
            <a:pPr marL="285750" indent="-285750">
              <a:buFont typeface="Arial" panose="020B0604020202020204" pitchFamily="34" charset="0"/>
              <a:buChar char="•"/>
            </a:pPr>
            <a:endParaRPr lang="en-US" sz="2000" dirty="0">
              <a:solidFill>
                <a:srgbClr val="005596"/>
              </a:solidFill>
            </a:endParaRP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4572000" y="2050623"/>
            <a:ext cx="3553879" cy="2041079"/>
          </a:xfrm>
          <a:prstGeom prst="rect">
            <a:avLst/>
          </a:prstGeom>
        </p:spPr>
      </p:pic>
    </p:spTree>
    <p:extLst>
      <p:ext uri="{BB962C8B-B14F-4D97-AF65-F5344CB8AC3E}">
        <p14:creationId xmlns:p14="http://schemas.microsoft.com/office/powerpoint/2010/main" val="3171593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Environment-Threats</a:t>
            </a:r>
          </a:p>
        </p:txBody>
      </p:sp>
      <p:sp>
        <p:nvSpPr>
          <p:cNvPr id="2457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Font typeface="Times" panose="02020603050405020304" pitchFamily="18" charset="0"/>
              <a:buChar char="•"/>
              <a:defRPr sz="3200">
                <a:solidFill>
                  <a:srgbClr val="005596"/>
                </a:solidFill>
                <a:latin typeface="Calibri" panose="020F0502020204030204" pitchFamily="34" charset="0"/>
                <a:ea typeface="ＭＳ Ｐゴシック" panose="020B0600070205080204" pitchFamily="34" charset="-128"/>
              </a:defRPr>
            </a:lvl1pPr>
            <a:lvl2pPr marL="742950" indent="-285750">
              <a:buClr>
                <a:schemeClr val="accent2"/>
              </a:buClr>
              <a:buFont typeface="Times" panose="02020603050405020304" pitchFamily="18" charset="0"/>
              <a:buChar char="-"/>
              <a:defRPr sz="2800">
                <a:solidFill>
                  <a:srgbClr val="005596"/>
                </a:solidFill>
                <a:latin typeface="Calibri" panose="020F0502020204030204" pitchFamily="34" charset="0"/>
                <a:ea typeface="ＭＳ Ｐゴシック" panose="020B0600070205080204" pitchFamily="34" charset="-128"/>
              </a:defRPr>
            </a:lvl2pPr>
            <a:lvl3pPr marL="1143000" indent="-228600">
              <a:buClr>
                <a:schemeClr val="accent2"/>
              </a:buClr>
              <a:buFont typeface="Times" panose="02020603050405020304" pitchFamily="18" charset="0"/>
              <a:buChar char="•"/>
              <a:defRPr sz="2400">
                <a:solidFill>
                  <a:srgbClr val="005596"/>
                </a:solidFill>
                <a:latin typeface="Calibri" panose="020F0502020204030204" pitchFamily="34" charset="0"/>
                <a:ea typeface="ＭＳ Ｐゴシック" panose="020B0600070205080204" pitchFamily="34" charset="-128"/>
              </a:defRPr>
            </a:lvl3pPr>
            <a:lvl4pPr marL="16002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4pPr>
            <a:lvl5pPr marL="20574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9pPr>
          </a:lstStyle>
          <a:p>
            <a:pPr>
              <a:buClrTx/>
              <a:buFontTx/>
              <a:buNone/>
            </a:pPr>
            <a:fld id="{104AD858-9C37-49E6-BB4C-805146706BFD}" type="slidenum">
              <a:rPr lang="en-US" altLang="en-US" sz="1000" smtClean="0">
                <a:solidFill>
                  <a:srgbClr val="00A0AF"/>
                </a:solidFill>
                <a:latin typeface="Arial" panose="020B0604020202020204" pitchFamily="34" charset="0"/>
              </a:rPr>
              <a:pPr>
                <a:buClrTx/>
                <a:buFontTx/>
                <a:buNone/>
              </a:pPr>
              <a:t>21</a:t>
            </a:fld>
            <a:endParaRPr lang="en-US" altLang="en-US" sz="1000" dirty="0" smtClean="0">
              <a:solidFill>
                <a:srgbClr val="00A0AF"/>
              </a:solidFill>
              <a:latin typeface="Arial" panose="020B0604020202020204" pitchFamily="34" charset="0"/>
            </a:endParaRPr>
          </a:p>
        </p:txBody>
      </p:sp>
      <p:sp>
        <p:nvSpPr>
          <p:cNvPr id="24580" name="Content Placeholder 2"/>
          <p:cNvSpPr>
            <a:spLocks noGrp="1"/>
          </p:cNvSpPr>
          <p:nvPr>
            <p:ph sz="half" idx="1"/>
          </p:nvPr>
        </p:nvSpPr>
        <p:spPr>
          <a:xfrm>
            <a:off x="457200" y="1585912"/>
            <a:ext cx="8305800" cy="4433888"/>
          </a:xfrm>
        </p:spPr>
        <p:txBody>
          <a:bodyPr>
            <a:normAutofit fontScale="85000" lnSpcReduction="20000"/>
          </a:bodyPr>
          <a:lstStyle/>
          <a:p>
            <a:r>
              <a:rPr lang="en-US" altLang="en-US" sz="3500" dirty="0" smtClean="0">
                <a:solidFill>
                  <a:srgbClr val="005596"/>
                </a:solidFill>
                <a:cs typeface="Arial" panose="020B0604020202020204" pitchFamily="34" charset="0"/>
              </a:rPr>
              <a:t>National and regional issues impacting us locally</a:t>
            </a:r>
          </a:p>
          <a:p>
            <a:pPr lvl="1"/>
            <a:r>
              <a:rPr lang="en-US" altLang="en-US" sz="3500" dirty="0" smtClean="0">
                <a:solidFill>
                  <a:srgbClr val="005596"/>
                </a:solidFill>
                <a:cs typeface="Arial" panose="020B0604020202020204" pitchFamily="34" charset="0"/>
              </a:rPr>
              <a:t>NC State Health Plan</a:t>
            </a:r>
          </a:p>
          <a:p>
            <a:pPr lvl="1"/>
            <a:r>
              <a:rPr lang="en-US" altLang="en-US" sz="3500" dirty="0" smtClean="0">
                <a:solidFill>
                  <a:srgbClr val="005596"/>
                </a:solidFill>
                <a:cs typeface="Arial" panose="020B0604020202020204" pitchFamily="34" charset="0"/>
              </a:rPr>
              <a:t>2 Midnight Rule</a:t>
            </a:r>
          </a:p>
          <a:p>
            <a:pPr lvl="1"/>
            <a:r>
              <a:rPr lang="en-US" altLang="en-US" sz="3500" dirty="0" smtClean="0">
                <a:solidFill>
                  <a:srgbClr val="005596"/>
                </a:solidFill>
                <a:cs typeface="Arial" panose="020B0604020202020204" pitchFamily="34" charset="0"/>
              </a:rPr>
              <a:t>96 Hour Rule</a:t>
            </a:r>
          </a:p>
          <a:p>
            <a:pPr lvl="1"/>
            <a:r>
              <a:rPr lang="en-US" altLang="en-US" sz="3500" dirty="0" smtClean="0">
                <a:solidFill>
                  <a:srgbClr val="005596"/>
                </a:solidFill>
                <a:cs typeface="Arial" panose="020B0604020202020204" pitchFamily="34" charset="0"/>
              </a:rPr>
              <a:t>Declining reimbursement</a:t>
            </a:r>
          </a:p>
          <a:p>
            <a:pPr lvl="1"/>
            <a:r>
              <a:rPr lang="en-US" altLang="en-US" sz="3500" dirty="0" smtClean="0">
                <a:solidFill>
                  <a:srgbClr val="005596"/>
                </a:solidFill>
                <a:cs typeface="Arial" panose="020B0604020202020204" pitchFamily="34" charset="0"/>
              </a:rPr>
              <a:t>CON Laws</a:t>
            </a:r>
          </a:p>
          <a:p>
            <a:pPr lvl="1"/>
            <a:r>
              <a:rPr lang="en-US" altLang="en-US" sz="3500" dirty="0" smtClean="0">
                <a:solidFill>
                  <a:srgbClr val="005596"/>
                </a:solidFill>
                <a:cs typeface="Arial" panose="020B0604020202020204" pitchFamily="34" charset="0"/>
              </a:rPr>
              <a:t>Tax Exempt Status</a:t>
            </a:r>
          </a:p>
          <a:p>
            <a:pPr lvl="1"/>
            <a:r>
              <a:rPr lang="en-US" altLang="en-US" sz="3500" dirty="0" smtClean="0">
                <a:solidFill>
                  <a:srgbClr val="005596"/>
                </a:solidFill>
                <a:cs typeface="Arial" panose="020B0604020202020204" pitchFamily="34" charset="0"/>
              </a:rPr>
              <a:t>Increased competition</a:t>
            </a:r>
          </a:p>
          <a:p>
            <a:pPr lvl="1"/>
            <a:r>
              <a:rPr lang="en-US" altLang="en-US" sz="3500" dirty="0" smtClean="0">
                <a:solidFill>
                  <a:srgbClr val="005596"/>
                </a:solidFill>
                <a:cs typeface="Arial" panose="020B0604020202020204" pitchFamily="34" charset="0"/>
              </a:rPr>
              <a:t>CAH Designation</a:t>
            </a:r>
          </a:p>
        </p:txBody>
      </p:sp>
      <p:pic>
        <p:nvPicPr>
          <p:cNvPr id="1026" name="Picture 2" descr="18-VH-612-Stand-up-for-ENC_VH-rotating-banner-1200x400_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29000"/>
            <a:ext cx="3352800" cy="111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24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Payor Mix</a:t>
            </a:r>
          </a:p>
        </p:txBody>
      </p:sp>
      <p:sp>
        <p:nvSpPr>
          <p:cNvPr id="2662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2"/>
              </a:buClr>
              <a:buFont typeface="Times" panose="02020603050405020304" pitchFamily="18" charset="0"/>
              <a:buChar char="•"/>
              <a:defRPr sz="3200">
                <a:solidFill>
                  <a:srgbClr val="005596"/>
                </a:solidFill>
                <a:latin typeface="Calibri" panose="020F0502020204030204" pitchFamily="34" charset="0"/>
                <a:ea typeface="ＭＳ Ｐゴシック" panose="020B0600070205080204" pitchFamily="34" charset="-128"/>
              </a:defRPr>
            </a:lvl1pPr>
            <a:lvl2pPr marL="742950" indent="-285750">
              <a:buClr>
                <a:schemeClr val="accent2"/>
              </a:buClr>
              <a:buFont typeface="Times" panose="02020603050405020304" pitchFamily="18" charset="0"/>
              <a:buChar char="-"/>
              <a:defRPr sz="2800">
                <a:solidFill>
                  <a:srgbClr val="005596"/>
                </a:solidFill>
                <a:latin typeface="Calibri" panose="020F0502020204030204" pitchFamily="34" charset="0"/>
                <a:ea typeface="ＭＳ Ｐゴシック" panose="020B0600070205080204" pitchFamily="34" charset="-128"/>
              </a:defRPr>
            </a:lvl2pPr>
            <a:lvl3pPr marL="1143000" indent="-228600">
              <a:buClr>
                <a:schemeClr val="accent2"/>
              </a:buClr>
              <a:buFont typeface="Times" panose="02020603050405020304" pitchFamily="18" charset="0"/>
              <a:buChar char="•"/>
              <a:defRPr sz="2400">
                <a:solidFill>
                  <a:srgbClr val="005596"/>
                </a:solidFill>
                <a:latin typeface="Calibri" panose="020F0502020204030204" pitchFamily="34" charset="0"/>
                <a:ea typeface="ＭＳ Ｐゴシック" panose="020B0600070205080204" pitchFamily="34" charset="-128"/>
              </a:defRPr>
            </a:lvl3pPr>
            <a:lvl4pPr marL="16002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4pPr>
            <a:lvl5pPr marL="20574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9pPr>
          </a:lstStyle>
          <a:p>
            <a:pPr>
              <a:buClrTx/>
              <a:buFontTx/>
              <a:buNone/>
            </a:pPr>
            <a:fld id="{1722A413-31CE-4EDD-9BFF-C9BAA7F42B04}" type="slidenum">
              <a:rPr lang="en-US" altLang="en-US" sz="1000" smtClean="0">
                <a:solidFill>
                  <a:srgbClr val="00A0AF"/>
                </a:solidFill>
                <a:latin typeface="Arial" panose="020B0604020202020204" pitchFamily="34" charset="0"/>
              </a:rPr>
              <a:pPr>
                <a:buClrTx/>
                <a:buFontTx/>
                <a:buNone/>
              </a:pPr>
              <a:t>22</a:t>
            </a:fld>
            <a:endParaRPr lang="en-US" altLang="en-US" sz="1000" dirty="0" smtClean="0">
              <a:solidFill>
                <a:srgbClr val="00A0AF"/>
              </a:solidFill>
              <a:latin typeface="Arial" panose="020B0604020202020204" pitchFamily="34" charset="0"/>
            </a:endParaRPr>
          </a:p>
        </p:txBody>
      </p:sp>
      <p:graphicFrame>
        <p:nvGraphicFramePr>
          <p:cNvPr id="5" name="Content Placeholder 3"/>
          <p:cNvGraphicFramePr>
            <a:graphicFrameLocks noGrp="1"/>
          </p:cNvGraphicFramePr>
          <p:nvPr>
            <p:ph idx="1"/>
            <p:extLst/>
          </p:nvPr>
        </p:nvGraphicFramePr>
        <p:xfrm>
          <a:off x="233363" y="2514600"/>
          <a:ext cx="8534400" cy="2209799"/>
        </p:xfrm>
        <a:graphic>
          <a:graphicData uri="http://schemas.openxmlformats.org/drawingml/2006/table">
            <a:tbl>
              <a:tblPr firstRow="1" bandRow="1">
                <a:tableStyleId>{5C22544A-7EE6-4342-B048-85BDC9FD1C3A}</a:tableStyleId>
              </a:tblPr>
              <a:tblGrid>
                <a:gridCol w="2844800"/>
                <a:gridCol w="2844800"/>
                <a:gridCol w="1422400"/>
                <a:gridCol w="1422400"/>
              </a:tblGrid>
              <a:tr h="835137">
                <a:tc>
                  <a:txBody>
                    <a:bodyPr/>
                    <a:lstStyle/>
                    <a:p>
                      <a:endParaRPr lang="en-US" sz="1800" dirty="0"/>
                    </a:p>
                  </a:txBody>
                  <a:tcPr marT="45711" marB="45711"/>
                </a:tc>
                <a:tc>
                  <a:txBody>
                    <a:bodyPr/>
                    <a:lstStyle/>
                    <a:p>
                      <a:pPr algn="ctr"/>
                      <a:r>
                        <a:rPr lang="en-US" sz="1800" dirty="0" smtClean="0"/>
                        <a:t>National</a:t>
                      </a:r>
                      <a:endParaRPr lang="en-US" sz="1800" dirty="0"/>
                    </a:p>
                  </a:txBody>
                  <a:tcPr marT="45711" marB="45711"/>
                </a:tc>
                <a:tc gridSpan="2">
                  <a:txBody>
                    <a:bodyPr/>
                    <a:lstStyle/>
                    <a:p>
                      <a:pPr algn="ctr"/>
                      <a:r>
                        <a:rPr lang="en-US" sz="1800" dirty="0" smtClean="0"/>
                        <a:t>VBER/VCHO </a:t>
                      </a:r>
                    </a:p>
                    <a:p>
                      <a:pPr algn="ctr"/>
                      <a:r>
                        <a:rPr lang="en-US" sz="1800" dirty="0" smtClean="0"/>
                        <a:t>(9/30/18)</a:t>
                      </a:r>
                      <a:endParaRPr lang="en-US" sz="1800" dirty="0"/>
                    </a:p>
                  </a:txBody>
                  <a:tcPr marT="45711" marB="45711"/>
                </a:tc>
                <a:tc hMerge="1">
                  <a:txBody>
                    <a:bodyPr/>
                    <a:lstStyle/>
                    <a:p>
                      <a:endParaRPr lang="en-US"/>
                    </a:p>
                  </a:txBody>
                  <a:tcPr/>
                </a:tc>
              </a:tr>
              <a:tr h="483849">
                <a:tc>
                  <a:txBody>
                    <a:bodyPr/>
                    <a:lstStyle/>
                    <a:p>
                      <a:r>
                        <a:rPr lang="en-US" sz="1800" dirty="0" smtClean="0"/>
                        <a:t>Medicare</a:t>
                      </a:r>
                      <a:endParaRPr lang="en-US" sz="1800" dirty="0"/>
                    </a:p>
                  </a:txBody>
                  <a:tcPr marT="45711" marB="45711"/>
                </a:tc>
                <a:tc>
                  <a:txBody>
                    <a:bodyPr/>
                    <a:lstStyle/>
                    <a:p>
                      <a:pPr algn="ctr"/>
                      <a:r>
                        <a:rPr lang="en-US" sz="1800" dirty="0" smtClean="0"/>
                        <a:t>47.3%</a:t>
                      </a:r>
                      <a:endParaRPr lang="en-US" sz="1800" dirty="0"/>
                    </a:p>
                  </a:txBody>
                  <a:tcPr marT="45711" marB="45711"/>
                </a:tc>
                <a:tc>
                  <a:txBody>
                    <a:bodyPr/>
                    <a:lstStyle/>
                    <a:p>
                      <a:pPr algn="ctr"/>
                      <a:r>
                        <a:rPr lang="en-US" sz="1800" dirty="0" smtClean="0"/>
                        <a:t>58.7%</a:t>
                      </a:r>
                      <a:endParaRPr lang="en-US" sz="1800" dirty="0"/>
                    </a:p>
                  </a:txBody>
                  <a:tcPr marT="45711" marB="45711">
                    <a:lnR w="12700" cap="flat" cmpd="sng" algn="ctr">
                      <a:solidFill>
                        <a:schemeClr val="bg1"/>
                      </a:solidFill>
                      <a:prstDash val="solid"/>
                      <a:round/>
                      <a:headEnd type="none" w="med" len="med"/>
                      <a:tailEnd type="none" w="med" len="med"/>
                    </a:lnR>
                  </a:tcPr>
                </a:tc>
                <a:tc>
                  <a:txBody>
                    <a:bodyPr/>
                    <a:lstStyle/>
                    <a:p>
                      <a:pPr algn="ctr"/>
                      <a:r>
                        <a:rPr lang="en-US" sz="1800" dirty="0" smtClean="0"/>
                        <a:t>53.3%</a:t>
                      </a:r>
                      <a:endParaRPr lang="en-US" sz="1800" dirty="0"/>
                    </a:p>
                  </a:txBody>
                  <a:tcPr marT="45711" marB="45711">
                    <a:lnL w="12700" cap="flat" cmpd="sng" algn="ctr">
                      <a:solidFill>
                        <a:schemeClr val="bg1"/>
                      </a:solidFill>
                      <a:prstDash val="solid"/>
                      <a:round/>
                      <a:headEnd type="none" w="med" len="med"/>
                      <a:tailEnd type="none" w="med" len="med"/>
                    </a:lnL>
                  </a:tcPr>
                </a:tc>
              </a:tr>
              <a:tr h="406964">
                <a:tc>
                  <a:txBody>
                    <a:bodyPr/>
                    <a:lstStyle/>
                    <a:p>
                      <a:r>
                        <a:rPr lang="en-US" sz="1800" dirty="0" smtClean="0"/>
                        <a:t>Medicaid</a:t>
                      </a:r>
                      <a:endParaRPr lang="en-US" sz="1800" dirty="0"/>
                    </a:p>
                  </a:txBody>
                  <a:tcPr marT="45711" marB="45711"/>
                </a:tc>
                <a:tc>
                  <a:txBody>
                    <a:bodyPr/>
                    <a:lstStyle/>
                    <a:p>
                      <a:pPr algn="ctr"/>
                      <a:r>
                        <a:rPr lang="en-US" sz="1800" dirty="0" smtClean="0"/>
                        <a:t>15.5%</a:t>
                      </a:r>
                      <a:endParaRPr lang="en-US" sz="1800" dirty="0"/>
                    </a:p>
                  </a:txBody>
                  <a:tcPr marT="45711" marB="45711"/>
                </a:tc>
                <a:tc>
                  <a:txBody>
                    <a:bodyPr/>
                    <a:lstStyle/>
                    <a:p>
                      <a:pPr algn="ctr"/>
                      <a:r>
                        <a:rPr lang="en-US" sz="1800" dirty="0" smtClean="0"/>
                        <a:t>12.5%</a:t>
                      </a:r>
                      <a:endParaRPr lang="en-US" sz="1800" dirty="0"/>
                    </a:p>
                  </a:txBody>
                  <a:tcPr marT="45711" marB="45711">
                    <a:lnR w="12700" cap="flat" cmpd="sng" algn="ctr">
                      <a:solidFill>
                        <a:schemeClr val="bg1"/>
                      </a:solidFill>
                      <a:prstDash val="solid"/>
                      <a:round/>
                      <a:headEnd type="none" w="med" len="med"/>
                      <a:tailEnd type="none" w="med" len="med"/>
                    </a:lnR>
                  </a:tcPr>
                </a:tc>
                <a:tc>
                  <a:txBody>
                    <a:bodyPr/>
                    <a:lstStyle/>
                    <a:p>
                      <a:pPr algn="ctr"/>
                      <a:r>
                        <a:rPr lang="en-US" sz="1800" dirty="0" smtClean="0"/>
                        <a:t>14.8%</a:t>
                      </a:r>
                      <a:endParaRPr lang="en-US" sz="1800" dirty="0"/>
                    </a:p>
                  </a:txBody>
                  <a:tcPr marT="45711" marB="45711">
                    <a:lnL w="12700" cap="flat" cmpd="sng" algn="ctr">
                      <a:solidFill>
                        <a:schemeClr val="bg1"/>
                      </a:solidFill>
                      <a:prstDash val="solid"/>
                      <a:round/>
                      <a:headEnd type="none" w="med" len="med"/>
                      <a:tailEnd type="none" w="med" len="med"/>
                    </a:lnL>
                  </a:tcPr>
                </a:tc>
              </a:tr>
              <a:tr h="483849">
                <a:tc>
                  <a:txBody>
                    <a:bodyPr/>
                    <a:lstStyle/>
                    <a:p>
                      <a:endParaRPr lang="en-US" sz="1800" dirty="0"/>
                    </a:p>
                  </a:txBody>
                  <a:tcPr marT="45711" marB="45711"/>
                </a:tc>
                <a:tc>
                  <a:txBody>
                    <a:bodyPr/>
                    <a:lstStyle/>
                    <a:p>
                      <a:pPr algn="ctr"/>
                      <a:r>
                        <a:rPr lang="en-US" sz="1800" dirty="0" smtClean="0"/>
                        <a:t>62.8%</a:t>
                      </a:r>
                      <a:endParaRPr lang="en-US" sz="1800" dirty="0"/>
                    </a:p>
                  </a:txBody>
                  <a:tcPr marT="45711" marB="45711" anchor="ctr"/>
                </a:tc>
                <a:tc>
                  <a:txBody>
                    <a:bodyPr/>
                    <a:lstStyle/>
                    <a:p>
                      <a:pPr algn="ctr"/>
                      <a:r>
                        <a:rPr lang="en-US" sz="1800" dirty="0" smtClean="0"/>
                        <a:t>71.3%</a:t>
                      </a:r>
                      <a:endParaRPr lang="en-US" sz="1800" dirty="0"/>
                    </a:p>
                  </a:txBody>
                  <a:tcPr marT="45711" marB="45711" anchor="ctr">
                    <a:lnR w="12700" cap="flat" cmpd="sng" algn="ctr">
                      <a:solidFill>
                        <a:schemeClr val="bg1"/>
                      </a:solidFill>
                      <a:prstDash val="solid"/>
                      <a:round/>
                      <a:headEnd type="none" w="med" len="med"/>
                      <a:tailEnd type="none" w="med" len="med"/>
                    </a:lnR>
                  </a:tcPr>
                </a:tc>
                <a:tc>
                  <a:txBody>
                    <a:bodyPr/>
                    <a:lstStyle/>
                    <a:p>
                      <a:pPr algn="ctr"/>
                      <a:r>
                        <a:rPr lang="en-US" sz="1800" dirty="0" smtClean="0"/>
                        <a:t>68.1%</a:t>
                      </a:r>
                      <a:endParaRPr lang="en-US" sz="1800" dirty="0"/>
                    </a:p>
                  </a:txBody>
                  <a:tcPr marT="45711" marB="45711" anchor="ct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01374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767186F-AE3F-4264-8F6A-C09219DBCDF2}" type="slidenum">
              <a:rPr lang="en-US" altLang="en-US" sz="1000" smtClean="0">
                <a:solidFill>
                  <a:srgbClr val="00A0AF"/>
                </a:solidFill>
              </a:rPr>
              <a:pPr>
                <a:spcBef>
                  <a:spcPct val="0"/>
                </a:spcBef>
                <a:buFontTx/>
                <a:buNone/>
              </a:pPr>
              <a:t>23</a:t>
            </a:fld>
            <a:endParaRPr lang="en-US" altLang="en-US" sz="1000" dirty="0" smtClean="0">
              <a:solidFill>
                <a:srgbClr val="00A0AF"/>
              </a:solidFill>
            </a:endParaRPr>
          </a:p>
        </p:txBody>
      </p:sp>
      <p:sp>
        <p:nvSpPr>
          <p:cNvPr id="22531" name="Rectangle 2"/>
          <p:cNvSpPr>
            <a:spLocks noGrp="1" noChangeArrowheads="1"/>
          </p:cNvSpPr>
          <p:nvPr>
            <p:ph type="title"/>
          </p:nvPr>
        </p:nvSpPr>
        <p:spPr>
          <a:xfrm>
            <a:off x="381000" y="152400"/>
            <a:ext cx="8382000" cy="782638"/>
          </a:xfrm>
        </p:spPr>
        <p:txBody>
          <a:bodyPr/>
          <a:lstStyle/>
          <a:p>
            <a:pPr eaLnBrk="1" hangingPunct="1"/>
            <a:r>
              <a:rPr lang="en-US" altLang="en-US" dirty="0" smtClean="0"/>
              <a:t>Vidant EastCare </a:t>
            </a:r>
          </a:p>
        </p:txBody>
      </p:sp>
      <p:pic>
        <p:nvPicPr>
          <p:cNvPr id="8" name="Content Placeholder 3"/>
          <p:cNvPicPr>
            <a:picLocks noGrp="1" noChangeAspect="1"/>
          </p:cNvPicPr>
          <p:nvPr>
            <p:ph idx="1"/>
          </p:nvPr>
        </p:nvPicPr>
        <p:blipFill>
          <a:blip r:embed="rId3"/>
          <a:stretch>
            <a:fillRect/>
          </a:stretch>
        </p:blipFill>
        <p:spPr>
          <a:xfrm>
            <a:off x="4038600" y="1297559"/>
            <a:ext cx="5105400" cy="556044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297559"/>
            <a:ext cx="2511362" cy="1674241"/>
          </a:xfrm>
          <a:prstGeom prst="rect">
            <a:avLst/>
          </a:prstGeom>
        </p:spPr>
      </p:pic>
      <p:pic>
        <p:nvPicPr>
          <p:cNvPr id="10"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3036252"/>
            <a:ext cx="2511362" cy="1673833"/>
          </a:xfrm>
          <a:prstGeom prst="rect">
            <a:avLst/>
          </a:prstGeom>
        </p:spPr>
      </p:pic>
      <p:pic>
        <p:nvPicPr>
          <p:cNvPr id="11" name="Content Placehold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4778890"/>
            <a:ext cx="2524346" cy="1648035"/>
          </a:xfrm>
          <a:prstGeom prst="rect">
            <a:avLst/>
          </a:prstGeom>
        </p:spPr>
      </p:pic>
      <p:sp>
        <p:nvSpPr>
          <p:cNvPr id="2" name="TextBox 1"/>
          <p:cNvSpPr txBox="1"/>
          <p:nvPr/>
        </p:nvSpPr>
        <p:spPr>
          <a:xfrm>
            <a:off x="2739962" y="1985992"/>
            <a:ext cx="1676400" cy="292388"/>
          </a:xfrm>
          <a:prstGeom prst="rect">
            <a:avLst/>
          </a:prstGeom>
          <a:noFill/>
        </p:spPr>
        <p:txBody>
          <a:bodyPr wrap="square" rtlCol="0">
            <a:spAutoFit/>
          </a:bodyPr>
          <a:lstStyle/>
          <a:p>
            <a:r>
              <a:rPr lang="en-US" sz="1300" b="1" dirty="0" smtClean="0">
                <a:solidFill>
                  <a:srgbClr val="005596"/>
                </a:solidFill>
              </a:rPr>
              <a:t>24 Ambulances </a:t>
            </a:r>
            <a:endParaRPr lang="en-US" sz="1300" b="1" dirty="0">
              <a:solidFill>
                <a:srgbClr val="005596"/>
              </a:solidFill>
            </a:endParaRPr>
          </a:p>
        </p:txBody>
      </p:sp>
      <p:sp>
        <p:nvSpPr>
          <p:cNvPr id="3" name="TextBox 2"/>
          <p:cNvSpPr txBox="1"/>
          <p:nvPr/>
        </p:nvSpPr>
        <p:spPr>
          <a:xfrm>
            <a:off x="2752946" y="3726974"/>
            <a:ext cx="1984438" cy="292388"/>
          </a:xfrm>
          <a:prstGeom prst="rect">
            <a:avLst/>
          </a:prstGeom>
          <a:noFill/>
        </p:spPr>
        <p:txBody>
          <a:bodyPr wrap="square" rtlCol="0">
            <a:spAutoFit/>
          </a:bodyPr>
          <a:lstStyle/>
          <a:p>
            <a:r>
              <a:rPr lang="en-US" sz="1300" b="1" dirty="0" smtClean="0">
                <a:solidFill>
                  <a:srgbClr val="005596"/>
                </a:solidFill>
              </a:rPr>
              <a:t>Children’s Transport Team </a:t>
            </a:r>
            <a:endParaRPr lang="en-US" sz="1300" b="1" dirty="0">
              <a:solidFill>
                <a:srgbClr val="005596"/>
              </a:solidFill>
            </a:endParaRPr>
          </a:p>
        </p:txBody>
      </p:sp>
      <p:sp>
        <p:nvSpPr>
          <p:cNvPr id="4" name="TextBox 3"/>
          <p:cNvSpPr txBox="1"/>
          <p:nvPr/>
        </p:nvSpPr>
        <p:spPr>
          <a:xfrm>
            <a:off x="2766060" y="5456713"/>
            <a:ext cx="1120140" cy="292388"/>
          </a:xfrm>
          <a:prstGeom prst="rect">
            <a:avLst/>
          </a:prstGeom>
          <a:noFill/>
        </p:spPr>
        <p:txBody>
          <a:bodyPr wrap="square" rtlCol="0">
            <a:spAutoFit/>
          </a:bodyPr>
          <a:lstStyle/>
          <a:p>
            <a:r>
              <a:rPr lang="en-US" sz="1300" b="1" dirty="0" smtClean="0">
                <a:solidFill>
                  <a:srgbClr val="005596"/>
                </a:solidFill>
              </a:rPr>
              <a:t>6</a:t>
            </a:r>
            <a:r>
              <a:rPr lang="en-US" sz="1300" dirty="0" smtClean="0"/>
              <a:t> </a:t>
            </a:r>
            <a:r>
              <a:rPr lang="en-US" sz="1300" b="1" dirty="0" smtClean="0">
                <a:solidFill>
                  <a:srgbClr val="005596"/>
                </a:solidFill>
              </a:rPr>
              <a:t>Helicopters </a:t>
            </a:r>
            <a:endParaRPr lang="en-US" sz="1300" b="1" dirty="0">
              <a:solidFill>
                <a:srgbClr val="005596"/>
              </a:solidFill>
            </a:endParaRPr>
          </a:p>
        </p:txBody>
      </p:sp>
    </p:spTree>
    <p:extLst>
      <p:ext uri="{BB962C8B-B14F-4D97-AF65-F5344CB8AC3E}">
        <p14:creationId xmlns:p14="http://schemas.microsoft.com/office/powerpoint/2010/main" val="8283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152400"/>
            <a:ext cx="8382000" cy="782638"/>
          </a:xfrm>
        </p:spPr>
        <p:txBody>
          <a:bodyPr/>
          <a:lstStyle/>
          <a:p>
            <a:r>
              <a:rPr lang="en-US" altLang="en-US" dirty="0" smtClean="0"/>
              <a:t>Recruitment of New Providers</a:t>
            </a:r>
          </a:p>
        </p:txBody>
      </p:sp>
      <p:sp>
        <p:nvSpPr>
          <p:cNvPr id="24580" name="TextBox 1"/>
          <p:cNvSpPr txBox="1">
            <a:spLocks noChangeArrowheads="1"/>
          </p:cNvSpPr>
          <p:nvPr/>
        </p:nvSpPr>
        <p:spPr bwMode="auto">
          <a:xfrm>
            <a:off x="381000" y="1309531"/>
            <a:ext cx="3200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900" b="1" dirty="0" smtClean="0">
                <a:cs typeface="Arial" panose="020B0604020202020204" pitchFamily="34" charset="0"/>
              </a:rPr>
              <a:t>Family Medicine</a:t>
            </a:r>
            <a:endParaRPr lang="en-US" altLang="en-US" sz="1900" b="1" dirty="0">
              <a:cs typeface="Arial" panose="020B0604020202020204" pitchFamily="34" charset="0"/>
            </a:endParaRPr>
          </a:p>
          <a:p>
            <a:pPr marL="342900" indent="-342900">
              <a:spcBef>
                <a:spcPct val="0"/>
              </a:spcBef>
            </a:pPr>
            <a:r>
              <a:rPr lang="en-US" altLang="en-US" sz="1900" dirty="0" smtClean="0">
                <a:cs typeface="Arial" panose="020B0604020202020204" pitchFamily="34" charset="0"/>
              </a:rPr>
              <a:t>Bracey Robertson, MD </a:t>
            </a:r>
            <a:endParaRPr lang="en-US" altLang="en-US" sz="1900" dirty="0">
              <a:cs typeface="Arial" panose="020B0604020202020204" pitchFamily="34" charset="0"/>
            </a:endParaRPr>
          </a:p>
        </p:txBody>
      </p:sp>
      <p:sp>
        <p:nvSpPr>
          <p:cNvPr id="18" name="TextBox 27"/>
          <p:cNvSpPr txBox="1">
            <a:spLocks noChangeArrowheads="1"/>
          </p:cNvSpPr>
          <p:nvPr/>
        </p:nvSpPr>
        <p:spPr bwMode="auto">
          <a:xfrm>
            <a:off x="5372100" y="1309531"/>
            <a:ext cx="3390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dirty="0" smtClean="0">
                <a:cs typeface="Arial" panose="020B0604020202020204" pitchFamily="34" charset="0"/>
              </a:rPr>
              <a:t>Neurosurgery </a:t>
            </a:r>
          </a:p>
          <a:p>
            <a:pPr marL="342900" indent="-342900">
              <a:spcBef>
                <a:spcPct val="0"/>
              </a:spcBef>
            </a:pPr>
            <a:r>
              <a:rPr lang="en-US" altLang="en-US" sz="2000" dirty="0">
                <a:cs typeface="Arial" panose="020B0604020202020204" pitchFamily="34" charset="0"/>
              </a:rPr>
              <a:t>Keith Tucci, </a:t>
            </a:r>
            <a:r>
              <a:rPr lang="en-US" altLang="en-US" sz="2000" dirty="0" smtClean="0">
                <a:cs typeface="Arial" panose="020B0604020202020204" pitchFamily="34" charset="0"/>
              </a:rPr>
              <a:t>MD </a:t>
            </a:r>
            <a:endParaRPr lang="en-US" altLang="en-US" sz="2000" dirty="0">
              <a:cs typeface="Arial" panose="020B0604020202020204" pitchFamily="34" charset="0"/>
            </a:endParaRPr>
          </a:p>
        </p:txBody>
      </p:sp>
      <p:sp>
        <p:nvSpPr>
          <p:cNvPr id="19" name="TextBox 27"/>
          <p:cNvSpPr txBox="1">
            <a:spLocks noChangeArrowheads="1"/>
          </p:cNvSpPr>
          <p:nvPr/>
        </p:nvSpPr>
        <p:spPr bwMode="auto">
          <a:xfrm>
            <a:off x="381000" y="3689792"/>
            <a:ext cx="3390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dirty="0" smtClean="0">
                <a:cs typeface="Arial" panose="020B0604020202020204" pitchFamily="34" charset="0"/>
              </a:rPr>
              <a:t>Hospitalist </a:t>
            </a:r>
          </a:p>
          <a:p>
            <a:pPr marL="342900" indent="-342900">
              <a:spcBef>
                <a:spcPct val="0"/>
              </a:spcBef>
            </a:pPr>
            <a:r>
              <a:rPr lang="en-US" altLang="en-US" sz="2000" dirty="0" smtClean="0">
                <a:cs typeface="Arial" panose="020B0604020202020204" pitchFamily="34" charset="0"/>
              </a:rPr>
              <a:t>Matthew Rapp, MD </a:t>
            </a:r>
          </a:p>
        </p:txBody>
      </p:sp>
      <p:sp>
        <p:nvSpPr>
          <p:cNvPr id="7" name="TextBox 27"/>
          <p:cNvSpPr txBox="1">
            <a:spLocks noChangeArrowheads="1"/>
          </p:cNvSpPr>
          <p:nvPr/>
        </p:nvSpPr>
        <p:spPr bwMode="auto">
          <a:xfrm>
            <a:off x="5372100" y="3689792"/>
            <a:ext cx="3390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dirty="0" smtClean="0">
                <a:cs typeface="Arial" panose="020B0604020202020204" pitchFamily="34" charset="0"/>
              </a:rPr>
              <a:t>Cardiology</a:t>
            </a:r>
          </a:p>
          <a:p>
            <a:pPr marL="342900" indent="-342900">
              <a:spcBef>
                <a:spcPct val="0"/>
              </a:spcBef>
            </a:pPr>
            <a:r>
              <a:rPr lang="en-US" altLang="en-US" sz="2000" dirty="0" smtClean="0">
                <a:cs typeface="Arial" panose="020B0604020202020204" pitchFamily="34" charset="0"/>
              </a:rPr>
              <a:t>Sachin Logani, MD</a:t>
            </a:r>
          </a:p>
          <a:p>
            <a:pPr marL="342900" indent="-342900">
              <a:spcBef>
                <a:spcPct val="0"/>
              </a:spcBef>
            </a:pPr>
            <a:r>
              <a:rPr lang="en-US" altLang="en-US" sz="2000" dirty="0" smtClean="0">
                <a:cs typeface="Arial" panose="020B0604020202020204" pitchFamily="34" charset="0"/>
              </a:rPr>
              <a:t>Christopher Gregory, MD</a:t>
            </a:r>
          </a:p>
          <a:p>
            <a:pPr marL="342900" indent="-342900">
              <a:spcBef>
                <a:spcPct val="0"/>
              </a:spcBef>
            </a:pPr>
            <a:r>
              <a:rPr lang="en-US" altLang="en-US" sz="2000" dirty="0" smtClean="0">
                <a:cs typeface="Arial" panose="020B0604020202020204" pitchFamily="34" charset="0"/>
              </a:rPr>
              <a:t>Christopher Karkut, MD  </a:t>
            </a:r>
            <a:endParaRPr lang="en-US" altLang="en-US" sz="2000" dirty="0">
              <a:cs typeface="Arial" panose="020B0604020202020204" pitchFamily="34"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6639"/>
            <a:ext cx="1524000" cy="149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231" y="5032015"/>
            <a:ext cx="1504409" cy="150440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397678"/>
            <a:ext cx="1087438" cy="152241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541" y="5032015"/>
            <a:ext cx="1087438" cy="1524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8880" y="5029200"/>
            <a:ext cx="1509202" cy="150920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8921" y="1986639"/>
            <a:ext cx="1491574" cy="1491574"/>
          </a:xfrm>
          <a:prstGeom prst="rect">
            <a:avLst/>
          </a:prstGeom>
        </p:spPr>
      </p:pic>
    </p:spTree>
    <p:extLst>
      <p:ext uri="{BB962C8B-B14F-4D97-AF65-F5344CB8AC3E}">
        <p14:creationId xmlns:p14="http://schemas.microsoft.com/office/powerpoint/2010/main" val="1867078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DD8E406-C55B-41FD-B116-F08680DDE52F}" type="slidenum">
              <a:rPr lang="en-US" altLang="en-US" sz="1000" smtClean="0">
                <a:solidFill>
                  <a:srgbClr val="00A0AF"/>
                </a:solidFill>
              </a:rPr>
              <a:pPr>
                <a:spcBef>
                  <a:spcPct val="0"/>
                </a:spcBef>
                <a:buFontTx/>
                <a:buNone/>
              </a:pPr>
              <a:t>25</a:t>
            </a:fld>
            <a:endParaRPr lang="en-US" altLang="en-US" sz="1000" dirty="0" smtClean="0">
              <a:solidFill>
                <a:srgbClr val="00A0AF"/>
              </a:solidFill>
            </a:endParaRPr>
          </a:p>
        </p:txBody>
      </p:sp>
      <p:sp>
        <p:nvSpPr>
          <p:cNvPr id="40963" name="Rectangle 6"/>
          <p:cNvSpPr>
            <a:spLocks noChangeArrowheads="1"/>
          </p:cNvSpPr>
          <p:nvPr/>
        </p:nvSpPr>
        <p:spPr bwMode="auto">
          <a:xfrm>
            <a:off x="228600" y="152400"/>
            <a:ext cx="6705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dirty="0">
                <a:solidFill>
                  <a:schemeClr val="bg1"/>
                </a:solidFill>
              </a:rPr>
              <a:t>Outpatient Services Center</a:t>
            </a:r>
          </a:p>
        </p:txBody>
      </p:sp>
      <p:pic>
        <p:nvPicPr>
          <p:cNvPr id="8" name="Picture 11" descr="I:\Public\People\CH Photos\Events\2014 Events\Outpatient Services Center Community Open House and Ribbon Cutting\20140616_115338_resized.jpg"/>
          <p:cNvPicPr>
            <a:picLocks noChangeAspect="1" noChangeArrowheads="1"/>
          </p:cNvPicPr>
          <p:nvPr/>
        </p:nvPicPr>
        <p:blipFill>
          <a:blip r:embed="rId3" cstate="print"/>
          <a:srcRect/>
          <a:stretch>
            <a:fillRect/>
          </a:stretch>
        </p:blipFill>
        <p:spPr bwMode="auto">
          <a:xfrm>
            <a:off x="2034387" y="1295400"/>
            <a:ext cx="4442613" cy="2497179"/>
          </a:xfrm>
          <a:prstGeom prst="round2DiagRect">
            <a:avLst/>
          </a:prstGeom>
          <a:noFill/>
          <a:ln>
            <a:solidFill>
              <a:schemeClr val="accent4"/>
            </a:solidFill>
          </a:ln>
        </p:spPr>
      </p:pic>
      <p:sp>
        <p:nvSpPr>
          <p:cNvPr id="9" name="Rectangle 9"/>
          <p:cNvSpPr txBox="1">
            <a:spLocks noChangeArrowheads="1"/>
          </p:cNvSpPr>
          <p:nvPr/>
        </p:nvSpPr>
        <p:spPr bwMode="auto">
          <a:xfrm>
            <a:off x="1295400" y="38100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altLang="en-US" sz="2000" b="1" kern="0" dirty="0" smtClean="0">
                <a:solidFill>
                  <a:srgbClr val="005596"/>
                </a:solidFill>
              </a:rPr>
              <a:t>Specialty Clinic</a:t>
            </a:r>
          </a:p>
          <a:p>
            <a:pPr lvl="2">
              <a:defRPr/>
            </a:pPr>
            <a:r>
              <a:rPr lang="en-US" altLang="en-US" sz="1600" kern="0" dirty="0" smtClean="0">
                <a:solidFill>
                  <a:srgbClr val="005596"/>
                </a:solidFill>
              </a:rPr>
              <a:t>Cardiology</a:t>
            </a:r>
          </a:p>
          <a:p>
            <a:pPr lvl="2">
              <a:defRPr/>
            </a:pPr>
            <a:r>
              <a:rPr lang="en-US" altLang="en-US" sz="1600" kern="0" dirty="0" smtClean="0">
                <a:solidFill>
                  <a:srgbClr val="005596"/>
                </a:solidFill>
              </a:rPr>
              <a:t>Electromyography</a:t>
            </a:r>
          </a:p>
          <a:p>
            <a:pPr lvl="2">
              <a:defRPr/>
            </a:pPr>
            <a:r>
              <a:rPr lang="en-US" altLang="en-US" sz="1600" kern="0" dirty="0" smtClean="0">
                <a:solidFill>
                  <a:srgbClr val="005596"/>
                </a:solidFill>
              </a:rPr>
              <a:t>Gastroenterology</a:t>
            </a:r>
          </a:p>
          <a:p>
            <a:pPr lvl="2">
              <a:defRPr/>
            </a:pPr>
            <a:r>
              <a:rPr lang="en-US" altLang="en-US" sz="1600" kern="0" dirty="0" smtClean="0">
                <a:solidFill>
                  <a:srgbClr val="005596"/>
                </a:solidFill>
              </a:rPr>
              <a:t>Nephrology</a:t>
            </a:r>
          </a:p>
          <a:p>
            <a:pPr lvl="2">
              <a:defRPr/>
            </a:pPr>
            <a:r>
              <a:rPr lang="en-US" altLang="en-US" sz="1600" kern="0" dirty="0" smtClean="0">
                <a:solidFill>
                  <a:srgbClr val="005596"/>
                </a:solidFill>
              </a:rPr>
              <a:t>Neurology </a:t>
            </a:r>
          </a:p>
          <a:p>
            <a:pPr lvl="2">
              <a:defRPr/>
            </a:pPr>
            <a:r>
              <a:rPr lang="en-US" altLang="en-US" sz="1600" kern="0" dirty="0" smtClean="0">
                <a:solidFill>
                  <a:srgbClr val="005596"/>
                </a:solidFill>
              </a:rPr>
              <a:t>Oncology</a:t>
            </a:r>
          </a:p>
          <a:p>
            <a:pPr lvl="2">
              <a:defRPr/>
            </a:pPr>
            <a:r>
              <a:rPr lang="en-US" altLang="en-US" sz="1600" kern="0" dirty="0" smtClean="0">
                <a:solidFill>
                  <a:srgbClr val="005596"/>
                </a:solidFill>
              </a:rPr>
              <a:t>Orthopedics</a:t>
            </a:r>
          </a:p>
          <a:p>
            <a:pPr lvl="2">
              <a:defRPr/>
            </a:pPr>
            <a:r>
              <a:rPr lang="en-US" altLang="en-US" sz="1600" kern="0" dirty="0" smtClean="0">
                <a:solidFill>
                  <a:srgbClr val="005596"/>
                </a:solidFill>
              </a:rPr>
              <a:t>Pain Management</a:t>
            </a:r>
          </a:p>
          <a:p>
            <a:pPr lvl="2">
              <a:defRPr/>
            </a:pPr>
            <a:r>
              <a:rPr lang="en-US" altLang="en-US" sz="1600" kern="0" dirty="0" smtClean="0">
                <a:solidFill>
                  <a:srgbClr val="005596"/>
                </a:solidFill>
              </a:rPr>
              <a:t>Wound Care</a:t>
            </a:r>
          </a:p>
        </p:txBody>
      </p:sp>
      <p:sp>
        <p:nvSpPr>
          <p:cNvPr id="10" name="Rectangle 10"/>
          <p:cNvSpPr txBox="1">
            <a:spLocks noChangeArrowheads="1"/>
          </p:cNvSpPr>
          <p:nvPr/>
        </p:nvSpPr>
        <p:spPr bwMode="auto">
          <a:xfrm>
            <a:off x="4572000" y="38100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altLang="en-US" sz="2000" b="1" kern="0" dirty="0" smtClean="0">
                <a:solidFill>
                  <a:srgbClr val="005596"/>
                </a:solidFill>
              </a:rPr>
              <a:t>Rehabilitation Services</a:t>
            </a:r>
          </a:p>
          <a:p>
            <a:pPr lvl="1">
              <a:defRPr/>
            </a:pPr>
            <a:r>
              <a:rPr lang="en-US" altLang="en-US" sz="1600" kern="0" dirty="0" smtClean="0">
                <a:solidFill>
                  <a:srgbClr val="005596"/>
                </a:solidFill>
              </a:rPr>
              <a:t>Occupational therapy</a:t>
            </a:r>
          </a:p>
          <a:p>
            <a:pPr lvl="1">
              <a:defRPr/>
            </a:pPr>
            <a:r>
              <a:rPr lang="en-US" altLang="en-US" sz="1600" kern="0" dirty="0" smtClean="0">
                <a:solidFill>
                  <a:srgbClr val="005596"/>
                </a:solidFill>
              </a:rPr>
              <a:t>Physical therapy</a:t>
            </a:r>
          </a:p>
          <a:p>
            <a:pPr lvl="1">
              <a:defRPr/>
            </a:pPr>
            <a:r>
              <a:rPr lang="en-US" altLang="en-US" sz="1600" kern="0" dirty="0" smtClean="0">
                <a:solidFill>
                  <a:srgbClr val="005596"/>
                </a:solidFill>
              </a:rPr>
              <a:t>Speech </a:t>
            </a:r>
            <a:r>
              <a:rPr lang="en-US" altLang="en-US" sz="1600" kern="0" dirty="0">
                <a:solidFill>
                  <a:srgbClr val="005596"/>
                </a:solidFill>
              </a:rPr>
              <a:t>t</a:t>
            </a:r>
            <a:r>
              <a:rPr lang="en-US" altLang="en-US" sz="1600" kern="0" dirty="0" smtClean="0">
                <a:solidFill>
                  <a:srgbClr val="005596"/>
                </a:solidFill>
              </a:rPr>
              <a:t>herapy</a:t>
            </a:r>
          </a:p>
          <a:p>
            <a:pPr lvl="1">
              <a:defRPr/>
            </a:pPr>
            <a:r>
              <a:rPr lang="en-US" altLang="en-US" sz="1600" kern="0" dirty="0" smtClean="0">
                <a:solidFill>
                  <a:srgbClr val="005596"/>
                </a:solidFill>
              </a:rPr>
              <a:t>Pediatric program</a:t>
            </a:r>
          </a:p>
          <a:p>
            <a:pPr lvl="1">
              <a:defRPr/>
            </a:pPr>
            <a:r>
              <a:rPr lang="en-US" altLang="en-US" sz="1600" kern="0" dirty="0" smtClean="0">
                <a:solidFill>
                  <a:srgbClr val="005596"/>
                </a:solidFill>
              </a:rPr>
              <a:t>Lymphedema therapy</a:t>
            </a:r>
          </a:p>
          <a:p>
            <a:pPr lvl="1">
              <a:defRPr/>
            </a:pPr>
            <a:endParaRPr lang="en-US" altLang="en-US" sz="1600" kern="0" dirty="0" smtClean="0">
              <a:solidFill>
                <a:srgbClr val="00A0AF"/>
              </a:solidFill>
            </a:endParaRPr>
          </a:p>
        </p:txBody>
      </p:sp>
    </p:spTree>
    <p:extLst>
      <p:ext uri="{BB962C8B-B14F-4D97-AF65-F5344CB8AC3E}">
        <p14:creationId xmlns:p14="http://schemas.microsoft.com/office/powerpoint/2010/main" val="560939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152400"/>
            <a:ext cx="8382000" cy="782638"/>
          </a:xfrm>
        </p:spPr>
        <p:txBody>
          <a:bodyPr>
            <a:normAutofit/>
          </a:bodyPr>
          <a:lstStyle/>
          <a:p>
            <a:r>
              <a:rPr lang="en-US" altLang="en-US" dirty="0" smtClean="0"/>
              <a:t>Outpatient Services Center</a:t>
            </a:r>
          </a:p>
        </p:txBody>
      </p:sp>
      <p:sp>
        <p:nvSpPr>
          <p:cNvPr id="430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B91DF55-9337-43BF-A263-1962578CA98D}" type="slidenum">
              <a:rPr lang="en-US" altLang="en-US" sz="1000" smtClean="0">
                <a:solidFill>
                  <a:srgbClr val="00A0AF"/>
                </a:solidFill>
              </a:rPr>
              <a:pPr>
                <a:spcBef>
                  <a:spcPct val="0"/>
                </a:spcBef>
                <a:buFontTx/>
                <a:buNone/>
              </a:pPr>
              <a:t>26</a:t>
            </a:fld>
            <a:endParaRPr lang="en-US" altLang="en-US" sz="1000" dirty="0" smtClean="0">
              <a:solidFill>
                <a:srgbClr val="00A0AF"/>
              </a:solidFill>
            </a:endParaRPr>
          </a:p>
        </p:txBody>
      </p:sp>
      <p:pic>
        <p:nvPicPr>
          <p:cNvPr id="430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2068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191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6"/>
          <p:cNvSpPr txBox="1">
            <a:spLocks noChangeArrowheads="1"/>
          </p:cNvSpPr>
          <p:nvPr/>
        </p:nvSpPr>
        <p:spPr bwMode="auto">
          <a:xfrm>
            <a:off x="376238" y="4268788"/>
            <a:ext cx="3733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a:solidFill>
                  <a:srgbClr val="005596"/>
                </a:solidFill>
              </a:rPr>
              <a:t>Expanded Chemotherapy Suite </a:t>
            </a:r>
          </a:p>
        </p:txBody>
      </p:sp>
      <p:sp>
        <p:nvSpPr>
          <p:cNvPr id="43015" name="TextBox 7"/>
          <p:cNvSpPr txBox="1">
            <a:spLocks noChangeArrowheads="1"/>
          </p:cNvSpPr>
          <p:nvPr/>
        </p:nvSpPr>
        <p:spPr bwMode="auto">
          <a:xfrm>
            <a:off x="5335588" y="3028950"/>
            <a:ext cx="342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a:solidFill>
                  <a:srgbClr val="005596"/>
                </a:solidFill>
              </a:rPr>
              <a:t>Pediatric Rehabilitation Gym </a:t>
            </a:r>
          </a:p>
        </p:txBody>
      </p:sp>
    </p:spTree>
    <p:extLst>
      <p:ext uri="{BB962C8B-B14F-4D97-AF65-F5344CB8AC3E}">
        <p14:creationId xmlns:p14="http://schemas.microsoft.com/office/powerpoint/2010/main" val="4277652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81000" y="152400"/>
            <a:ext cx="8382000" cy="782638"/>
          </a:xfrm>
        </p:spPr>
        <p:txBody>
          <a:bodyPr/>
          <a:lstStyle/>
          <a:p>
            <a:r>
              <a:rPr lang="en-US" altLang="en-US" dirty="0" smtClean="0"/>
              <a:t>Wound Clinic</a:t>
            </a:r>
          </a:p>
        </p:txBody>
      </p:sp>
      <p:sp>
        <p:nvSpPr>
          <p:cNvPr id="440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B97431C-2855-43EE-91A2-A3E544A62A88}" type="slidenum">
              <a:rPr lang="en-US" altLang="en-US" sz="1000" smtClean="0">
                <a:solidFill>
                  <a:srgbClr val="00A0AF"/>
                </a:solidFill>
              </a:rPr>
              <a:pPr>
                <a:spcBef>
                  <a:spcPct val="0"/>
                </a:spcBef>
                <a:buFontTx/>
                <a:buNone/>
              </a:pPr>
              <a:t>27</a:t>
            </a:fld>
            <a:endParaRPr lang="en-US" altLang="en-US" sz="1000" dirty="0" smtClean="0">
              <a:solidFill>
                <a:srgbClr val="00A0AF"/>
              </a:solidFill>
            </a:endParaRPr>
          </a:p>
        </p:txBody>
      </p:sp>
      <p:sp>
        <p:nvSpPr>
          <p:cNvPr id="44036" name="TextBox 10"/>
          <p:cNvSpPr txBox="1">
            <a:spLocks noChangeArrowheads="1"/>
          </p:cNvSpPr>
          <p:nvPr/>
        </p:nvSpPr>
        <p:spPr bwMode="auto">
          <a:xfrm>
            <a:off x="685800" y="1490662"/>
            <a:ext cx="7924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a:solidFill>
                  <a:srgbClr val="005596"/>
                </a:solidFill>
              </a:rPr>
              <a:t>We are pleased to offer a Wound Clinic at Vidant Chowan Hospital, directed by Dr. Brandon Eppihimer, a certified wound care specialist.  </a:t>
            </a:r>
          </a:p>
          <a:p>
            <a:pPr lvl="1">
              <a:spcBef>
                <a:spcPct val="0"/>
              </a:spcBef>
              <a:buFont typeface="Arial" panose="020B0604020202020204" pitchFamily="34" charset="0"/>
              <a:buChar char="•"/>
            </a:pPr>
            <a:r>
              <a:rPr lang="en-US" altLang="en-US" sz="2000" dirty="0">
                <a:solidFill>
                  <a:srgbClr val="005596"/>
                </a:solidFill>
              </a:rPr>
              <a:t>Many people experience chronic wounds caused by diabetes, infection, injury or burns that can last for months. </a:t>
            </a:r>
          </a:p>
          <a:p>
            <a:pPr lvl="1">
              <a:spcBef>
                <a:spcPct val="0"/>
              </a:spcBef>
              <a:buFont typeface="Arial" panose="020B0604020202020204" pitchFamily="34" charset="0"/>
              <a:buChar char="•"/>
            </a:pPr>
            <a:r>
              <a:rPr lang="en-US" altLang="en-US" sz="2000" dirty="0">
                <a:solidFill>
                  <a:srgbClr val="005596"/>
                </a:solidFill>
              </a:rPr>
              <a:t>Our doctors, nurses and technicians are dedicated to healing chronic wounds using the latest treatment options.</a:t>
            </a:r>
          </a:p>
        </p:txBody>
      </p:sp>
      <p:sp>
        <p:nvSpPr>
          <p:cNvPr id="44037" name="TextBox 4"/>
          <p:cNvSpPr txBox="1">
            <a:spLocks noChangeArrowheads="1"/>
          </p:cNvSpPr>
          <p:nvPr/>
        </p:nvSpPr>
        <p:spPr bwMode="auto">
          <a:xfrm>
            <a:off x="2743200" y="607695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0"/>
              </a:spcBef>
              <a:buFontTx/>
              <a:buNone/>
            </a:pPr>
            <a:r>
              <a:rPr lang="en-US" altLang="en-US" sz="2000" dirty="0">
                <a:solidFill>
                  <a:srgbClr val="005596"/>
                </a:solidFill>
                <a:cs typeface="Arial" panose="020B0604020202020204" pitchFamily="34" charset="0"/>
              </a:rPr>
              <a:t>Dr. Brandon Eppihimer</a:t>
            </a:r>
          </a:p>
        </p:txBody>
      </p:sp>
      <p:pic>
        <p:nvPicPr>
          <p:cNvPr id="4403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3581400"/>
            <a:ext cx="23622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412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Stroke Ready </a:t>
            </a:r>
            <a:r>
              <a:rPr lang="en-US" dirty="0" smtClean="0"/>
              <a:t>Certification </a:t>
            </a:r>
            <a:endParaRPr lang="en-US" dirty="0"/>
          </a:p>
        </p:txBody>
      </p:sp>
      <p:sp>
        <p:nvSpPr>
          <p:cNvPr id="3" name="Content Placeholder 2"/>
          <p:cNvSpPr>
            <a:spLocks noGrp="1"/>
          </p:cNvSpPr>
          <p:nvPr>
            <p:ph idx="1"/>
          </p:nvPr>
        </p:nvSpPr>
        <p:spPr>
          <a:xfrm>
            <a:off x="76200" y="1380783"/>
            <a:ext cx="9144000" cy="2505417"/>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Vidant Bertie and Vidant Chowan Hospitals are nationally </a:t>
            </a:r>
            <a:r>
              <a:rPr lang="en-US" sz="2000" dirty="0">
                <a:latin typeface="Arial" panose="020B0604020202020204" pitchFamily="34" charset="0"/>
                <a:cs typeface="Arial" panose="020B0604020202020204" pitchFamily="34" charset="0"/>
              </a:rPr>
              <a:t>certified as </a:t>
            </a:r>
            <a:r>
              <a:rPr lang="en-US" sz="2000" dirty="0" smtClean="0">
                <a:latin typeface="Arial" panose="020B0604020202020204" pitchFamily="34" charset="0"/>
                <a:cs typeface="Arial" panose="020B0604020202020204" pitchFamily="34" charset="0"/>
              </a:rPr>
              <a:t>Acute Stroke Ready Hospitals </a:t>
            </a:r>
            <a:r>
              <a:rPr lang="en-US" sz="2000" dirty="0">
                <a:latin typeface="Arial" panose="020B0604020202020204" pitchFamily="34" charset="0"/>
                <a:cs typeface="Arial" panose="020B0604020202020204" pitchFamily="34" charset="0"/>
              </a:rPr>
              <a:t>by The Joint Commission, The American Heart Association and The American Stroke Association. Certification was granted after a rigorous onsite review on November 16, </a:t>
            </a:r>
            <a:r>
              <a:rPr lang="en-US" sz="2000" dirty="0" smtClean="0">
                <a:latin typeface="Arial" panose="020B0604020202020204" pitchFamily="34" charset="0"/>
                <a:cs typeface="Arial" panose="020B0604020202020204" pitchFamily="34" charset="0"/>
              </a:rPr>
              <a:t>2018 (VCHO), and     December 7, 2018 (VBER). </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057400" y="3124200"/>
            <a:ext cx="5036044" cy="3581400"/>
          </a:xfrm>
          <a:prstGeom prst="rect">
            <a:avLst/>
          </a:prstGeom>
        </p:spPr>
      </p:pic>
    </p:spTree>
    <p:extLst>
      <p:ext uri="{BB962C8B-B14F-4D97-AF65-F5344CB8AC3E}">
        <p14:creationId xmlns:p14="http://schemas.microsoft.com/office/powerpoint/2010/main" val="3806479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Telestroke 	</a:t>
            </a:r>
          </a:p>
        </p:txBody>
      </p:sp>
      <p:sp>
        <p:nvSpPr>
          <p:cNvPr id="35843" name="Content Placeholder 2"/>
          <p:cNvSpPr>
            <a:spLocks noGrp="1"/>
          </p:cNvSpPr>
          <p:nvPr>
            <p:ph idx="1"/>
          </p:nvPr>
        </p:nvSpPr>
        <p:spPr>
          <a:xfrm>
            <a:off x="152400" y="1371600"/>
            <a:ext cx="4648200" cy="5334000"/>
          </a:xfrm>
        </p:spPr>
        <p:txBody>
          <a:bodyPr>
            <a:normAutofit fontScale="92500" lnSpcReduction="10000"/>
          </a:bodyPr>
          <a:lstStyle/>
          <a:p>
            <a:pPr marL="0" indent="0" algn="just">
              <a:buFont typeface="Times" panose="02020603050405020304" pitchFamily="18" charset="0"/>
              <a:buNone/>
            </a:pPr>
            <a:r>
              <a:rPr lang="en-US" altLang="en-US" sz="2000" dirty="0" smtClean="0">
                <a:solidFill>
                  <a:srgbClr val="005596"/>
                </a:solidFill>
              </a:rPr>
              <a:t>If you or someone you know has a stroke, faster care can mean a better outcome. That’s why Vidant Health is partnering with the Wake Forest Baptist Telestroke Network, giving our community quicker, round-the-clock evaluation and treatment of stroke symptoms. </a:t>
            </a:r>
          </a:p>
          <a:p>
            <a:pPr marL="0" indent="0" algn="just">
              <a:buFont typeface="Times" panose="02020603050405020304" pitchFamily="18" charset="0"/>
              <a:buNone/>
            </a:pPr>
            <a:endParaRPr lang="en-US" altLang="en-US" sz="2000" dirty="0" smtClean="0"/>
          </a:p>
          <a:p>
            <a:pPr marL="0" indent="0">
              <a:buFont typeface="Times" panose="02020603050405020304" pitchFamily="18" charset="0"/>
              <a:buNone/>
            </a:pPr>
            <a:r>
              <a:rPr lang="en-US" altLang="en-US" sz="2000" b="1" dirty="0" smtClean="0">
                <a:solidFill>
                  <a:srgbClr val="005596"/>
                </a:solidFill>
              </a:rPr>
              <a:t>How it works</a:t>
            </a:r>
          </a:p>
          <a:p>
            <a:pPr marL="0" indent="0" algn="just">
              <a:buFont typeface="Times" panose="02020603050405020304" pitchFamily="18" charset="0"/>
              <a:buNone/>
            </a:pPr>
            <a:r>
              <a:rPr lang="en-US" altLang="en-US" sz="2000" dirty="0" smtClean="0">
                <a:solidFill>
                  <a:srgbClr val="005596"/>
                </a:solidFill>
              </a:rPr>
              <a:t>Upon the arrival of a stroke patient to our facility, Vidant Chowan Hospital’s ER physician and the patient will communicate through this robot with a Wake Forest Baptist stroke specialist who can view the patient’s symptoms and discuss them with our ER physician and the patient. Our ER physician and the Wake Forest Baptist stroke specialist can then develop a treatment plan for the patient. </a:t>
            </a:r>
          </a:p>
          <a:p>
            <a:pPr marL="0" indent="0">
              <a:buFont typeface="Times" panose="02020603050405020304" pitchFamily="18" charset="0"/>
              <a:buNone/>
            </a:pPr>
            <a:endParaRPr lang="en-US" altLang="en-US" sz="1800" dirty="0" smtClean="0"/>
          </a:p>
        </p:txBody>
      </p:sp>
      <p:pic>
        <p:nvPicPr>
          <p:cNvPr id="358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70063"/>
            <a:ext cx="40386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p:cNvSpPr txBox="1">
            <a:spLocks noChangeArrowheads="1"/>
          </p:cNvSpPr>
          <p:nvPr/>
        </p:nvSpPr>
        <p:spPr bwMode="auto">
          <a:xfrm>
            <a:off x="5105400" y="5273675"/>
            <a:ext cx="373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2"/>
              </a:buClr>
              <a:buFont typeface="Times" panose="02020603050405020304" pitchFamily="18" charset="0"/>
              <a:buChar char="•"/>
              <a:defRPr sz="3200">
                <a:solidFill>
                  <a:srgbClr val="005596"/>
                </a:solidFill>
                <a:latin typeface="Calibri" panose="020F0502020204030204" pitchFamily="34" charset="0"/>
                <a:ea typeface="ＭＳ Ｐゴシック" panose="020B0600070205080204" pitchFamily="34" charset="-128"/>
              </a:defRPr>
            </a:lvl1pPr>
            <a:lvl2pPr marL="742950" indent="-285750">
              <a:buClr>
                <a:schemeClr val="accent2"/>
              </a:buClr>
              <a:buFont typeface="Times" panose="02020603050405020304" pitchFamily="18" charset="0"/>
              <a:buChar char="-"/>
              <a:defRPr sz="2800">
                <a:solidFill>
                  <a:srgbClr val="005596"/>
                </a:solidFill>
                <a:latin typeface="Calibri" panose="020F0502020204030204" pitchFamily="34" charset="0"/>
                <a:ea typeface="ＭＳ Ｐゴシック" panose="020B0600070205080204" pitchFamily="34" charset="-128"/>
              </a:defRPr>
            </a:lvl2pPr>
            <a:lvl3pPr marL="1143000" indent="-228600">
              <a:buClr>
                <a:schemeClr val="accent2"/>
              </a:buClr>
              <a:buFont typeface="Times" panose="02020603050405020304" pitchFamily="18" charset="0"/>
              <a:buChar char="•"/>
              <a:defRPr sz="2400">
                <a:solidFill>
                  <a:srgbClr val="005596"/>
                </a:solidFill>
                <a:latin typeface="Calibri" panose="020F0502020204030204" pitchFamily="34" charset="0"/>
                <a:ea typeface="ＭＳ Ｐゴシック" panose="020B0600070205080204" pitchFamily="34" charset="-128"/>
              </a:defRPr>
            </a:lvl3pPr>
            <a:lvl4pPr marL="16002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4pPr>
            <a:lvl5pPr marL="20574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9pPr>
          </a:lstStyle>
          <a:p>
            <a:pPr algn="ctr">
              <a:buClrTx/>
              <a:buFontTx/>
              <a:buNone/>
            </a:pPr>
            <a:r>
              <a:rPr lang="en-US" altLang="en-US" sz="2800" b="1" dirty="0">
                <a:latin typeface="Arial" panose="020B0604020202020204" pitchFamily="34" charset="0"/>
                <a:cs typeface="Arial" panose="020B0604020202020204" pitchFamily="34" charset="0"/>
              </a:rPr>
              <a:t>1-877-WF-4-STROKE</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(1-877-934-7876)</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000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Held onsite or at organization</a:t>
            </a:r>
          </a:p>
          <a:p>
            <a:pPr lvl="1"/>
            <a:r>
              <a:rPr lang="en-US" dirty="0" smtClean="0"/>
              <a:t>Around 1 hour </a:t>
            </a:r>
          </a:p>
          <a:p>
            <a:r>
              <a:rPr lang="en-US" dirty="0" smtClean="0"/>
              <a:t>Partner with Foundation</a:t>
            </a:r>
          </a:p>
          <a:p>
            <a:pPr lvl="1"/>
            <a:r>
              <a:rPr lang="en-US" dirty="0" smtClean="0"/>
              <a:t>Promote volunteer program</a:t>
            </a:r>
          </a:p>
          <a:p>
            <a:r>
              <a:rPr lang="en-US" dirty="0" smtClean="0"/>
              <a:t>Refreshments provided</a:t>
            </a:r>
          </a:p>
          <a:p>
            <a:r>
              <a:rPr lang="en-US" dirty="0" smtClean="0"/>
              <a:t>Facility tour offered</a:t>
            </a:r>
          </a:p>
        </p:txBody>
      </p:sp>
      <p:sp>
        <p:nvSpPr>
          <p:cNvPr id="3" name="Slide Number Placeholder 2"/>
          <p:cNvSpPr>
            <a:spLocks noGrp="1"/>
          </p:cNvSpPr>
          <p:nvPr>
            <p:ph type="sldNum" sz="quarter" idx="12"/>
          </p:nvPr>
        </p:nvSpPr>
        <p:spPr/>
        <p:txBody>
          <a:bodyPr/>
          <a:lstStyle/>
          <a:p>
            <a:fld id="{99B8DC37-36E7-4B5B-90A1-B6DF1BD90A98}" type="slidenum">
              <a:rPr lang="en-US" smtClean="0"/>
              <a:pPr/>
              <a:t>3</a:t>
            </a:fld>
            <a:endParaRPr lang="en-US" dirty="0"/>
          </a:p>
        </p:txBody>
      </p:sp>
      <p:sp>
        <p:nvSpPr>
          <p:cNvPr id="4" name="Title 3"/>
          <p:cNvSpPr>
            <a:spLocks noGrp="1"/>
          </p:cNvSpPr>
          <p:nvPr>
            <p:ph type="title"/>
          </p:nvPr>
        </p:nvSpPr>
        <p:spPr/>
        <p:txBody>
          <a:bodyPr/>
          <a:lstStyle/>
          <a:p>
            <a:r>
              <a:rPr lang="en-US" dirty="0" smtClean="0"/>
              <a:t>Audience</a:t>
            </a:r>
            <a:endParaRPr lang="en-US" dirty="0"/>
          </a:p>
        </p:txBody>
      </p:sp>
    </p:spTree>
    <p:extLst>
      <p:ext uri="{BB962C8B-B14F-4D97-AF65-F5344CB8AC3E}">
        <p14:creationId xmlns:p14="http://schemas.microsoft.com/office/powerpoint/2010/main" val="3200973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480670"/>
            <a:ext cx="3429000" cy="5072530"/>
          </a:xfrm>
        </p:spPr>
      </p:pic>
      <p:sp>
        <p:nvSpPr>
          <p:cNvPr id="3" name="Slide Number Placeholder 2"/>
          <p:cNvSpPr>
            <a:spLocks noGrp="1"/>
          </p:cNvSpPr>
          <p:nvPr>
            <p:ph type="sldNum" sz="quarter" idx="12"/>
          </p:nvPr>
        </p:nvSpPr>
        <p:spPr/>
        <p:txBody>
          <a:bodyPr/>
          <a:lstStyle/>
          <a:p>
            <a:fld id="{99B8DC37-36E7-4B5B-90A1-B6DF1BD90A98}" type="slidenum">
              <a:rPr lang="en-US" smtClean="0"/>
              <a:pPr/>
              <a:t>30</a:t>
            </a:fld>
            <a:endParaRPr lang="en-US" dirty="0"/>
          </a:p>
        </p:txBody>
      </p:sp>
      <p:sp>
        <p:nvSpPr>
          <p:cNvPr id="4" name="Title 3"/>
          <p:cNvSpPr>
            <a:spLocks noGrp="1"/>
          </p:cNvSpPr>
          <p:nvPr>
            <p:ph type="title"/>
          </p:nvPr>
        </p:nvSpPr>
        <p:spPr/>
        <p:txBody>
          <a:bodyPr/>
          <a:lstStyle/>
          <a:p>
            <a:r>
              <a:rPr lang="en-US" dirty="0" smtClean="0"/>
              <a:t>Dementia Friendly</a:t>
            </a:r>
            <a:endParaRPr lang="en-US" dirty="0"/>
          </a:p>
        </p:txBody>
      </p:sp>
      <p:pic>
        <p:nvPicPr>
          <p:cNvPr id="5" name="Picture 4"/>
          <p:cNvPicPr>
            <a:picLocks noChangeAspect="1"/>
          </p:cNvPicPr>
          <p:nvPr/>
        </p:nvPicPr>
        <p:blipFill>
          <a:blip r:embed="rId4"/>
          <a:stretch>
            <a:fillRect/>
          </a:stretch>
        </p:blipFill>
        <p:spPr>
          <a:xfrm>
            <a:off x="5181600" y="2209800"/>
            <a:ext cx="3355401" cy="3352800"/>
          </a:xfrm>
          <a:prstGeom prst="rect">
            <a:avLst/>
          </a:prstGeom>
        </p:spPr>
      </p:pic>
    </p:spTree>
    <p:extLst>
      <p:ext uri="{BB962C8B-B14F-4D97-AF65-F5344CB8AC3E}">
        <p14:creationId xmlns:p14="http://schemas.microsoft.com/office/powerpoint/2010/main" val="1662937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B79FEE0-0508-430A-911B-D14DEDD6A879}" type="slidenum">
              <a:rPr lang="en-US" altLang="en-US" sz="1000" smtClean="0">
                <a:solidFill>
                  <a:srgbClr val="00A0AF"/>
                </a:solidFill>
              </a:rPr>
              <a:pPr>
                <a:spcBef>
                  <a:spcPct val="0"/>
                </a:spcBef>
                <a:buFontTx/>
                <a:buNone/>
              </a:pPr>
              <a:t>31</a:t>
            </a:fld>
            <a:endParaRPr lang="en-US" altLang="en-US" sz="1000" dirty="0" smtClean="0">
              <a:solidFill>
                <a:srgbClr val="00A0AF"/>
              </a:solidFill>
            </a:endParaRPr>
          </a:p>
        </p:txBody>
      </p:sp>
      <p:sp>
        <p:nvSpPr>
          <p:cNvPr id="46083" name="Rectangle 2"/>
          <p:cNvSpPr>
            <a:spLocks noGrp="1" noChangeArrowheads="1"/>
          </p:cNvSpPr>
          <p:nvPr>
            <p:ph type="title"/>
          </p:nvPr>
        </p:nvSpPr>
        <p:spPr>
          <a:xfrm>
            <a:off x="381000" y="152400"/>
            <a:ext cx="8382000" cy="782638"/>
          </a:xfrm>
        </p:spPr>
        <p:txBody>
          <a:bodyPr/>
          <a:lstStyle/>
          <a:p>
            <a:pPr eaLnBrk="1" hangingPunct="1"/>
            <a:r>
              <a:rPr lang="en-US" altLang="en-US" dirty="0" smtClean="0"/>
              <a:t>Open Bore MRI Suite</a:t>
            </a:r>
          </a:p>
        </p:txBody>
      </p:sp>
      <p:pic>
        <p:nvPicPr>
          <p:cNvPr id="46084" name="Picture 4" descr="IMG_02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08150"/>
            <a:ext cx="3608388"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5" descr="IMG_0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1708150"/>
            <a:ext cx="3670300"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32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School System Partnerships </a:t>
            </a:r>
          </a:p>
        </p:txBody>
      </p:sp>
      <p:sp>
        <p:nvSpPr>
          <p:cNvPr id="491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DB98E21-C38D-4FC5-9E8C-88796353851A}" type="slidenum">
              <a:rPr lang="en-US" altLang="en-US" sz="1000" smtClean="0">
                <a:solidFill>
                  <a:srgbClr val="00A0AF"/>
                </a:solidFill>
              </a:rPr>
              <a:pPr>
                <a:spcBef>
                  <a:spcPct val="0"/>
                </a:spcBef>
                <a:buFontTx/>
                <a:buNone/>
              </a:pPr>
              <a:t>32</a:t>
            </a:fld>
            <a:endParaRPr lang="en-US" altLang="en-US" sz="1000" dirty="0" smtClean="0">
              <a:solidFill>
                <a:srgbClr val="00A0AF"/>
              </a:solidFill>
            </a:endParaRPr>
          </a:p>
        </p:txBody>
      </p:sp>
      <p:sp>
        <p:nvSpPr>
          <p:cNvPr id="5" name="Content Placeholder 1"/>
          <p:cNvSpPr>
            <a:spLocks noGrp="1"/>
          </p:cNvSpPr>
          <p:nvPr>
            <p:ph idx="1"/>
          </p:nvPr>
        </p:nvSpPr>
        <p:spPr>
          <a:xfrm>
            <a:off x="457200" y="1371600"/>
            <a:ext cx="8229600" cy="4525963"/>
          </a:xfrm>
        </p:spPr>
        <p:txBody>
          <a:bodyPr>
            <a:normAutofit/>
          </a:bodyPr>
          <a:lstStyle/>
          <a:p>
            <a:pPr algn="ctr">
              <a:defRPr/>
            </a:pPr>
            <a:r>
              <a:rPr lang="en-US" dirty="0" smtClean="0">
                <a:solidFill>
                  <a:srgbClr val="005596"/>
                </a:solidFill>
              </a:rPr>
              <a:t>Partner with Edenton-Chowan Schools, Tyrrell County Schools and Bertie County Schools to provide certified athletic training services to student athletes</a:t>
            </a:r>
          </a:p>
          <a:p>
            <a:pPr marL="0" indent="0" algn="ctr">
              <a:buFontTx/>
              <a:buNone/>
              <a:defRPr/>
            </a:pPr>
            <a:endParaRPr lang="en-US" dirty="0" smtClean="0"/>
          </a:p>
          <a:p>
            <a:pPr algn="ctr">
              <a:defRPr/>
            </a:pPr>
            <a:r>
              <a:rPr lang="en-US" dirty="0" smtClean="0">
                <a:solidFill>
                  <a:srgbClr val="005596"/>
                </a:solidFill>
              </a:rPr>
              <a:t>Partner with Vidant Medical Group to provide free sports physicals to rising 9</a:t>
            </a:r>
            <a:r>
              <a:rPr lang="en-US" baseline="30000" dirty="0" smtClean="0">
                <a:solidFill>
                  <a:srgbClr val="005596"/>
                </a:solidFill>
              </a:rPr>
              <a:t>th</a:t>
            </a:r>
            <a:r>
              <a:rPr lang="en-US" dirty="0" smtClean="0">
                <a:solidFill>
                  <a:srgbClr val="005596"/>
                </a:solidFill>
              </a:rPr>
              <a:t> graders and high school students in Chowan County. </a:t>
            </a:r>
          </a:p>
          <a:p>
            <a:pPr algn="ctr">
              <a:defRPr/>
            </a:pPr>
            <a:endParaRPr lang="en-US" dirty="0"/>
          </a:p>
          <a:p>
            <a:pPr>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3435054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Questions?</a:t>
            </a:r>
          </a:p>
        </p:txBody>
      </p:sp>
    </p:spTree>
    <p:extLst>
      <p:ext uri="{BB962C8B-B14F-4D97-AF65-F5344CB8AC3E}">
        <p14:creationId xmlns:p14="http://schemas.microsoft.com/office/powerpoint/2010/main" val="648789451"/>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Thank You!</a:t>
            </a:r>
          </a:p>
        </p:txBody>
      </p:sp>
    </p:spTree>
    <p:extLst>
      <p:ext uri="{BB962C8B-B14F-4D97-AF65-F5344CB8AC3E}">
        <p14:creationId xmlns:p14="http://schemas.microsoft.com/office/powerpoint/2010/main" val="317328503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Civic clubs</a:t>
            </a:r>
          </a:p>
          <a:p>
            <a:r>
              <a:rPr lang="en-US" dirty="0" smtClean="0"/>
              <a:t>Local government</a:t>
            </a:r>
          </a:p>
          <a:p>
            <a:r>
              <a:rPr lang="en-US" dirty="0" smtClean="0"/>
              <a:t>Faith based organizations</a:t>
            </a:r>
          </a:p>
          <a:p>
            <a:r>
              <a:rPr lang="en-US" dirty="0"/>
              <a:t>Local businesses</a:t>
            </a:r>
          </a:p>
          <a:p>
            <a:pPr lvl="1"/>
            <a:r>
              <a:rPr lang="en-US" dirty="0"/>
              <a:t>Bankers</a:t>
            </a:r>
          </a:p>
          <a:p>
            <a:pPr lvl="1"/>
            <a:r>
              <a:rPr lang="en-US" dirty="0"/>
              <a:t>Attorneys </a:t>
            </a:r>
          </a:p>
          <a:p>
            <a:pPr lvl="1"/>
            <a:r>
              <a:rPr lang="en-US" dirty="0"/>
              <a:t>Real Estate</a:t>
            </a:r>
          </a:p>
          <a:p>
            <a:pPr lvl="1"/>
            <a:r>
              <a:rPr lang="en-US" dirty="0" smtClean="0"/>
              <a:t>Education</a:t>
            </a:r>
          </a:p>
          <a:p>
            <a:r>
              <a:rPr lang="en-US" dirty="0" smtClean="0"/>
              <a:t>The ask</a:t>
            </a:r>
          </a:p>
          <a:p>
            <a:pPr marL="457200" lvl="1" indent="0">
              <a:buNone/>
            </a:pPr>
            <a:endParaRPr lang="en-US" dirty="0" smtClean="0"/>
          </a:p>
        </p:txBody>
      </p:sp>
      <p:sp>
        <p:nvSpPr>
          <p:cNvPr id="3" name="Slide Number Placeholder 2"/>
          <p:cNvSpPr>
            <a:spLocks noGrp="1"/>
          </p:cNvSpPr>
          <p:nvPr>
            <p:ph type="sldNum" sz="quarter" idx="12"/>
          </p:nvPr>
        </p:nvSpPr>
        <p:spPr/>
        <p:txBody>
          <a:bodyPr/>
          <a:lstStyle/>
          <a:p>
            <a:fld id="{99B8DC37-36E7-4B5B-90A1-B6DF1BD90A98}" type="slidenum">
              <a:rPr lang="en-US" smtClean="0"/>
              <a:pPr/>
              <a:t>4</a:t>
            </a:fld>
            <a:endParaRPr lang="en-US" dirty="0"/>
          </a:p>
        </p:txBody>
      </p:sp>
      <p:sp>
        <p:nvSpPr>
          <p:cNvPr id="4" name="Title 3"/>
          <p:cNvSpPr>
            <a:spLocks noGrp="1"/>
          </p:cNvSpPr>
          <p:nvPr>
            <p:ph type="title"/>
          </p:nvPr>
        </p:nvSpPr>
        <p:spPr/>
        <p:txBody>
          <a:bodyPr/>
          <a:lstStyle/>
          <a:p>
            <a:r>
              <a:rPr lang="en-US" dirty="0" smtClean="0"/>
              <a:t>Audience</a:t>
            </a:r>
            <a:endParaRPr lang="en-US" dirty="0"/>
          </a:p>
        </p:txBody>
      </p:sp>
    </p:spTree>
    <p:extLst>
      <p:ext uri="{BB962C8B-B14F-4D97-AF65-F5344CB8AC3E}">
        <p14:creationId xmlns:p14="http://schemas.microsoft.com/office/powerpoint/2010/main" val="185278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Vidant Health hospitals</a:t>
            </a:r>
          </a:p>
        </p:txBody>
      </p:sp>
      <p:sp>
        <p:nvSpPr>
          <p:cNvPr id="4" name="Rounded Rectangle 3"/>
          <p:cNvSpPr/>
          <p:nvPr/>
        </p:nvSpPr>
        <p:spPr bwMode="auto">
          <a:xfrm>
            <a:off x="914400" y="1447800"/>
            <a:ext cx="2286000" cy="1371600"/>
          </a:xfrm>
          <a:prstGeom prst="roundRect">
            <a:avLst>
              <a:gd name="adj" fmla="val 9033"/>
            </a:avLst>
          </a:prstGeom>
          <a:solidFill>
            <a:srgbClr val="008696"/>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nchor="ctr"/>
          <a:lstStyle/>
          <a:p>
            <a:pPr algn="ctr">
              <a:lnSpc>
                <a:spcPts val="2600"/>
              </a:lnSpc>
              <a:defRPr/>
            </a:pPr>
            <a:r>
              <a:rPr lang="en-US" sz="2800" i="1" dirty="0">
                <a:solidFill>
                  <a:schemeClr val="accent1">
                    <a:lumMod val="75000"/>
                  </a:schemeClr>
                </a:solidFill>
                <a:latin typeface="+mn-lt"/>
                <a:ea typeface="ＭＳ Ｐゴシック" charset="-128"/>
              </a:rPr>
              <a:t>A system of care at work for you</a:t>
            </a:r>
          </a:p>
        </p:txBody>
      </p:sp>
      <p:sp>
        <p:nvSpPr>
          <p:cNvPr id="13" name="Rounded Rectangle 12"/>
          <p:cNvSpPr/>
          <p:nvPr/>
        </p:nvSpPr>
        <p:spPr bwMode="auto">
          <a:xfrm>
            <a:off x="914400" y="2971800"/>
            <a:ext cx="2286000" cy="1371600"/>
          </a:xfrm>
          <a:prstGeom prst="roundRect">
            <a:avLst>
              <a:gd name="adj" fmla="val 9033"/>
            </a:avLst>
          </a:prstGeom>
          <a:blipFill>
            <a:blip r:embed="rId3" cstate="print"/>
            <a:stretch>
              <a:fillRect/>
            </a:stretch>
          </a:blip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defRPr/>
            </a:pPr>
            <a:endParaRPr lang="en-US" dirty="0">
              <a:latin typeface="Arial" charset="0"/>
              <a:ea typeface="ＭＳ Ｐゴシック" charset="-128"/>
            </a:endParaRPr>
          </a:p>
        </p:txBody>
      </p:sp>
      <p:sp>
        <p:nvSpPr>
          <p:cNvPr id="14" name="Rounded Rectangle 13"/>
          <p:cNvSpPr/>
          <p:nvPr/>
        </p:nvSpPr>
        <p:spPr bwMode="auto">
          <a:xfrm>
            <a:off x="5791200" y="1447800"/>
            <a:ext cx="2286000" cy="1371600"/>
          </a:xfrm>
          <a:prstGeom prst="roundRect">
            <a:avLst>
              <a:gd name="adj" fmla="val 9033"/>
            </a:avLst>
          </a:prstGeom>
          <a:blipFill>
            <a:blip r:embed="rId4" cstate="print"/>
            <a:stretch>
              <a:fillRect/>
            </a:stretch>
          </a:blip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defRPr/>
            </a:pPr>
            <a:endParaRPr lang="en-US" dirty="0">
              <a:latin typeface="Arial" charset="0"/>
              <a:ea typeface="ＭＳ Ｐゴシック" charset="-128"/>
            </a:endParaRPr>
          </a:p>
        </p:txBody>
      </p:sp>
      <p:sp>
        <p:nvSpPr>
          <p:cNvPr id="15" name="Rounded Rectangle 14"/>
          <p:cNvSpPr/>
          <p:nvPr/>
        </p:nvSpPr>
        <p:spPr bwMode="auto">
          <a:xfrm>
            <a:off x="3276600" y="1450975"/>
            <a:ext cx="2286000" cy="1371600"/>
          </a:xfrm>
          <a:prstGeom prst="roundRect">
            <a:avLst>
              <a:gd name="adj" fmla="val 9033"/>
            </a:avLst>
          </a:prstGeom>
          <a:blipFill>
            <a:blip r:embed="rId5" cstate="print"/>
            <a:stretch>
              <a:fillRect/>
            </a:stretch>
          </a:blip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defRPr/>
            </a:pPr>
            <a:endParaRPr lang="en-US" dirty="0">
              <a:latin typeface="Arial" charset="0"/>
              <a:ea typeface="ＭＳ Ｐゴシック" charset="-128"/>
            </a:endParaRPr>
          </a:p>
        </p:txBody>
      </p:sp>
      <p:sp>
        <p:nvSpPr>
          <p:cNvPr id="16" name="Rounded Rectangle 15"/>
          <p:cNvSpPr/>
          <p:nvPr/>
        </p:nvSpPr>
        <p:spPr bwMode="auto">
          <a:xfrm>
            <a:off x="3352800" y="2971800"/>
            <a:ext cx="2286000" cy="1371600"/>
          </a:xfrm>
          <a:prstGeom prst="roundRect">
            <a:avLst>
              <a:gd name="adj" fmla="val 9033"/>
            </a:avLst>
          </a:prstGeom>
          <a:blipFill>
            <a:blip r:embed="rId6" cstate="print"/>
            <a:stretch>
              <a:fillRect/>
            </a:stretch>
          </a:blip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defRPr/>
            </a:pPr>
            <a:endParaRPr lang="en-US" dirty="0">
              <a:latin typeface="Arial" charset="0"/>
              <a:ea typeface="ＭＳ Ｐゴシック" charset="-128"/>
            </a:endParaRPr>
          </a:p>
        </p:txBody>
      </p:sp>
      <p:sp>
        <p:nvSpPr>
          <p:cNvPr id="17" name="Rounded Rectangle 16"/>
          <p:cNvSpPr/>
          <p:nvPr/>
        </p:nvSpPr>
        <p:spPr bwMode="auto">
          <a:xfrm>
            <a:off x="5791200" y="2971800"/>
            <a:ext cx="2286000" cy="1371600"/>
          </a:xfrm>
          <a:prstGeom prst="roundRect">
            <a:avLst>
              <a:gd name="adj" fmla="val 9033"/>
            </a:avLst>
          </a:prstGeom>
          <a:blipFill>
            <a:blip r:embed="rId7" cstate="print"/>
            <a:stretch>
              <a:fillRect/>
            </a:stretch>
          </a:blip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defRPr/>
            </a:pPr>
            <a:endParaRPr lang="en-US" dirty="0">
              <a:latin typeface="Arial" charset="0"/>
              <a:ea typeface="ＭＳ Ｐゴシック" charset="-128"/>
            </a:endParaRPr>
          </a:p>
        </p:txBody>
      </p:sp>
      <p:sp>
        <p:nvSpPr>
          <p:cNvPr id="18" name="Rounded Rectangle 17"/>
          <p:cNvSpPr/>
          <p:nvPr/>
        </p:nvSpPr>
        <p:spPr bwMode="auto">
          <a:xfrm>
            <a:off x="914400" y="4495800"/>
            <a:ext cx="2286000" cy="1371600"/>
          </a:xfrm>
          <a:prstGeom prst="roundRect">
            <a:avLst>
              <a:gd name="adj" fmla="val 9033"/>
            </a:avLst>
          </a:prstGeom>
          <a:blipFill>
            <a:blip r:embed="rId8" cstate="print"/>
            <a:stretch>
              <a:fillRect/>
            </a:stretch>
          </a:blip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defRPr/>
            </a:pPr>
            <a:endParaRPr lang="en-US" dirty="0">
              <a:latin typeface="Arial" charset="0"/>
              <a:ea typeface="ＭＳ Ｐゴシック" charset="-128"/>
            </a:endParaRPr>
          </a:p>
        </p:txBody>
      </p:sp>
      <p:sp>
        <p:nvSpPr>
          <p:cNvPr id="19" name="Rounded Rectangle 18"/>
          <p:cNvSpPr/>
          <p:nvPr/>
        </p:nvSpPr>
        <p:spPr bwMode="auto">
          <a:xfrm>
            <a:off x="3352800" y="4495800"/>
            <a:ext cx="2286000" cy="1371600"/>
          </a:xfrm>
          <a:prstGeom prst="roundRect">
            <a:avLst>
              <a:gd name="adj" fmla="val 9033"/>
            </a:avLst>
          </a:prstGeom>
          <a:blipFill>
            <a:blip r:embed="rId9" cstate="print"/>
            <a:stretch>
              <a:fillRect/>
            </a:stretch>
          </a:blip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defRPr/>
            </a:pPr>
            <a:endParaRPr lang="en-US" dirty="0">
              <a:latin typeface="Arial" charset="0"/>
              <a:ea typeface="ＭＳ Ｐゴシック" charset="-128"/>
            </a:endParaRPr>
          </a:p>
        </p:txBody>
      </p:sp>
      <p:sp>
        <p:nvSpPr>
          <p:cNvPr id="20" name="Rounded Rectangle 19"/>
          <p:cNvSpPr/>
          <p:nvPr/>
        </p:nvSpPr>
        <p:spPr bwMode="auto">
          <a:xfrm>
            <a:off x="5791200" y="4495800"/>
            <a:ext cx="2286000" cy="1371600"/>
          </a:xfrm>
          <a:prstGeom prst="roundRect">
            <a:avLst>
              <a:gd name="adj" fmla="val 9033"/>
            </a:avLst>
          </a:prstGeom>
          <a:blipFill>
            <a:blip r:embed="rId10" cstate="print"/>
            <a:stretch>
              <a:fillRect/>
            </a:stretch>
          </a:blip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a:lstStyle/>
          <a:p>
            <a:pPr>
              <a:defRPr/>
            </a:pPr>
            <a:endParaRPr lang="en-US" dirty="0">
              <a:latin typeface="Arial" charset="0"/>
              <a:ea typeface="ＭＳ Ｐゴシック" charset="-128"/>
            </a:endParaRPr>
          </a:p>
        </p:txBody>
      </p:sp>
      <p:sp>
        <p:nvSpPr>
          <p:cNvPr id="12" name="TextBox 11"/>
          <p:cNvSpPr txBox="1"/>
          <p:nvPr/>
        </p:nvSpPr>
        <p:spPr>
          <a:xfrm>
            <a:off x="939931" y="2975519"/>
            <a:ext cx="2209800" cy="307975"/>
          </a:xfrm>
          <a:prstGeom prst="rect">
            <a:avLst/>
          </a:prstGeom>
          <a:noFill/>
        </p:spPr>
        <p:txBody>
          <a:bodyPr>
            <a:spAutoFit/>
          </a:bodyPr>
          <a:lstStyle/>
          <a:p>
            <a:pPr algn="r">
              <a:defRPr/>
            </a:pPr>
            <a:r>
              <a:rPr lang="en-US" sz="1400" b="1" dirty="0">
                <a:solidFill>
                  <a:schemeClr val="bg1"/>
                </a:solidFill>
                <a:effectLst>
                  <a:outerShdw blurRad="50800" dist="38100" dir="2700000" algn="tl" rotWithShape="0">
                    <a:prstClr val="black">
                      <a:alpha val="40000"/>
                    </a:prstClr>
                  </a:outerShdw>
                </a:effectLst>
                <a:latin typeface="+mn-lt"/>
              </a:rPr>
              <a:t>BEAUFORT</a:t>
            </a:r>
          </a:p>
        </p:txBody>
      </p:sp>
      <p:sp>
        <p:nvSpPr>
          <p:cNvPr id="21" name="TextBox 20"/>
          <p:cNvSpPr txBox="1"/>
          <p:nvPr/>
        </p:nvSpPr>
        <p:spPr>
          <a:xfrm>
            <a:off x="6858000" y="1447800"/>
            <a:ext cx="1219200" cy="307975"/>
          </a:xfrm>
          <a:prstGeom prst="rect">
            <a:avLst/>
          </a:prstGeom>
          <a:noFill/>
        </p:spPr>
        <p:txBody>
          <a:bodyPr>
            <a:spAutoFit/>
          </a:bodyPr>
          <a:lstStyle/>
          <a:p>
            <a:pPr algn="r">
              <a:defRPr/>
            </a:pPr>
            <a:r>
              <a:rPr lang="en-US" sz="1400" b="1" dirty="0">
                <a:solidFill>
                  <a:schemeClr val="bg1"/>
                </a:solidFill>
                <a:effectLst>
                  <a:outerShdw blurRad="50800" dist="38100" dir="2700000" algn="tl" rotWithShape="0">
                    <a:prstClr val="black">
                      <a:alpha val="40000"/>
                    </a:prstClr>
                  </a:outerShdw>
                </a:effectLst>
                <a:latin typeface="+mn-lt"/>
              </a:rPr>
              <a:t>BERTIE</a:t>
            </a:r>
          </a:p>
        </p:txBody>
      </p:sp>
      <p:sp>
        <p:nvSpPr>
          <p:cNvPr id="22" name="TextBox 21"/>
          <p:cNvSpPr txBox="1"/>
          <p:nvPr/>
        </p:nvSpPr>
        <p:spPr>
          <a:xfrm>
            <a:off x="4326903" y="1417121"/>
            <a:ext cx="1219200" cy="369332"/>
          </a:xfrm>
          <a:prstGeom prst="rect">
            <a:avLst/>
          </a:prstGeom>
          <a:noFill/>
        </p:spPr>
        <p:txBody>
          <a:bodyPr>
            <a:spAutoFit/>
          </a:bodyPr>
          <a:lstStyle/>
          <a:p>
            <a:pPr algn="r">
              <a:defRPr/>
            </a:pPr>
            <a:r>
              <a:rPr lang="en-US" b="1" dirty="0">
                <a:solidFill>
                  <a:srgbClr val="00A0AF"/>
                </a:solidFill>
                <a:effectLst>
                  <a:outerShdw blurRad="50800" dist="38100" dir="2700000" algn="tl" rotWithShape="0">
                    <a:prstClr val="black">
                      <a:alpha val="40000"/>
                    </a:prstClr>
                  </a:outerShdw>
                </a:effectLst>
                <a:latin typeface="+mn-lt"/>
              </a:rPr>
              <a:t>CHOWAN</a:t>
            </a:r>
            <a:endParaRPr lang="en-US" sz="1400" b="1" dirty="0">
              <a:solidFill>
                <a:srgbClr val="00A0AF"/>
              </a:solidFill>
              <a:effectLst>
                <a:outerShdw blurRad="50800" dist="38100" dir="2700000" algn="tl" rotWithShape="0">
                  <a:prstClr val="black">
                    <a:alpha val="40000"/>
                  </a:prstClr>
                </a:outerShdw>
              </a:effectLst>
              <a:latin typeface="+mn-lt"/>
            </a:endParaRPr>
          </a:p>
        </p:txBody>
      </p:sp>
      <p:sp>
        <p:nvSpPr>
          <p:cNvPr id="23" name="TextBox 22"/>
          <p:cNvSpPr txBox="1"/>
          <p:nvPr/>
        </p:nvSpPr>
        <p:spPr>
          <a:xfrm>
            <a:off x="3657600" y="2971800"/>
            <a:ext cx="1981200" cy="307975"/>
          </a:xfrm>
          <a:prstGeom prst="rect">
            <a:avLst/>
          </a:prstGeom>
          <a:noFill/>
        </p:spPr>
        <p:txBody>
          <a:bodyPr>
            <a:spAutoFit/>
          </a:bodyPr>
          <a:lstStyle/>
          <a:p>
            <a:pPr algn="r">
              <a:defRPr/>
            </a:pPr>
            <a:r>
              <a:rPr lang="en-US" sz="1400" b="1" dirty="0">
                <a:solidFill>
                  <a:schemeClr val="bg1"/>
                </a:solidFill>
                <a:effectLst>
                  <a:outerShdw blurRad="50800" dist="38100" dir="2700000" algn="tl" rotWithShape="0">
                    <a:prstClr val="black">
                      <a:alpha val="40000"/>
                    </a:prstClr>
                  </a:outerShdw>
                </a:effectLst>
                <a:latin typeface="+mn-lt"/>
              </a:rPr>
              <a:t>MEDICAL CENTER</a:t>
            </a:r>
          </a:p>
        </p:txBody>
      </p:sp>
      <p:sp>
        <p:nvSpPr>
          <p:cNvPr id="24" name="TextBox 23"/>
          <p:cNvSpPr txBox="1"/>
          <p:nvPr/>
        </p:nvSpPr>
        <p:spPr>
          <a:xfrm>
            <a:off x="6096000" y="2971800"/>
            <a:ext cx="1981200" cy="307975"/>
          </a:xfrm>
          <a:prstGeom prst="rect">
            <a:avLst/>
          </a:prstGeom>
          <a:noFill/>
        </p:spPr>
        <p:txBody>
          <a:bodyPr>
            <a:spAutoFit/>
          </a:bodyPr>
          <a:lstStyle/>
          <a:p>
            <a:pPr algn="r">
              <a:defRPr/>
            </a:pPr>
            <a:r>
              <a:rPr lang="en-US" sz="1400" b="1" dirty="0">
                <a:solidFill>
                  <a:schemeClr val="bg1"/>
                </a:solidFill>
                <a:effectLst>
                  <a:outerShdw blurRad="50800" dist="38100" dir="2700000" algn="tl" rotWithShape="0">
                    <a:prstClr val="black">
                      <a:alpha val="40000"/>
                    </a:prstClr>
                  </a:outerShdw>
                </a:effectLst>
                <a:latin typeface="+mn-lt"/>
              </a:rPr>
              <a:t>DUPLIN</a:t>
            </a:r>
          </a:p>
        </p:txBody>
      </p:sp>
      <p:sp>
        <p:nvSpPr>
          <p:cNvPr id="25" name="TextBox 24"/>
          <p:cNvSpPr txBox="1"/>
          <p:nvPr/>
        </p:nvSpPr>
        <p:spPr>
          <a:xfrm>
            <a:off x="762000" y="4492625"/>
            <a:ext cx="1447800" cy="307975"/>
          </a:xfrm>
          <a:prstGeom prst="rect">
            <a:avLst/>
          </a:prstGeom>
          <a:noFill/>
        </p:spPr>
        <p:txBody>
          <a:bodyPr>
            <a:spAutoFit/>
          </a:bodyPr>
          <a:lstStyle/>
          <a:p>
            <a:pPr algn="r">
              <a:defRPr/>
            </a:pPr>
            <a:r>
              <a:rPr lang="en-US" sz="1400" b="1" dirty="0">
                <a:solidFill>
                  <a:schemeClr val="bg1"/>
                </a:solidFill>
                <a:effectLst>
                  <a:outerShdw blurRad="50800" dist="38100" dir="2700000" algn="tl" rotWithShape="0">
                    <a:prstClr val="black">
                      <a:alpha val="40000"/>
                    </a:prstClr>
                  </a:outerShdw>
                </a:effectLst>
                <a:latin typeface="+mn-lt"/>
              </a:rPr>
              <a:t>EDGECOMBE</a:t>
            </a:r>
          </a:p>
        </p:txBody>
      </p:sp>
      <p:sp>
        <p:nvSpPr>
          <p:cNvPr id="26" name="TextBox 25"/>
          <p:cNvSpPr txBox="1"/>
          <p:nvPr/>
        </p:nvSpPr>
        <p:spPr>
          <a:xfrm>
            <a:off x="3657600" y="4492625"/>
            <a:ext cx="1981200" cy="307975"/>
          </a:xfrm>
          <a:prstGeom prst="rect">
            <a:avLst/>
          </a:prstGeom>
          <a:noFill/>
        </p:spPr>
        <p:txBody>
          <a:bodyPr>
            <a:spAutoFit/>
          </a:bodyPr>
          <a:lstStyle/>
          <a:p>
            <a:pPr algn="r">
              <a:defRPr/>
            </a:pPr>
            <a:r>
              <a:rPr lang="en-US" sz="1400" b="1" dirty="0">
                <a:solidFill>
                  <a:schemeClr val="bg1"/>
                </a:solidFill>
                <a:effectLst>
                  <a:outerShdw blurRad="50800" dist="38100" dir="2700000" algn="tl" rotWithShape="0">
                    <a:prstClr val="black">
                      <a:alpha val="40000"/>
                    </a:prstClr>
                  </a:outerShdw>
                </a:effectLst>
                <a:latin typeface="+mn-lt"/>
              </a:rPr>
              <a:t>OUTER BANKS</a:t>
            </a:r>
          </a:p>
        </p:txBody>
      </p:sp>
      <p:sp>
        <p:nvSpPr>
          <p:cNvPr id="27" name="TextBox 26"/>
          <p:cNvSpPr txBox="1"/>
          <p:nvPr/>
        </p:nvSpPr>
        <p:spPr>
          <a:xfrm>
            <a:off x="6096000" y="4492625"/>
            <a:ext cx="1981200" cy="307975"/>
          </a:xfrm>
          <a:prstGeom prst="rect">
            <a:avLst/>
          </a:prstGeom>
          <a:noFill/>
        </p:spPr>
        <p:txBody>
          <a:bodyPr>
            <a:spAutoFit/>
          </a:bodyPr>
          <a:lstStyle/>
          <a:p>
            <a:pPr algn="r">
              <a:defRPr/>
            </a:pPr>
            <a:r>
              <a:rPr lang="en-US" sz="1400" b="1" dirty="0">
                <a:solidFill>
                  <a:schemeClr val="bg1"/>
                </a:solidFill>
                <a:effectLst>
                  <a:outerShdw blurRad="50800" dist="38100" dir="2700000" algn="tl" rotWithShape="0">
                    <a:prstClr val="black">
                      <a:alpha val="40000"/>
                    </a:prstClr>
                  </a:outerShdw>
                </a:effectLst>
                <a:latin typeface="+mn-lt"/>
              </a:rPr>
              <a:t>ROANOKE-CHOWAN</a:t>
            </a:r>
          </a:p>
        </p:txBody>
      </p:sp>
      <p:sp>
        <p:nvSpPr>
          <p:cNvPr id="2" name="TextBox 1"/>
          <p:cNvSpPr txBox="1"/>
          <p:nvPr/>
        </p:nvSpPr>
        <p:spPr>
          <a:xfrm>
            <a:off x="457200" y="5979303"/>
            <a:ext cx="8382000" cy="646331"/>
          </a:xfrm>
          <a:prstGeom prst="rect">
            <a:avLst/>
          </a:prstGeom>
          <a:noFill/>
        </p:spPr>
        <p:txBody>
          <a:bodyPr wrap="square" rtlCol="0">
            <a:spAutoFit/>
          </a:bodyPr>
          <a:lstStyle/>
          <a:p>
            <a:pPr algn="ctr">
              <a:buClrTx/>
              <a:buFontTx/>
              <a:buNone/>
            </a:pPr>
            <a:r>
              <a:rPr lang="en-US" altLang="en-US" dirty="0">
                <a:solidFill>
                  <a:srgbClr val="005596"/>
                </a:solidFill>
                <a:latin typeface="Arial" panose="020B0604020202020204" pitchFamily="34" charset="0"/>
                <a:cs typeface="Arial" panose="020B0604020202020204" pitchFamily="34" charset="0"/>
              </a:rPr>
              <a:t>Vidant Health is more than 12,000 employees, hundreds of physicians and eight hospitals serving eastern North Carolina</a:t>
            </a:r>
            <a:r>
              <a:rPr lang="en-US" altLang="en-US" dirty="0" smtClean="0">
                <a:solidFill>
                  <a:srgbClr val="005596"/>
                </a:solidFill>
                <a:latin typeface="Arial" panose="020B0604020202020204" pitchFamily="34" charset="0"/>
                <a:cs typeface="Arial" panose="020B0604020202020204" pitchFamily="34" charset="0"/>
              </a:rPr>
              <a:t>.  Halifax will join Vidant next month.</a:t>
            </a:r>
            <a:endParaRPr lang="en-US" altLang="en-US" dirty="0">
              <a:solidFill>
                <a:srgbClr val="0055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72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sf\Host\Volumes\netshare\Marketing\Clients_NEW\WEB-Website\13 Jobs\13-WEB-251 Maps on Brand Central\production\Vidant_hospitals_horiz.jpg"/>
          <p:cNvPicPr>
            <a:picLocks noChangeAspect="1" noChangeArrowheads="1"/>
          </p:cNvPicPr>
          <p:nvPr/>
        </p:nvPicPr>
        <p:blipFill>
          <a:blip r:embed="rId2">
            <a:extLst>
              <a:ext uri="{28A0092B-C50C-407E-A947-70E740481C1C}">
                <a14:useLocalDpi xmlns:a14="http://schemas.microsoft.com/office/drawing/2010/main" val="0"/>
              </a:ext>
            </a:extLst>
          </a:blip>
          <a:srcRect t="16667"/>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0" y="0"/>
            <a:ext cx="9144000" cy="1143000"/>
          </a:xfrm>
          <a:prstGeom prst="rect">
            <a:avLst/>
          </a:prstGeom>
        </p:spPr>
        <p:txBody>
          <a:bodyPr anchor="ctr"/>
          <a:lstStyle/>
          <a:p>
            <a:pPr algn="ctr">
              <a:lnSpc>
                <a:spcPct val="80000"/>
              </a:lnSpc>
              <a:defRPr/>
            </a:pPr>
            <a:r>
              <a:rPr lang="en-US" sz="3600" kern="0" dirty="0">
                <a:solidFill>
                  <a:schemeClr val="bg1"/>
                </a:solidFill>
                <a:latin typeface="+mj-lt"/>
                <a:ea typeface="+mj-ea"/>
                <a:cs typeface="+mj-cs"/>
              </a:rPr>
              <a:t>Vidant Health hospitals</a:t>
            </a:r>
            <a:endParaRPr lang="en-US" sz="3800" kern="0" dirty="0">
              <a:solidFill>
                <a:schemeClr val="bg1"/>
              </a:solidFill>
              <a:latin typeface="+mj-lt"/>
              <a:ea typeface="+mj-ea"/>
              <a:cs typeface="+mj-cs"/>
            </a:endParaRPr>
          </a:p>
        </p:txBody>
      </p:sp>
    </p:spTree>
    <p:extLst>
      <p:ext uri="{BB962C8B-B14F-4D97-AF65-F5344CB8AC3E}">
        <p14:creationId xmlns:p14="http://schemas.microsoft.com/office/powerpoint/2010/main" val="367482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Vidant Health Services </a:t>
            </a:r>
          </a:p>
        </p:txBody>
      </p:sp>
      <p:pic>
        <p:nvPicPr>
          <p:cNvPr id="12291" name="Picture 3" descr="large system wheel_150dp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43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dirty="0" smtClean="0"/>
              <a:t>About Vidant Health</a:t>
            </a:r>
            <a:endParaRPr lang="en-US" altLang="en-US" dirty="0" smtClean="0"/>
          </a:p>
        </p:txBody>
      </p:sp>
      <p:grpSp>
        <p:nvGrpSpPr>
          <p:cNvPr id="2" name="Group 11"/>
          <p:cNvGrpSpPr>
            <a:grpSpLocks/>
          </p:cNvGrpSpPr>
          <p:nvPr/>
        </p:nvGrpSpPr>
        <p:grpSpPr bwMode="auto">
          <a:xfrm>
            <a:off x="714375" y="1428750"/>
            <a:ext cx="7753350" cy="1384300"/>
            <a:chOff x="678629" y="1500174"/>
            <a:chExt cx="7771429" cy="1384127"/>
          </a:xfrm>
        </p:grpSpPr>
        <p:pic>
          <p:nvPicPr>
            <p:cNvPr id="9235" name="Picture 3" descr="Working-to_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29" y="1500174"/>
              <a:ext cx="7771429" cy="138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858435" y="1571603"/>
              <a:ext cx="7427729" cy="1200000"/>
            </a:xfrm>
            <a:prstGeom prst="rect">
              <a:avLst/>
            </a:prstGeom>
            <a:noFill/>
          </p:spPr>
          <p:txBody>
            <a:bodyPr>
              <a:spAutoFit/>
            </a:bodyPr>
            <a:lstStyle/>
            <a:p>
              <a:pPr>
                <a:defRPr/>
              </a:pPr>
              <a:r>
                <a:rPr lang="en-US" dirty="0">
                  <a:solidFill>
                    <a:schemeClr val="bg1"/>
                  </a:solidFill>
                  <a:latin typeface="+mn-lt"/>
                  <a:ea typeface="MS PGothic"/>
                  <a:cs typeface="MS PGothic"/>
                </a:rPr>
                <a:t>A system built to serve 1.4 million residents of eastern North Carolina, providing best-in-region access, exceptional experience and optimal outcomes. </a:t>
              </a:r>
            </a:p>
          </p:txBody>
        </p:sp>
      </p:grpSp>
      <p:grpSp>
        <p:nvGrpSpPr>
          <p:cNvPr id="3" name="Group 17"/>
          <p:cNvGrpSpPr>
            <a:grpSpLocks/>
          </p:cNvGrpSpPr>
          <p:nvPr/>
        </p:nvGrpSpPr>
        <p:grpSpPr bwMode="auto">
          <a:xfrm>
            <a:off x="714375" y="2857500"/>
            <a:ext cx="2540000" cy="3260725"/>
            <a:chOff x="714375" y="2857500"/>
            <a:chExt cx="2540000" cy="3260725"/>
          </a:xfrm>
        </p:grpSpPr>
        <p:grpSp>
          <p:nvGrpSpPr>
            <p:cNvPr id="9231" name="Group 17"/>
            <p:cNvGrpSpPr>
              <a:grpSpLocks/>
            </p:cNvGrpSpPr>
            <p:nvPr/>
          </p:nvGrpSpPr>
          <p:grpSpPr bwMode="auto">
            <a:xfrm>
              <a:off x="714375" y="5572125"/>
              <a:ext cx="2540000" cy="546100"/>
              <a:chOff x="714375" y="5572125"/>
              <a:chExt cx="2540000" cy="546100"/>
            </a:xfrm>
          </p:grpSpPr>
          <p:pic>
            <p:nvPicPr>
              <p:cNvPr id="25" name="Picture 24" descr="best-in-region_sm-bar.png"/>
              <p:cNvPicPr>
                <a:picLocks noChangeAspect="1"/>
              </p:cNvPicPr>
              <p:nvPr/>
            </p:nvPicPr>
            <p:blipFill>
              <a:blip r:embed="rId4"/>
              <a:stretch>
                <a:fillRect/>
              </a:stretch>
            </p:blipFill>
            <p:spPr bwMode="auto">
              <a:xfrm>
                <a:off x="714375" y="5572125"/>
                <a:ext cx="2540000" cy="546100"/>
              </a:xfrm>
              <a:prstGeom prst="rect">
                <a:avLst/>
              </a:prstGeom>
              <a:effectLst>
                <a:outerShdw blurRad="50800" dist="38100" dir="5400000" algn="t" rotWithShape="0">
                  <a:prstClr val="black">
                    <a:alpha val="10000"/>
                  </a:prstClr>
                </a:outerShdw>
              </a:effectLst>
            </p:spPr>
          </p:pic>
          <p:sp>
            <p:nvSpPr>
              <p:cNvPr id="27" name="TextBox 26"/>
              <p:cNvSpPr txBox="1"/>
              <p:nvPr/>
            </p:nvSpPr>
            <p:spPr bwMode="auto">
              <a:xfrm>
                <a:off x="857250" y="5675313"/>
                <a:ext cx="2286000" cy="384175"/>
              </a:xfrm>
              <a:prstGeom prst="rect">
                <a:avLst/>
              </a:prstGeom>
              <a:noFill/>
            </p:spPr>
            <p:txBody>
              <a:bodyPr>
                <a:spAutoFit/>
              </a:bodyPr>
              <a:lstStyle/>
              <a:p>
                <a:pPr algn="ctr">
                  <a:defRPr/>
                </a:pPr>
                <a:r>
                  <a:rPr lang="en-US" sz="1900" dirty="0">
                    <a:solidFill>
                      <a:schemeClr val="bg1"/>
                    </a:solidFill>
                    <a:latin typeface="+mn-lt"/>
                    <a:ea typeface="MS PGothic"/>
                    <a:cs typeface="MS PGothic"/>
                  </a:rPr>
                  <a:t>Best-in-region access</a:t>
                </a:r>
              </a:p>
            </p:txBody>
          </p:sp>
        </p:grpSp>
        <p:sp>
          <p:nvSpPr>
            <p:cNvPr id="9232" name="Rectangle 16"/>
            <p:cNvSpPr>
              <a:spLocks noChangeArrowheads="1"/>
            </p:cNvSpPr>
            <p:nvPr/>
          </p:nvSpPr>
          <p:spPr bwMode="auto">
            <a:xfrm>
              <a:off x="714375" y="2857500"/>
              <a:ext cx="2540000" cy="2643188"/>
            </a:xfrm>
            <a:prstGeom prst="rect">
              <a:avLst/>
            </a:prstGeom>
            <a:blipFill dpi="0" rotWithShape="1">
              <a:blip r:embed="rId5"/>
              <a:srcRect/>
              <a:stretch>
                <a:fillRect/>
              </a:stretch>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grpSp>
      <p:grpSp>
        <p:nvGrpSpPr>
          <p:cNvPr id="5" name="Group 18"/>
          <p:cNvGrpSpPr>
            <a:grpSpLocks/>
          </p:cNvGrpSpPr>
          <p:nvPr/>
        </p:nvGrpSpPr>
        <p:grpSpPr bwMode="auto">
          <a:xfrm>
            <a:off x="3317875" y="2857500"/>
            <a:ext cx="2540000" cy="3260725"/>
            <a:chOff x="3317875" y="2857500"/>
            <a:chExt cx="2540000" cy="3260725"/>
          </a:xfrm>
        </p:grpSpPr>
        <p:grpSp>
          <p:nvGrpSpPr>
            <p:cNvPr id="9227" name="Group 18"/>
            <p:cNvGrpSpPr>
              <a:grpSpLocks/>
            </p:cNvGrpSpPr>
            <p:nvPr/>
          </p:nvGrpSpPr>
          <p:grpSpPr bwMode="auto">
            <a:xfrm>
              <a:off x="3321050" y="5572125"/>
              <a:ext cx="2536825" cy="546100"/>
              <a:chOff x="3321631" y="5572125"/>
              <a:chExt cx="2536466" cy="546100"/>
            </a:xfrm>
          </p:grpSpPr>
          <p:pic>
            <p:nvPicPr>
              <p:cNvPr id="9229" name="Picture 28" descr="exceptional_sm-b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21631" y="5572125"/>
                <a:ext cx="2536466"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bwMode="auto">
              <a:xfrm>
                <a:off x="3324806" y="5675313"/>
                <a:ext cx="2514244" cy="384175"/>
              </a:xfrm>
              <a:prstGeom prst="rect">
                <a:avLst/>
              </a:prstGeom>
              <a:noFill/>
            </p:spPr>
            <p:txBody>
              <a:bodyPr>
                <a:spAutoFit/>
              </a:bodyPr>
              <a:lstStyle/>
              <a:p>
                <a:pPr algn="ctr">
                  <a:defRPr/>
                </a:pPr>
                <a:r>
                  <a:rPr lang="en-US" sz="1900" dirty="0">
                    <a:solidFill>
                      <a:schemeClr val="bg1"/>
                    </a:solidFill>
                    <a:latin typeface="+mn-lt"/>
                    <a:ea typeface="MS PGothic"/>
                    <a:cs typeface="MS PGothic"/>
                  </a:rPr>
                  <a:t>Exceptional experience</a:t>
                </a:r>
              </a:p>
            </p:txBody>
          </p:sp>
        </p:grpSp>
        <p:sp>
          <p:nvSpPr>
            <p:cNvPr id="9228" name="Rectangle 19"/>
            <p:cNvSpPr>
              <a:spLocks noChangeArrowheads="1"/>
            </p:cNvSpPr>
            <p:nvPr/>
          </p:nvSpPr>
          <p:spPr bwMode="auto">
            <a:xfrm>
              <a:off x="3317875" y="2857500"/>
              <a:ext cx="2540000" cy="2643188"/>
            </a:xfrm>
            <a:prstGeom prst="rect">
              <a:avLst/>
            </a:prstGeom>
            <a:blipFill dpi="0" rotWithShape="1">
              <a:blip r:embed="rId7"/>
              <a:srcRect/>
              <a:stretch>
                <a:fillRect/>
              </a:stretch>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grpSp>
      <p:grpSp>
        <p:nvGrpSpPr>
          <p:cNvPr id="7" name="Group 21"/>
          <p:cNvGrpSpPr>
            <a:grpSpLocks/>
          </p:cNvGrpSpPr>
          <p:nvPr/>
        </p:nvGrpSpPr>
        <p:grpSpPr bwMode="auto">
          <a:xfrm>
            <a:off x="5929313" y="2857500"/>
            <a:ext cx="2540000" cy="3260725"/>
            <a:chOff x="5929313" y="2857500"/>
            <a:chExt cx="2540000" cy="3260725"/>
          </a:xfrm>
        </p:grpSpPr>
        <p:grpSp>
          <p:nvGrpSpPr>
            <p:cNvPr id="9223" name="Group 21"/>
            <p:cNvGrpSpPr>
              <a:grpSpLocks/>
            </p:cNvGrpSpPr>
            <p:nvPr/>
          </p:nvGrpSpPr>
          <p:grpSpPr bwMode="auto">
            <a:xfrm>
              <a:off x="5929313" y="5572125"/>
              <a:ext cx="2540000" cy="546100"/>
              <a:chOff x="5929313" y="5572125"/>
              <a:chExt cx="2540000" cy="546100"/>
            </a:xfrm>
          </p:grpSpPr>
          <p:pic>
            <p:nvPicPr>
              <p:cNvPr id="26" name="Picture 25" descr="optimal_sm-bar.png"/>
              <p:cNvPicPr>
                <a:picLocks noChangeAspect="1"/>
              </p:cNvPicPr>
              <p:nvPr/>
            </p:nvPicPr>
            <p:blipFill>
              <a:blip r:embed="rId8"/>
              <a:stretch>
                <a:fillRect/>
              </a:stretch>
            </p:blipFill>
            <p:spPr bwMode="auto">
              <a:xfrm>
                <a:off x="5929313" y="5572125"/>
                <a:ext cx="2540000" cy="546100"/>
              </a:xfrm>
              <a:prstGeom prst="rect">
                <a:avLst/>
              </a:prstGeom>
              <a:effectLst>
                <a:outerShdw blurRad="50800" dist="38100" algn="l" rotWithShape="0">
                  <a:prstClr val="black">
                    <a:alpha val="10000"/>
                  </a:prstClr>
                </a:outerShdw>
              </a:effectLst>
            </p:spPr>
          </p:pic>
          <p:sp>
            <p:nvSpPr>
              <p:cNvPr id="28" name="TextBox 27"/>
              <p:cNvSpPr txBox="1"/>
              <p:nvPr/>
            </p:nvSpPr>
            <p:spPr bwMode="auto">
              <a:xfrm>
                <a:off x="6072188" y="5675313"/>
                <a:ext cx="2286000" cy="384175"/>
              </a:xfrm>
              <a:prstGeom prst="rect">
                <a:avLst/>
              </a:prstGeom>
              <a:noFill/>
            </p:spPr>
            <p:txBody>
              <a:bodyPr>
                <a:spAutoFit/>
              </a:bodyPr>
              <a:lstStyle/>
              <a:p>
                <a:pPr algn="ctr">
                  <a:defRPr/>
                </a:pPr>
                <a:r>
                  <a:rPr lang="en-US" sz="1900" dirty="0">
                    <a:solidFill>
                      <a:schemeClr val="bg1"/>
                    </a:solidFill>
                    <a:latin typeface="+mn-lt"/>
                    <a:ea typeface="MS PGothic"/>
                    <a:cs typeface="MS PGothic"/>
                  </a:rPr>
                  <a:t>Optimal outcomes</a:t>
                </a:r>
              </a:p>
            </p:txBody>
          </p:sp>
        </p:grpSp>
        <p:sp>
          <p:nvSpPr>
            <p:cNvPr id="9224" name="Rectangle 20"/>
            <p:cNvSpPr>
              <a:spLocks noChangeArrowheads="1"/>
            </p:cNvSpPr>
            <p:nvPr/>
          </p:nvSpPr>
          <p:spPr bwMode="auto">
            <a:xfrm>
              <a:off x="5929313" y="2857500"/>
              <a:ext cx="2540000" cy="2643188"/>
            </a:xfrm>
            <a:prstGeom prst="rect">
              <a:avLst/>
            </a:prstGeom>
            <a:blipFill dpi="0" rotWithShape="1">
              <a:blip r:embed="rId9"/>
              <a:srcRect/>
              <a:stretch>
                <a:fillRect/>
              </a:stretch>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grpSp>
    </p:spTree>
    <p:extLst>
      <p:ext uri="{BB962C8B-B14F-4D97-AF65-F5344CB8AC3E}">
        <p14:creationId xmlns:p14="http://schemas.microsoft.com/office/powerpoint/2010/main" val="293654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Area </a:t>
            </a:r>
            <a:endParaRPr lang="en-US" dirty="0"/>
          </a:p>
        </p:txBody>
      </p:sp>
      <p:sp>
        <p:nvSpPr>
          <p:cNvPr id="3" name="Slide Number Placeholder 2"/>
          <p:cNvSpPr>
            <a:spLocks noGrp="1"/>
          </p:cNvSpPr>
          <p:nvPr>
            <p:ph type="sldNum" sz="quarter" idx="12"/>
          </p:nvPr>
        </p:nvSpPr>
        <p:spPr/>
        <p:txBody>
          <a:bodyPr/>
          <a:lstStyle/>
          <a:p>
            <a:fld id="{99B8DC37-36E7-4B5B-90A1-B6DF1BD90A98}" type="slidenum">
              <a:rPr lang="en-US" smtClean="0"/>
              <a:pPr/>
              <a:t>9</a:t>
            </a:fld>
            <a:endParaRPr lang="en-US" dirty="0"/>
          </a:p>
        </p:txBody>
      </p:sp>
      <p:grpSp>
        <p:nvGrpSpPr>
          <p:cNvPr id="5" name="Group 4"/>
          <p:cNvGrpSpPr/>
          <p:nvPr/>
        </p:nvGrpSpPr>
        <p:grpSpPr>
          <a:xfrm>
            <a:off x="5124040" y="1295400"/>
            <a:ext cx="3925119" cy="4190999"/>
            <a:chOff x="5589460" y="2656461"/>
            <a:chExt cx="3925119" cy="4190999"/>
          </a:xfrm>
        </p:grpSpPr>
        <p:sp>
          <p:nvSpPr>
            <p:cNvPr id="6" name="Rounded Rectangle 5"/>
            <p:cNvSpPr/>
            <p:nvPr/>
          </p:nvSpPr>
          <p:spPr>
            <a:xfrm>
              <a:off x="5647020" y="3266061"/>
              <a:ext cx="3810000" cy="2971800"/>
            </a:xfrm>
            <a:prstGeom prst="roundRect">
              <a:avLst>
                <a:gd name="adj" fmla="val 10000"/>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7" name="Rounded Rectangle 4"/>
            <p:cNvSpPr/>
            <p:nvPr/>
          </p:nvSpPr>
          <p:spPr>
            <a:xfrm>
              <a:off x="5589460" y="2656461"/>
              <a:ext cx="3925119" cy="419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342900" lvl="0" indent="-342900" algn="ctr" defTabSz="889000">
                <a:lnSpc>
                  <a:spcPct val="90000"/>
                </a:lnSpc>
                <a:spcBef>
                  <a:spcPct val="0"/>
                </a:spcBef>
                <a:spcAft>
                  <a:spcPct val="35000"/>
                </a:spcAft>
                <a:buFont typeface="Arial" panose="020B0604020202020204" pitchFamily="34" charset="0"/>
                <a:buChar char="•"/>
              </a:pPr>
              <a:r>
                <a:rPr lang="en-US" sz="2800" b="1" dirty="0" smtClean="0"/>
                <a:t>Chowan </a:t>
              </a:r>
            </a:p>
            <a:p>
              <a:pPr marL="342900" lvl="0" indent="-342900" algn="ctr" defTabSz="889000">
                <a:lnSpc>
                  <a:spcPct val="90000"/>
                </a:lnSpc>
                <a:spcBef>
                  <a:spcPct val="0"/>
                </a:spcBef>
                <a:spcAft>
                  <a:spcPct val="35000"/>
                </a:spcAft>
                <a:buFont typeface="Arial" panose="020B0604020202020204" pitchFamily="34" charset="0"/>
                <a:buChar char="•"/>
              </a:pPr>
              <a:r>
                <a:rPr lang="en-US" sz="2800" b="1" kern="1200" dirty="0" smtClean="0"/>
                <a:t>Perquimans </a:t>
              </a:r>
            </a:p>
            <a:p>
              <a:pPr marL="342900" lvl="0" indent="-342900" algn="ctr" defTabSz="889000">
                <a:lnSpc>
                  <a:spcPct val="90000"/>
                </a:lnSpc>
                <a:spcBef>
                  <a:spcPct val="0"/>
                </a:spcBef>
                <a:spcAft>
                  <a:spcPct val="35000"/>
                </a:spcAft>
                <a:buFont typeface="Arial" panose="020B0604020202020204" pitchFamily="34" charset="0"/>
                <a:buChar char="•"/>
              </a:pPr>
              <a:r>
                <a:rPr lang="en-US" sz="2800" b="1" dirty="0" smtClean="0"/>
                <a:t>Washington </a:t>
              </a:r>
            </a:p>
            <a:p>
              <a:pPr marL="342900" lvl="0" indent="-342900" algn="ctr" defTabSz="889000">
                <a:lnSpc>
                  <a:spcPct val="90000"/>
                </a:lnSpc>
                <a:spcBef>
                  <a:spcPct val="0"/>
                </a:spcBef>
                <a:spcAft>
                  <a:spcPct val="35000"/>
                </a:spcAft>
                <a:buFont typeface="Arial" panose="020B0604020202020204" pitchFamily="34" charset="0"/>
                <a:buChar char="•"/>
              </a:pPr>
              <a:r>
                <a:rPr lang="en-US" sz="2800" b="1" kern="1200" dirty="0" smtClean="0"/>
                <a:t>Tyrrell </a:t>
              </a:r>
              <a:endParaRPr lang="en-US" sz="2800" b="1" kern="1200" dirty="0"/>
            </a:p>
          </p:txBody>
        </p:sp>
      </p:gr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5" y="1581631"/>
            <a:ext cx="4960026" cy="368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457200" y="5834389"/>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2"/>
              </a:buClr>
              <a:buFont typeface="Times" panose="02020603050405020304" pitchFamily="18" charset="0"/>
              <a:buChar char="•"/>
              <a:defRPr sz="3200">
                <a:solidFill>
                  <a:srgbClr val="005596"/>
                </a:solidFill>
                <a:latin typeface="Calibri" panose="020F0502020204030204" pitchFamily="34" charset="0"/>
                <a:ea typeface="ＭＳ Ｐゴシック" panose="020B0600070205080204" pitchFamily="34" charset="-128"/>
              </a:defRPr>
            </a:lvl1pPr>
            <a:lvl2pPr marL="742950" indent="-285750">
              <a:buClr>
                <a:schemeClr val="accent2"/>
              </a:buClr>
              <a:buFont typeface="Times" panose="02020603050405020304" pitchFamily="18" charset="0"/>
              <a:buChar char="-"/>
              <a:defRPr sz="2800">
                <a:solidFill>
                  <a:srgbClr val="005596"/>
                </a:solidFill>
                <a:latin typeface="Calibri" panose="020F0502020204030204" pitchFamily="34" charset="0"/>
                <a:ea typeface="ＭＳ Ｐゴシック" panose="020B0600070205080204" pitchFamily="34" charset="-128"/>
              </a:defRPr>
            </a:lvl2pPr>
            <a:lvl3pPr marL="1143000" indent="-228600">
              <a:buClr>
                <a:schemeClr val="accent2"/>
              </a:buClr>
              <a:buFont typeface="Times" panose="02020603050405020304" pitchFamily="18" charset="0"/>
              <a:buChar char="•"/>
              <a:defRPr sz="2400">
                <a:solidFill>
                  <a:srgbClr val="005596"/>
                </a:solidFill>
                <a:latin typeface="Calibri" panose="020F0502020204030204" pitchFamily="34" charset="0"/>
                <a:ea typeface="ＭＳ Ｐゴシック" panose="020B0600070205080204" pitchFamily="34" charset="-128"/>
              </a:defRPr>
            </a:lvl3pPr>
            <a:lvl4pPr marL="16002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4pPr>
            <a:lvl5pPr marL="2057400" indent="-228600">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buClr>
                <a:schemeClr val="accent2"/>
              </a:buClr>
              <a:buFont typeface="Times" panose="02020603050405020304" pitchFamily="18" charset="0"/>
              <a:buChar char="•"/>
              <a:defRPr sz="2000">
                <a:solidFill>
                  <a:srgbClr val="005596"/>
                </a:solidFill>
                <a:latin typeface="Calibri" panose="020F0502020204030204" pitchFamily="34" charset="0"/>
                <a:ea typeface="ＭＳ Ｐゴシック" panose="020B0600070205080204" pitchFamily="34" charset="-128"/>
              </a:defRPr>
            </a:lvl9pPr>
          </a:lstStyle>
          <a:p>
            <a:pPr algn="ctr">
              <a:buClrTx/>
              <a:buFontTx/>
              <a:buNone/>
            </a:pPr>
            <a:r>
              <a:rPr lang="en-US" altLang="en-US" sz="2800" dirty="0">
                <a:latin typeface="Arial" panose="020B0604020202020204" pitchFamily="34" charset="0"/>
                <a:cs typeface="Arial" panose="020B0604020202020204" pitchFamily="34" charset="0"/>
              </a:rPr>
              <a:t>Serving the community for over </a:t>
            </a:r>
            <a:r>
              <a:rPr lang="en-US" altLang="en-US" sz="2800" dirty="0" smtClean="0">
                <a:latin typeface="Arial" panose="020B0604020202020204" pitchFamily="34" charset="0"/>
                <a:cs typeface="Arial" panose="020B0604020202020204" pitchFamily="34" charset="0"/>
              </a:rPr>
              <a:t>70 </a:t>
            </a:r>
            <a:r>
              <a:rPr lang="en-US" altLang="en-US" sz="2800" dirty="0">
                <a:latin typeface="Arial" panose="020B0604020202020204" pitchFamily="34" charset="0"/>
                <a:cs typeface="Arial" panose="020B0604020202020204" pitchFamily="34" charset="0"/>
              </a:rPr>
              <a:t>years! </a:t>
            </a:r>
          </a:p>
        </p:txBody>
      </p:sp>
    </p:spTree>
    <p:extLst>
      <p:ext uri="{BB962C8B-B14F-4D97-AF65-F5344CB8AC3E}">
        <p14:creationId xmlns:p14="http://schemas.microsoft.com/office/powerpoint/2010/main" val="3842183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dant">
      <a:dk1>
        <a:srgbClr val="000000"/>
      </a:dk1>
      <a:lt1>
        <a:sysClr val="window" lastClr="FFFFFF"/>
      </a:lt1>
      <a:dk2>
        <a:srgbClr val="005596"/>
      </a:dk2>
      <a:lt2>
        <a:srgbClr val="00A0AF"/>
      </a:lt2>
      <a:accent1>
        <a:srgbClr val="A4D7F4"/>
      </a:accent1>
      <a:accent2>
        <a:srgbClr val="C2D1D4"/>
      </a:accent2>
      <a:accent3>
        <a:srgbClr val="EE3103"/>
      </a:accent3>
      <a:accent4>
        <a:srgbClr val="E7A614"/>
      </a:accent4>
      <a:accent5>
        <a:srgbClr val="4BACC6"/>
      </a:accent5>
      <a:accent6>
        <a:srgbClr val="E7A614"/>
      </a:accent6>
      <a:hlink>
        <a:srgbClr val="00559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rand Central Document" ma:contentTypeID="0x0101000D5529AC6341DE4D8DCCDC07134AF9B600948A0DBB4C9D014B97BA20575C7FAF89" ma:contentTypeVersion="3" ma:contentTypeDescription="A document in Brand Central" ma:contentTypeScope="" ma:versionID="6e7c5856591fc93a7daffae2cd41f97a">
  <xsd:schema xmlns:xsd="http://www.w3.org/2001/XMLSchema" xmlns:xs="http://www.w3.org/2001/XMLSchema" xmlns:p="http://schemas.microsoft.com/office/2006/metadata/properties" xmlns:ns2="b030343e-b201-45a6-a5a0-0396aa161d48" targetNamespace="http://schemas.microsoft.com/office/2006/metadata/properties" ma:root="true" ma:fieldsID="01eaa9f9538c1339e30fa9fd876a3f74" ns2:_="">
    <xsd:import namespace="b030343e-b201-45a6-a5a0-0396aa161d48"/>
    <xsd:element name="properties">
      <xsd:complexType>
        <xsd:sequence>
          <xsd:element name="documentManagement">
            <xsd:complexType>
              <xsd:all>
                <xsd:element ref="ns2:Brand_x0020_Central_x0020_Document_x0020_Type" minOccurs="0"/>
                <xsd:element ref="ns2:SharedWithUsers" minOccurs="0"/>
                <xsd:element ref="ns2:Brand_x0020_Central_x0020_Document_x0020_Sub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0343e-b201-45a6-a5a0-0396aa161d48" elementFormDefault="qualified">
    <xsd:import namespace="http://schemas.microsoft.com/office/2006/documentManagement/types"/>
    <xsd:import namespace="http://schemas.microsoft.com/office/infopath/2007/PartnerControls"/>
    <xsd:element name="Brand_x0020_Central_x0020_Document_x0020_Type" ma:index="8" nillable="true" ma:displayName="Brand Central Document Type" ma:default="General" ma:description="The type of Brand Central document" ma:format="Dropdown" ma:internalName="Brand_x0020_Central_x0020_Document_x0020_Type">
      <xsd:simpleType>
        <xsd:restriction base="dms:Choice">
          <xsd:enumeration value="General"/>
          <xsd:enumeration value="Logo"/>
          <xsd:enumeration value="Word Template"/>
          <xsd:enumeration value="PowerPoint Template"/>
          <xsd:enumeration value="Map"/>
          <xsd:enumeration value="System Information"/>
          <xsd:enumeration value="Photo"/>
          <xsd:enumeration value="Guides"/>
          <xsd:enumeration value="Other"/>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rand_x0020_Central_x0020_Document_x0020_Subtype" ma:index="10" nillable="true" ma:displayName="Brand Central Document Subtype" ma:default="Other" ma:description="The document subtype for Brand Central documents/assets" ma:format="Dropdown" ma:internalName="Brand_x0020_Central_x0020_Document_x0020_Subtype">
      <xsd:simpleType>
        <xsd:restriction base="dms:Choice">
          <xsd:enumeration value="Other"/>
          <xsd:enumeration value="Color Logo"/>
          <xsd:enumeration value="Grayscale Logo"/>
          <xsd:enumeration value="Horizontal Logo"/>
          <xsd:enumeration value="ECHI Logo"/>
          <xsd:enumeration value="OBH Logo"/>
          <xsd:enumeration value="Coastal Plains Network Color Logo"/>
          <xsd:enumeration value="Coastal Plains Network Black Logo"/>
          <xsd:enumeration value="1 Column Template"/>
          <xsd:enumeration value="2 Column Template"/>
          <xsd:enumeration value="2 Column Newsletter Template"/>
          <xsd:enumeration value="PowerPoint Template Design 1"/>
          <xsd:enumeration value="PowerPoint Template Design 2"/>
          <xsd:enumeration value="PowerPoint Template Design 3"/>
          <xsd:enumeration value="PowerPoint Template Design 4"/>
          <xsd:enumeration value="PowerPoint Template Design 5"/>
          <xsd:enumeration value="PowerPoint Template Children's Hospital"/>
          <xsd:enumeration value="PowerPoint Template Children's Hospital (Fish)"/>
          <xsd:enumeration value="PowerPoint Template Children's Hospital (Seahorse)"/>
          <xsd:enumeration value="Standard Map"/>
          <xsd:enumeration value="Customizable Map"/>
          <xsd:enumeration value="Campus Map"/>
          <xsd:enumeration value="Reference Document"/>
          <xsd:enumeration value="Supporting Graphic"/>
          <xsd:enumeration value="General PowerPoint Presentation"/>
          <xsd:enumeration value="ECHI Photos"/>
          <xsd:enumeration value="Maynard Photos"/>
          <xsd:enumeration value="Outer Banks Photos"/>
          <xsd:enumeration value="Beaufort Photos"/>
          <xsd:enumeration value="Bertie Photos"/>
          <xsd:enumeration value="Chowan Photos"/>
          <xsd:enumeration value="Duplin Photos"/>
          <xsd:enumeration value="Edgecombe Photos"/>
          <xsd:enumeration value="HHH Photos"/>
          <xsd:enumeration value="VMC Photos"/>
          <xsd:enumeration value="Roanoke-Chowan Photos"/>
          <xsd:enumeration value="SurgiCenter Photos"/>
          <xsd:enumeration value="Wellness Center Photos"/>
          <xsd:enumeration value="Cyberknife Photos"/>
          <xsd:enumeration value="Hybrid OR Photos"/>
          <xsd:enumeration value="Beaufort Hybrid Clinac Photo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rand_x0020_Central_x0020_Document_x0020_Subtype xmlns="b030343e-b201-45a6-a5a0-0396aa161d48">PowerPoint Template Design 1</Brand_x0020_Central_x0020_Document_x0020_Subtype>
    <Brand_x0020_Central_x0020_Document_x0020_Type xmlns="b030343e-b201-45a6-a5a0-0396aa161d48">PowerPoint Template</Brand_x0020_Central_x0020_Document_x0020_Type>
  </documentManagement>
</p:properties>
</file>

<file path=customXml/itemProps1.xml><?xml version="1.0" encoding="utf-8"?>
<ds:datastoreItem xmlns:ds="http://schemas.openxmlformats.org/officeDocument/2006/customXml" ds:itemID="{4BECD71C-6D8A-4F44-88B1-5419A7FAA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30343e-b201-45a6-a5a0-0396aa161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8F9919-BA91-486E-8B46-7E979EAC2159}">
  <ds:schemaRefs>
    <ds:schemaRef ds:uri="http://schemas.microsoft.com/sharepoint/v3/contenttype/forms"/>
  </ds:schemaRefs>
</ds:datastoreItem>
</file>

<file path=customXml/itemProps3.xml><?xml version="1.0" encoding="utf-8"?>
<ds:datastoreItem xmlns:ds="http://schemas.openxmlformats.org/officeDocument/2006/customXml" ds:itemID="{ACC13115-A2B8-4BE6-9DC2-E0E8A983D39D}">
  <ds:schemaRefs>
    <ds:schemaRef ds:uri="http://purl.org/dc/elements/1.1/"/>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b030343e-b201-45a6-a5a0-0396aa161d4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968</TotalTime>
  <Words>1845</Words>
  <Application>Microsoft Office PowerPoint</Application>
  <PresentationFormat>On-screen Show (4:3)</PresentationFormat>
  <Paragraphs>307</Paragraphs>
  <Slides>34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ＭＳ Ｐゴシック</vt:lpstr>
      <vt:lpstr>Arial</vt:lpstr>
      <vt:lpstr>Calibri</vt:lpstr>
      <vt:lpstr>Times</vt:lpstr>
      <vt:lpstr>Office Theme</vt:lpstr>
      <vt:lpstr>PowerPoint Presentation</vt:lpstr>
      <vt:lpstr>Community Presentation</vt:lpstr>
      <vt:lpstr>Audience</vt:lpstr>
      <vt:lpstr>Audience</vt:lpstr>
      <vt:lpstr>Vidant Health hospitals</vt:lpstr>
      <vt:lpstr>PowerPoint Presentation</vt:lpstr>
      <vt:lpstr>Vidant Health Services </vt:lpstr>
      <vt:lpstr>About Vidant Health</vt:lpstr>
      <vt:lpstr>Service Area </vt:lpstr>
      <vt:lpstr>Vidant Chowan President – Brian Harvill </vt:lpstr>
      <vt:lpstr>PowerPoint Presentation</vt:lpstr>
      <vt:lpstr>PowerPoint Presentation</vt:lpstr>
      <vt:lpstr>PowerPoint Presentation</vt:lpstr>
      <vt:lpstr>Key data | Vidant Chowan Hospital</vt:lpstr>
      <vt:lpstr>Finance: Community Benefit</vt:lpstr>
      <vt:lpstr>Economic Impact</vt:lpstr>
      <vt:lpstr>Serving our community! </vt:lpstr>
      <vt:lpstr>Community Benefit Grants</vt:lpstr>
      <vt:lpstr>PowerPoint Presentation</vt:lpstr>
      <vt:lpstr>Recruitment </vt:lpstr>
      <vt:lpstr>Environment-Threats</vt:lpstr>
      <vt:lpstr>Payor Mix</vt:lpstr>
      <vt:lpstr>Vidant EastCare </vt:lpstr>
      <vt:lpstr>Recruitment of New Providers</vt:lpstr>
      <vt:lpstr>PowerPoint Presentation</vt:lpstr>
      <vt:lpstr>Outpatient Services Center</vt:lpstr>
      <vt:lpstr>Wound Clinic</vt:lpstr>
      <vt:lpstr>Acute Stroke Ready Certification </vt:lpstr>
      <vt:lpstr>Telestroke  </vt:lpstr>
      <vt:lpstr>Dementia Friendly</vt:lpstr>
      <vt:lpstr>Open Bore MRI Suite</vt:lpstr>
      <vt:lpstr>School System Partnerships </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From Your Community Hospital</dc:title>
  <dc:creator>Deborah</dc:creator>
  <cp:lastModifiedBy>White, Brian</cp:lastModifiedBy>
  <cp:revision>103</cp:revision>
  <dcterms:created xsi:type="dcterms:W3CDTF">2013-08-29T17:52:28Z</dcterms:created>
  <dcterms:modified xsi:type="dcterms:W3CDTF">2019-05-20T20:24:46Z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0x0101000D5529AC6341DE4D8DCCDC07134AF9B600948A0DBB4C9D014B97BA20575C7FAF89</vt:lpwstr>
  </property>
</Properties>
</file>