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9" r:id="rId1"/>
  </p:sldMasterIdLst>
  <p:notesMasterIdLst>
    <p:notesMasterId r:id="rId26"/>
  </p:notesMasterIdLst>
  <p:sldIdLst>
    <p:sldId id="458" r:id="rId2"/>
    <p:sldId id="459" r:id="rId3"/>
    <p:sldId id="460" r:id="rId4"/>
    <p:sldId id="462" r:id="rId5"/>
    <p:sldId id="463" r:id="rId6"/>
    <p:sldId id="464" r:id="rId7"/>
    <p:sldId id="465" r:id="rId8"/>
    <p:sldId id="466" r:id="rId9"/>
    <p:sldId id="467" r:id="rId10"/>
    <p:sldId id="468" r:id="rId11"/>
    <p:sldId id="469" r:id="rId12"/>
    <p:sldId id="470" r:id="rId13"/>
    <p:sldId id="483" r:id="rId14"/>
    <p:sldId id="471" r:id="rId15"/>
    <p:sldId id="484" r:id="rId16"/>
    <p:sldId id="472" r:id="rId17"/>
    <p:sldId id="473" r:id="rId18"/>
    <p:sldId id="474" r:id="rId19"/>
    <p:sldId id="475" r:id="rId20"/>
    <p:sldId id="478" r:id="rId21"/>
    <p:sldId id="479" r:id="rId22"/>
    <p:sldId id="481" r:id="rId23"/>
    <p:sldId id="482" r:id="rId24"/>
    <p:sldId id="486"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4" d="100"/>
          <a:sy n="104" d="100"/>
        </p:scale>
        <p:origin x="132" y="6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86ED0F-3640-40B8-805B-3F602CD53F0F}" type="doc">
      <dgm:prSet loTypeId="urn:microsoft.com/office/officeart/2005/8/layout/vList2" loCatId="list" qsTypeId="urn:microsoft.com/office/officeart/2005/8/quickstyle/simple4" qsCatId="simple" csTypeId="urn:microsoft.com/office/officeart/2005/8/colors/accent2_2" csCatId="accent2"/>
      <dgm:spPr/>
      <dgm:t>
        <a:bodyPr/>
        <a:lstStyle/>
        <a:p>
          <a:endParaRPr lang="en-US"/>
        </a:p>
      </dgm:t>
    </dgm:pt>
    <dgm:pt modelId="{826E2875-29CB-46F1-BAD7-9BC13BB98C37}">
      <dgm:prSet/>
      <dgm:spPr/>
      <dgm:t>
        <a:bodyPr/>
        <a:lstStyle/>
        <a:p>
          <a:r>
            <a:rPr lang="en-US"/>
            <a:t>WITS – Web Infrastructure for Treatment Services</a:t>
          </a:r>
        </a:p>
      </dgm:t>
    </dgm:pt>
    <dgm:pt modelId="{FB3670FE-7207-4BF9-B851-BFC38B860E64}" type="parTrans" cxnId="{9AF9CFE1-CCC7-4C84-8709-EF7A5648545F}">
      <dgm:prSet/>
      <dgm:spPr/>
      <dgm:t>
        <a:bodyPr/>
        <a:lstStyle/>
        <a:p>
          <a:endParaRPr lang="en-US"/>
        </a:p>
      </dgm:t>
    </dgm:pt>
    <dgm:pt modelId="{58BCE871-679A-410B-B69C-1B4CE0E7B547}" type="sibTrans" cxnId="{9AF9CFE1-CCC7-4C84-8709-EF7A5648545F}">
      <dgm:prSet/>
      <dgm:spPr/>
      <dgm:t>
        <a:bodyPr/>
        <a:lstStyle/>
        <a:p>
          <a:endParaRPr lang="en-US"/>
        </a:p>
      </dgm:t>
    </dgm:pt>
    <dgm:pt modelId="{8EDD4D54-63D6-4306-83CE-1776FE91003C}">
      <dgm:prSet/>
      <dgm:spPr/>
      <dgm:t>
        <a:bodyPr/>
        <a:lstStyle/>
        <a:p>
          <a:r>
            <a:rPr lang="en-US"/>
            <a:t>Modular platform for collection and reporting of behavioral health data</a:t>
          </a:r>
        </a:p>
      </dgm:t>
    </dgm:pt>
    <dgm:pt modelId="{5ABA98A9-7F44-4CB7-9C6E-674505B6E8B3}" type="parTrans" cxnId="{46C8B821-B078-400D-9D79-964C79018574}">
      <dgm:prSet/>
      <dgm:spPr/>
      <dgm:t>
        <a:bodyPr/>
        <a:lstStyle/>
        <a:p>
          <a:endParaRPr lang="en-US"/>
        </a:p>
      </dgm:t>
    </dgm:pt>
    <dgm:pt modelId="{F3FEE530-3B58-4D96-872E-2F10622C4030}" type="sibTrans" cxnId="{46C8B821-B078-400D-9D79-964C79018574}">
      <dgm:prSet/>
      <dgm:spPr/>
      <dgm:t>
        <a:bodyPr/>
        <a:lstStyle/>
        <a:p>
          <a:endParaRPr lang="en-US"/>
        </a:p>
      </dgm:t>
    </dgm:pt>
    <dgm:pt modelId="{2D5BD656-7217-4C42-91FB-45BA5D169D0A}" type="pres">
      <dgm:prSet presAssocID="{E186ED0F-3640-40B8-805B-3F602CD53F0F}" presName="linear" presStyleCnt="0">
        <dgm:presLayoutVars>
          <dgm:animLvl val="lvl"/>
          <dgm:resizeHandles val="exact"/>
        </dgm:presLayoutVars>
      </dgm:prSet>
      <dgm:spPr/>
    </dgm:pt>
    <dgm:pt modelId="{AD210C6A-F4B1-4A95-B1D9-A87CB3D88392}" type="pres">
      <dgm:prSet presAssocID="{826E2875-29CB-46F1-BAD7-9BC13BB98C37}" presName="parentText" presStyleLbl="node1" presStyleIdx="0" presStyleCnt="2">
        <dgm:presLayoutVars>
          <dgm:chMax val="0"/>
          <dgm:bulletEnabled val="1"/>
        </dgm:presLayoutVars>
      </dgm:prSet>
      <dgm:spPr/>
    </dgm:pt>
    <dgm:pt modelId="{1F5F73E9-9080-436F-ACDB-A34B159280D5}" type="pres">
      <dgm:prSet presAssocID="{58BCE871-679A-410B-B69C-1B4CE0E7B547}" presName="spacer" presStyleCnt="0"/>
      <dgm:spPr/>
    </dgm:pt>
    <dgm:pt modelId="{C03B8BC8-62D9-4B4E-867F-6311EE440313}" type="pres">
      <dgm:prSet presAssocID="{8EDD4D54-63D6-4306-83CE-1776FE91003C}" presName="parentText" presStyleLbl="node1" presStyleIdx="1" presStyleCnt="2">
        <dgm:presLayoutVars>
          <dgm:chMax val="0"/>
          <dgm:bulletEnabled val="1"/>
        </dgm:presLayoutVars>
      </dgm:prSet>
      <dgm:spPr/>
    </dgm:pt>
  </dgm:ptLst>
  <dgm:cxnLst>
    <dgm:cxn modelId="{46C8B821-B078-400D-9D79-964C79018574}" srcId="{E186ED0F-3640-40B8-805B-3F602CD53F0F}" destId="{8EDD4D54-63D6-4306-83CE-1776FE91003C}" srcOrd="1" destOrd="0" parTransId="{5ABA98A9-7F44-4CB7-9C6E-674505B6E8B3}" sibTransId="{F3FEE530-3B58-4D96-872E-2F10622C4030}"/>
    <dgm:cxn modelId="{9806F0C1-E451-4486-BE26-C18BB93E2600}" type="presOf" srcId="{8EDD4D54-63D6-4306-83CE-1776FE91003C}" destId="{C03B8BC8-62D9-4B4E-867F-6311EE440313}" srcOrd="0" destOrd="0" presId="urn:microsoft.com/office/officeart/2005/8/layout/vList2"/>
    <dgm:cxn modelId="{3A74BED6-B515-4197-82AA-67FEDE0F0E8A}" type="presOf" srcId="{E186ED0F-3640-40B8-805B-3F602CD53F0F}" destId="{2D5BD656-7217-4C42-91FB-45BA5D169D0A}" srcOrd="0" destOrd="0" presId="urn:microsoft.com/office/officeart/2005/8/layout/vList2"/>
    <dgm:cxn modelId="{9AF9CFE1-CCC7-4C84-8709-EF7A5648545F}" srcId="{E186ED0F-3640-40B8-805B-3F602CD53F0F}" destId="{826E2875-29CB-46F1-BAD7-9BC13BB98C37}" srcOrd="0" destOrd="0" parTransId="{FB3670FE-7207-4BF9-B851-BFC38B860E64}" sibTransId="{58BCE871-679A-410B-B69C-1B4CE0E7B547}"/>
    <dgm:cxn modelId="{453F4CF2-AAE5-49A0-8EB2-B5840CAA60B6}" type="presOf" srcId="{826E2875-29CB-46F1-BAD7-9BC13BB98C37}" destId="{AD210C6A-F4B1-4A95-B1D9-A87CB3D88392}" srcOrd="0" destOrd="0" presId="urn:microsoft.com/office/officeart/2005/8/layout/vList2"/>
    <dgm:cxn modelId="{D4131732-E831-412E-842B-32A19BD490B4}" type="presParOf" srcId="{2D5BD656-7217-4C42-91FB-45BA5D169D0A}" destId="{AD210C6A-F4B1-4A95-B1D9-A87CB3D88392}" srcOrd="0" destOrd="0" presId="urn:microsoft.com/office/officeart/2005/8/layout/vList2"/>
    <dgm:cxn modelId="{19ABE027-F5D0-4295-95F4-B72819E97ACB}" type="presParOf" srcId="{2D5BD656-7217-4C42-91FB-45BA5D169D0A}" destId="{1F5F73E9-9080-436F-ACDB-A34B159280D5}" srcOrd="1" destOrd="0" presId="urn:microsoft.com/office/officeart/2005/8/layout/vList2"/>
    <dgm:cxn modelId="{C4E4DB30-AD91-4FF2-823F-ECE7870FB9A8}" type="presParOf" srcId="{2D5BD656-7217-4C42-91FB-45BA5D169D0A}" destId="{C03B8BC8-62D9-4B4E-867F-6311EE440313}"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39F5DE-E8D7-47DB-82CD-E0FD5B57D29E}" type="doc">
      <dgm:prSet loTypeId="urn:microsoft.com/office/officeart/2005/8/layout/vList2" loCatId="list" qsTypeId="urn:microsoft.com/office/officeart/2005/8/quickstyle/simple1" qsCatId="simple" csTypeId="urn:microsoft.com/office/officeart/2005/8/colors/accent2_2" csCatId="accent2"/>
      <dgm:spPr/>
      <dgm:t>
        <a:bodyPr/>
        <a:lstStyle/>
        <a:p>
          <a:endParaRPr lang="en-US"/>
        </a:p>
      </dgm:t>
    </dgm:pt>
    <dgm:pt modelId="{96888910-5132-4E09-9372-CD9CA1827D53}">
      <dgm:prSet/>
      <dgm:spPr/>
      <dgm:t>
        <a:bodyPr/>
        <a:lstStyle/>
        <a:p>
          <a:r>
            <a:rPr lang="en-US"/>
            <a:t>Account will lock if you are signed into one computer and then use a different computer to log in. To prevent this always remember to log out at the end of the day and anytime your computer is unattended.</a:t>
          </a:r>
        </a:p>
      </dgm:t>
    </dgm:pt>
    <dgm:pt modelId="{19064AA3-1A87-48DC-B83C-616930BE04C1}" type="parTrans" cxnId="{91D6BEC0-5360-4FFE-8058-4A4A0BA22DA8}">
      <dgm:prSet/>
      <dgm:spPr/>
      <dgm:t>
        <a:bodyPr/>
        <a:lstStyle/>
        <a:p>
          <a:endParaRPr lang="en-US"/>
        </a:p>
      </dgm:t>
    </dgm:pt>
    <dgm:pt modelId="{532C0C07-2B67-4C1C-92C1-253C221C8DD4}" type="sibTrans" cxnId="{91D6BEC0-5360-4FFE-8058-4A4A0BA22DA8}">
      <dgm:prSet/>
      <dgm:spPr/>
      <dgm:t>
        <a:bodyPr/>
        <a:lstStyle/>
        <a:p>
          <a:endParaRPr lang="en-US"/>
        </a:p>
      </dgm:t>
    </dgm:pt>
    <dgm:pt modelId="{136A9FC9-869D-4772-9D58-A3BDDDE63966}">
      <dgm:prSet/>
      <dgm:spPr/>
      <dgm:t>
        <a:bodyPr/>
        <a:lstStyle/>
        <a:p>
          <a:r>
            <a:rPr lang="en-US"/>
            <a:t>Establishing answer to security question will allow you to reset your own password if you have entered password/pin incorrectly 2 times.</a:t>
          </a:r>
        </a:p>
      </dgm:t>
    </dgm:pt>
    <dgm:pt modelId="{4F651411-585F-4145-A0A1-3AD91456A595}" type="parTrans" cxnId="{D51C7632-65A1-43C0-8789-7F4B0EC6FCB4}">
      <dgm:prSet/>
      <dgm:spPr/>
      <dgm:t>
        <a:bodyPr/>
        <a:lstStyle/>
        <a:p>
          <a:endParaRPr lang="en-US"/>
        </a:p>
      </dgm:t>
    </dgm:pt>
    <dgm:pt modelId="{770DB8D6-67C1-4353-85F8-3C6827AA2762}" type="sibTrans" cxnId="{D51C7632-65A1-43C0-8789-7F4B0EC6FCB4}">
      <dgm:prSet/>
      <dgm:spPr/>
      <dgm:t>
        <a:bodyPr/>
        <a:lstStyle/>
        <a:p>
          <a:endParaRPr lang="en-US"/>
        </a:p>
      </dgm:t>
    </dgm:pt>
    <dgm:pt modelId="{E01C3D89-90F9-42F7-AD2C-01DE70008BE0}">
      <dgm:prSet/>
      <dgm:spPr/>
      <dgm:t>
        <a:bodyPr/>
        <a:lstStyle/>
        <a:p>
          <a:r>
            <a:rPr lang="en-US"/>
            <a:t>Password and Pin must be changed every 60 days.</a:t>
          </a:r>
        </a:p>
      </dgm:t>
    </dgm:pt>
    <dgm:pt modelId="{138148CE-D6F9-4F02-9287-77B4F749B119}" type="parTrans" cxnId="{9DC37B1A-6E91-4D64-82F2-060864F19EDD}">
      <dgm:prSet/>
      <dgm:spPr/>
      <dgm:t>
        <a:bodyPr/>
        <a:lstStyle/>
        <a:p>
          <a:endParaRPr lang="en-US"/>
        </a:p>
      </dgm:t>
    </dgm:pt>
    <dgm:pt modelId="{CFD90C7D-E0E5-4C8A-95B3-3074B4E2E052}" type="sibTrans" cxnId="{9DC37B1A-6E91-4D64-82F2-060864F19EDD}">
      <dgm:prSet/>
      <dgm:spPr/>
      <dgm:t>
        <a:bodyPr/>
        <a:lstStyle/>
        <a:p>
          <a:endParaRPr lang="en-US"/>
        </a:p>
      </dgm:t>
    </dgm:pt>
    <dgm:pt modelId="{5507CA7A-B29C-4B74-B537-1959CD6DA8AD}">
      <dgm:prSet/>
      <dgm:spPr/>
      <dgm:t>
        <a:bodyPr/>
        <a:lstStyle/>
        <a:p>
          <a:r>
            <a:rPr lang="en-US"/>
            <a:t>Maximum of three (3) incorrect login attempts.</a:t>
          </a:r>
        </a:p>
      </dgm:t>
    </dgm:pt>
    <dgm:pt modelId="{BB7F7809-7E34-475B-974D-C3B93679AB33}" type="parTrans" cxnId="{D4FCEB8B-0E85-47EE-BFED-63F2F050E2C0}">
      <dgm:prSet/>
      <dgm:spPr/>
      <dgm:t>
        <a:bodyPr/>
        <a:lstStyle/>
        <a:p>
          <a:endParaRPr lang="en-US"/>
        </a:p>
      </dgm:t>
    </dgm:pt>
    <dgm:pt modelId="{16099537-FC16-4526-84AE-720C15D4713D}" type="sibTrans" cxnId="{D4FCEB8B-0E85-47EE-BFED-63F2F050E2C0}">
      <dgm:prSet/>
      <dgm:spPr/>
      <dgm:t>
        <a:bodyPr/>
        <a:lstStyle/>
        <a:p>
          <a:endParaRPr lang="en-US"/>
        </a:p>
      </dgm:t>
    </dgm:pt>
    <dgm:pt modelId="{4C9DB996-461C-45EA-A563-46753BAEE02C}">
      <dgm:prSet/>
      <dgm:spPr/>
      <dgm:t>
        <a:bodyPr/>
        <a:lstStyle/>
        <a:p>
          <a:r>
            <a:rPr lang="en-US"/>
            <a:t>Account will be disabled after 60 days if you do not log in.</a:t>
          </a:r>
        </a:p>
      </dgm:t>
    </dgm:pt>
    <dgm:pt modelId="{1013E16E-99BB-4BD6-940B-199362DA8DF0}" type="parTrans" cxnId="{90F9C9C8-E8D6-41A3-AFFC-3587EEE8B5DF}">
      <dgm:prSet/>
      <dgm:spPr/>
      <dgm:t>
        <a:bodyPr/>
        <a:lstStyle/>
        <a:p>
          <a:endParaRPr lang="en-US"/>
        </a:p>
      </dgm:t>
    </dgm:pt>
    <dgm:pt modelId="{9660D78F-2DDA-4B5A-8A4D-782FC60DD5B2}" type="sibTrans" cxnId="{90F9C9C8-E8D6-41A3-AFFC-3587EEE8B5DF}">
      <dgm:prSet/>
      <dgm:spPr/>
      <dgm:t>
        <a:bodyPr/>
        <a:lstStyle/>
        <a:p>
          <a:endParaRPr lang="en-US"/>
        </a:p>
      </dgm:t>
    </dgm:pt>
    <dgm:pt modelId="{86B607CF-C1D7-4A4C-AFFB-D494F65DC65C}" type="pres">
      <dgm:prSet presAssocID="{8839F5DE-E8D7-47DB-82CD-E0FD5B57D29E}" presName="linear" presStyleCnt="0">
        <dgm:presLayoutVars>
          <dgm:animLvl val="lvl"/>
          <dgm:resizeHandles val="exact"/>
        </dgm:presLayoutVars>
      </dgm:prSet>
      <dgm:spPr/>
    </dgm:pt>
    <dgm:pt modelId="{36C4DBBF-527D-433D-B8BD-0013D7ECCA62}" type="pres">
      <dgm:prSet presAssocID="{96888910-5132-4E09-9372-CD9CA1827D53}" presName="parentText" presStyleLbl="node1" presStyleIdx="0" presStyleCnt="1">
        <dgm:presLayoutVars>
          <dgm:chMax val="0"/>
          <dgm:bulletEnabled val="1"/>
        </dgm:presLayoutVars>
      </dgm:prSet>
      <dgm:spPr/>
    </dgm:pt>
    <dgm:pt modelId="{C3BAA62D-2795-425C-A8A7-032F522EEA59}" type="pres">
      <dgm:prSet presAssocID="{96888910-5132-4E09-9372-CD9CA1827D53}" presName="childText" presStyleLbl="revTx" presStyleIdx="0" presStyleCnt="1">
        <dgm:presLayoutVars>
          <dgm:bulletEnabled val="1"/>
        </dgm:presLayoutVars>
      </dgm:prSet>
      <dgm:spPr/>
    </dgm:pt>
  </dgm:ptLst>
  <dgm:cxnLst>
    <dgm:cxn modelId="{506AD308-5A9A-4DF9-8DFE-624960D244B5}" type="presOf" srcId="{8839F5DE-E8D7-47DB-82CD-E0FD5B57D29E}" destId="{86B607CF-C1D7-4A4C-AFFB-D494F65DC65C}" srcOrd="0" destOrd="0" presId="urn:microsoft.com/office/officeart/2005/8/layout/vList2"/>
    <dgm:cxn modelId="{9DC37B1A-6E91-4D64-82F2-060864F19EDD}" srcId="{96888910-5132-4E09-9372-CD9CA1827D53}" destId="{E01C3D89-90F9-42F7-AD2C-01DE70008BE0}" srcOrd="1" destOrd="0" parTransId="{138148CE-D6F9-4F02-9287-77B4F749B119}" sibTransId="{CFD90C7D-E0E5-4C8A-95B3-3074B4E2E052}"/>
    <dgm:cxn modelId="{D51C7632-65A1-43C0-8789-7F4B0EC6FCB4}" srcId="{96888910-5132-4E09-9372-CD9CA1827D53}" destId="{136A9FC9-869D-4772-9D58-A3BDDDE63966}" srcOrd="0" destOrd="0" parTransId="{4F651411-585F-4145-A0A1-3AD91456A595}" sibTransId="{770DB8D6-67C1-4353-85F8-3C6827AA2762}"/>
    <dgm:cxn modelId="{57F6DF3F-D745-4C01-9EE3-199CE9D4C18B}" type="presOf" srcId="{96888910-5132-4E09-9372-CD9CA1827D53}" destId="{36C4DBBF-527D-433D-B8BD-0013D7ECCA62}" srcOrd="0" destOrd="0" presId="urn:microsoft.com/office/officeart/2005/8/layout/vList2"/>
    <dgm:cxn modelId="{67C75275-C688-476A-824E-C56A6708CABD}" type="presOf" srcId="{E01C3D89-90F9-42F7-AD2C-01DE70008BE0}" destId="{C3BAA62D-2795-425C-A8A7-032F522EEA59}" srcOrd="0" destOrd="1" presId="urn:microsoft.com/office/officeart/2005/8/layout/vList2"/>
    <dgm:cxn modelId="{D4FCEB8B-0E85-47EE-BFED-63F2F050E2C0}" srcId="{96888910-5132-4E09-9372-CD9CA1827D53}" destId="{5507CA7A-B29C-4B74-B537-1959CD6DA8AD}" srcOrd="2" destOrd="0" parTransId="{BB7F7809-7E34-475B-974D-C3B93679AB33}" sibTransId="{16099537-FC16-4526-84AE-720C15D4713D}"/>
    <dgm:cxn modelId="{4C5A6D94-2D25-4628-9984-71EB6E30B18C}" type="presOf" srcId="{136A9FC9-869D-4772-9D58-A3BDDDE63966}" destId="{C3BAA62D-2795-425C-A8A7-032F522EEA59}" srcOrd="0" destOrd="0" presId="urn:microsoft.com/office/officeart/2005/8/layout/vList2"/>
    <dgm:cxn modelId="{91D6BEC0-5360-4FFE-8058-4A4A0BA22DA8}" srcId="{8839F5DE-E8D7-47DB-82CD-E0FD5B57D29E}" destId="{96888910-5132-4E09-9372-CD9CA1827D53}" srcOrd="0" destOrd="0" parTransId="{19064AA3-1A87-48DC-B83C-616930BE04C1}" sibTransId="{532C0C07-2B67-4C1C-92C1-253C221C8DD4}"/>
    <dgm:cxn modelId="{90F9C9C8-E8D6-41A3-AFFC-3587EEE8B5DF}" srcId="{96888910-5132-4E09-9372-CD9CA1827D53}" destId="{4C9DB996-461C-45EA-A563-46753BAEE02C}" srcOrd="3" destOrd="0" parTransId="{1013E16E-99BB-4BD6-940B-199362DA8DF0}" sibTransId="{9660D78F-2DDA-4B5A-8A4D-782FC60DD5B2}"/>
    <dgm:cxn modelId="{535A74DA-9D7B-4519-9C0B-00F42E09A32D}" type="presOf" srcId="{4C9DB996-461C-45EA-A563-46753BAEE02C}" destId="{C3BAA62D-2795-425C-A8A7-032F522EEA59}" srcOrd="0" destOrd="3" presId="urn:microsoft.com/office/officeart/2005/8/layout/vList2"/>
    <dgm:cxn modelId="{83ED66EA-DB0D-4803-8736-AF9A9ED4CC4A}" type="presOf" srcId="{5507CA7A-B29C-4B74-B537-1959CD6DA8AD}" destId="{C3BAA62D-2795-425C-A8A7-032F522EEA59}" srcOrd="0" destOrd="2" presId="urn:microsoft.com/office/officeart/2005/8/layout/vList2"/>
    <dgm:cxn modelId="{74BA8810-8BE5-466F-94F4-19C39A80A6BC}" type="presParOf" srcId="{86B607CF-C1D7-4A4C-AFFB-D494F65DC65C}" destId="{36C4DBBF-527D-433D-B8BD-0013D7ECCA62}" srcOrd="0" destOrd="0" presId="urn:microsoft.com/office/officeart/2005/8/layout/vList2"/>
    <dgm:cxn modelId="{14971E32-426E-4D97-A831-29AF92F8FABD}" type="presParOf" srcId="{86B607CF-C1D7-4A4C-AFFB-D494F65DC65C}" destId="{C3BAA62D-2795-425C-A8A7-032F522EEA59}"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210C6A-F4B1-4A95-B1D9-A87CB3D88392}">
      <dsp:nvSpPr>
        <dsp:cNvPr id="0" name=""/>
        <dsp:cNvSpPr/>
      </dsp:nvSpPr>
      <dsp:spPr>
        <a:xfrm>
          <a:off x="0" y="139815"/>
          <a:ext cx="6692813" cy="2211299"/>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a:t>WITS – Web Infrastructure for Treatment Services</a:t>
          </a:r>
        </a:p>
      </dsp:txBody>
      <dsp:txXfrm>
        <a:off x="107947" y="247762"/>
        <a:ext cx="6476919" cy="1995405"/>
      </dsp:txXfrm>
    </dsp:sp>
    <dsp:sp modelId="{C03B8BC8-62D9-4B4E-867F-6311EE440313}">
      <dsp:nvSpPr>
        <dsp:cNvPr id="0" name=""/>
        <dsp:cNvSpPr/>
      </dsp:nvSpPr>
      <dsp:spPr>
        <a:xfrm>
          <a:off x="0" y="2472075"/>
          <a:ext cx="6692813" cy="2211299"/>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a:t>Modular platform for collection and reporting of behavioral health data</a:t>
          </a:r>
        </a:p>
      </dsp:txBody>
      <dsp:txXfrm>
        <a:off x="107947" y="2580022"/>
        <a:ext cx="6476919" cy="19954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C4DBBF-527D-433D-B8BD-0013D7ECCA62}">
      <dsp:nvSpPr>
        <dsp:cNvPr id="0" name=""/>
        <dsp:cNvSpPr/>
      </dsp:nvSpPr>
      <dsp:spPr>
        <a:xfrm>
          <a:off x="0" y="264361"/>
          <a:ext cx="8596668" cy="176436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Account will lock if you are signed into one computer and then use a different computer to log in. To prevent this always remember to log out at the end of the day and anytime your computer is unattended.</a:t>
          </a:r>
        </a:p>
      </dsp:txBody>
      <dsp:txXfrm>
        <a:off x="86129" y="350490"/>
        <a:ext cx="8424410" cy="1592102"/>
      </dsp:txXfrm>
    </dsp:sp>
    <dsp:sp modelId="{C3BAA62D-2795-425C-A8A7-032F522EEA59}">
      <dsp:nvSpPr>
        <dsp:cNvPr id="0" name=""/>
        <dsp:cNvSpPr/>
      </dsp:nvSpPr>
      <dsp:spPr>
        <a:xfrm>
          <a:off x="0" y="2028721"/>
          <a:ext cx="8596668" cy="1587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944"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Establishing answer to security question will allow you to reset your own password if you have entered password/pin incorrectly 2 times.</a:t>
          </a:r>
        </a:p>
        <a:p>
          <a:pPr marL="228600" lvl="1" indent="-228600" algn="l" defTabSz="889000">
            <a:lnSpc>
              <a:spcPct val="90000"/>
            </a:lnSpc>
            <a:spcBef>
              <a:spcPct val="0"/>
            </a:spcBef>
            <a:spcAft>
              <a:spcPct val="20000"/>
            </a:spcAft>
            <a:buChar char="•"/>
          </a:pPr>
          <a:r>
            <a:rPr lang="en-US" sz="2000" kern="1200"/>
            <a:t>Password and Pin must be changed every 60 days.</a:t>
          </a:r>
        </a:p>
        <a:p>
          <a:pPr marL="228600" lvl="1" indent="-228600" algn="l" defTabSz="889000">
            <a:lnSpc>
              <a:spcPct val="90000"/>
            </a:lnSpc>
            <a:spcBef>
              <a:spcPct val="0"/>
            </a:spcBef>
            <a:spcAft>
              <a:spcPct val="20000"/>
            </a:spcAft>
            <a:buChar char="•"/>
          </a:pPr>
          <a:r>
            <a:rPr lang="en-US" sz="2000" kern="1200"/>
            <a:t>Maximum of three (3) incorrect login attempts.</a:t>
          </a:r>
        </a:p>
        <a:p>
          <a:pPr marL="228600" lvl="1" indent="-228600" algn="l" defTabSz="889000">
            <a:lnSpc>
              <a:spcPct val="90000"/>
            </a:lnSpc>
            <a:spcBef>
              <a:spcPct val="0"/>
            </a:spcBef>
            <a:spcAft>
              <a:spcPct val="20000"/>
            </a:spcAft>
            <a:buChar char="•"/>
          </a:pPr>
          <a:r>
            <a:rPr lang="en-US" sz="2000" kern="1200"/>
            <a:t>Account will be disabled after 60 days if you do not log in.</a:t>
          </a:r>
        </a:p>
      </dsp:txBody>
      <dsp:txXfrm>
        <a:off x="0" y="2028721"/>
        <a:ext cx="8596668" cy="158769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02370E-3110-4C53-A9B9-3515B074EFE9}" type="datetimeFigureOut">
              <a:rPr lang="en-US" smtClean="0"/>
              <a:t>12/15/2021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A8D456-D455-4CED-BDE6-C0AB50BC9B62}" type="slidenum">
              <a:rPr lang="en-US" smtClean="0"/>
              <a:t>‹#›</a:t>
            </a:fld>
            <a:endParaRPr lang="en-US"/>
          </a:p>
        </p:txBody>
      </p:sp>
    </p:spTree>
    <p:extLst>
      <p:ext uri="{BB962C8B-B14F-4D97-AF65-F5344CB8AC3E}">
        <p14:creationId xmlns:p14="http://schemas.microsoft.com/office/powerpoint/2010/main" val="680137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feel free to contact me for any questions or concerns that you may have. It would be better to send your request to the SOR email shown here.  If I am not able to answer your questions I have coworkers who can chime in. I hope you have found this information to be of value to you. Thank you for all your hard work. It is appreciated. Enjoy your Day.</a:t>
            </a:r>
          </a:p>
        </p:txBody>
      </p:sp>
      <p:sp>
        <p:nvSpPr>
          <p:cNvPr id="4" name="Slide Number Placeholder 3"/>
          <p:cNvSpPr>
            <a:spLocks noGrp="1"/>
          </p:cNvSpPr>
          <p:nvPr>
            <p:ph type="sldNum" sz="quarter" idx="5"/>
          </p:nvPr>
        </p:nvSpPr>
        <p:spPr/>
        <p:txBody>
          <a:bodyPr/>
          <a:lstStyle/>
          <a:p>
            <a:fld id="{A0034528-7857-4738-8385-F27D6EA9C4DE}" type="slidenum">
              <a:rPr lang="en-US" smtClean="0"/>
              <a:t>24</a:t>
            </a:fld>
            <a:endParaRPr lang="en-US"/>
          </a:p>
        </p:txBody>
      </p:sp>
    </p:spTree>
    <p:extLst>
      <p:ext uri="{BB962C8B-B14F-4D97-AF65-F5344CB8AC3E}">
        <p14:creationId xmlns:p14="http://schemas.microsoft.com/office/powerpoint/2010/main" val="2247205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56D244E-F1C4-4943-94D4-635947E88E30}" type="datetime1">
              <a:rPr lang="en-US" smtClean="0"/>
              <a:t>12/15/2021</a:t>
            </a:fld>
            <a:endParaRPr lang="en-US"/>
          </a:p>
        </p:txBody>
      </p:sp>
      <p:sp>
        <p:nvSpPr>
          <p:cNvPr id="5" name="Footer Placeholder 4"/>
          <p:cNvSpPr>
            <a:spLocks noGrp="1"/>
          </p:cNvSpPr>
          <p:nvPr>
            <p:ph type="ftr" sz="quarter" idx="11"/>
          </p:nvPr>
        </p:nvSpPr>
        <p:spPr/>
        <p:txBody>
          <a:bodyPr/>
          <a:lstStyle/>
          <a:p>
            <a:r>
              <a:rPr lang="en-US"/>
              <a:t>DHHS, DMH | WITS Training North Carolina | December 2021</a:t>
            </a:r>
          </a:p>
        </p:txBody>
      </p:sp>
      <p:sp>
        <p:nvSpPr>
          <p:cNvPr id="6" name="Slide Number Placeholder 5"/>
          <p:cNvSpPr>
            <a:spLocks noGrp="1"/>
          </p:cNvSpPr>
          <p:nvPr>
            <p:ph type="sldNum" sz="quarter" idx="12"/>
          </p:nvPr>
        </p:nvSpPr>
        <p:spPr/>
        <p:txBody>
          <a:bodyPr/>
          <a:lstStyle/>
          <a:p>
            <a:fld id="{0CE9D854-9302-4364-B28C-DB005EAC118C}" type="slidenum">
              <a:rPr lang="en-US" smtClean="0"/>
              <a:t>‹#›</a:t>
            </a:fld>
            <a:endParaRPr lang="en-US"/>
          </a:p>
        </p:txBody>
      </p:sp>
    </p:spTree>
    <p:extLst>
      <p:ext uri="{BB962C8B-B14F-4D97-AF65-F5344CB8AC3E}">
        <p14:creationId xmlns:p14="http://schemas.microsoft.com/office/powerpoint/2010/main" val="3948930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717D3F-9247-46D4-A0B0-F47E0D3BFD3F}" type="datetime1">
              <a:rPr lang="en-US" smtClean="0"/>
              <a:t>12/15/2021</a:t>
            </a:fld>
            <a:endParaRPr lang="en-US"/>
          </a:p>
        </p:txBody>
      </p:sp>
      <p:sp>
        <p:nvSpPr>
          <p:cNvPr id="5" name="Footer Placeholder 4"/>
          <p:cNvSpPr>
            <a:spLocks noGrp="1"/>
          </p:cNvSpPr>
          <p:nvPr>
            <p:ph type="ftr" sz="quarter" idx="11"/>
          </p:nvPr>
        </p:nvSpPr>
        <p:spPr/>
        <p:txBody>
          <a:bodyPr/>
          <a:lstStyle/>
          <a:p>
            <a:r>
              <a:rPr lang="en-US"/>
              <a:t>DHHS, DMH | WITS Training North Carolina | December 2021</a:t>
            </a:r>
          </a:p>
        </p:txBody>
      </p:sp>
      <p:sp>
        <p:nvSpPr>
          <p:cNvPr id="6" name="Slide Number Placeholder 5"/>
          <p:cNvSpPr>
            <a:spLocks noGrp="1"/>
          </p:cNvSpPr>
          <p:nvPr>
            <p:ph type="sldNum" sz="quarter" idx="12"/>
          </p:nvPr>
        </p:nvSpPr>
        <p:spPr/>
        <p:txBody>
          <a:bodyPr/>
          <a:lstStyle/>
          <a:p>
            <a:fld id="{0CE9D854-9302-4364-B28C-DB005EAC118C}" type="slidenum">
              <a:rPr lang="en-US" smtClean="0"/>
              <a:t>‹#›</a:t>
            </a:fld>
            <a:endParaRPr lang="en-US"/>
          </a:p>
        </p:txBody>
      </p:sp>
    </p:spTree>
    <p:extLst>
      <p:ext uri="{BB962C8B-B14F-4D97-AF65-F5344CB8AC3E}">
        <p14:creationId xmlns:p14="http://schemas.microsoft.com/office/powerpoint/2010/main" val="2323204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6C8E6B-80E1-48DF-88F0-EB6BF0FCDA86}" type="datetime1">
              <a:rPr lang="en-US" smtClean="0"/>
              <a:t>12/15/2021</a:t>
            </a:fld>
            <a:endParaRPr lang="en-US"/>
          </a:p>
        </p:txBody>
      </p:sp>
      <p:sp>
        <p:nvSpPr>
          <p:cNvPr id="5" name="Footer Placeholder 4"/>
          <p:cNvSpPr>
            <a:spLocks noGrp="1"/>
          </p:cNvSpPr>
          <p:nvPr>
            <p:ph type="ftr" sz="quarter" idx="11"/>
          </p:nvPr>
        </p:nvSpPr>
        <p:spPr/>
        <p:txBody>
          <a:bodyPr/>
          <a:lstStyle/>
          <a:p>
            <a:r>
              <a:rPr lang="en-US"/>
              <a:t>DHHS, DMH | WITS Training North Carolina | December 2021</a:t>
            </a:r>
          </a:p>
        </p:txBody>
      </p:sp>
      <p:sp>
        <p:nvSpPr>
          <p:cNvPr id="6" name="Slide Number Placeholder 5"/>
          <p:cNvSpPr>
            <a:spLocks noGrp="1"/>
          </p:cNvSpPr>
          <p:nvPr>
            <p:ph type="sldNum" sz="quarter" idx="12"/>
          </p:nvPr>
        </p:nvSpPr>
        <p:spPr/>
        <p:txBody>
          <a:bodyPr/>
          <a:lstStyle/>
          <a:p>
            <a:fld id="{0CE9D854-9302-4364-B28C-DB005EAC118C}"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1297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E7AB0F-27A0-4FF3-BF47-E6BCF1B31A55}" type="datetime1">
              <a:rPr lang="en-US" smtClean="0"/>
              <a:t>12/15/2021</a:t>
            </a:fld>
            <a:endParaRPr lang="en-US"/>
          </a:p>
        </p:txBody>
      </p:sp>
      <p:sp>
        <p:nvSpPr>
          <p:cNvPr id="5" name="Footer Placeholder 4"/>
          <p:cNvSpPr>
            <a:spLocks noGrp="1"/>
          </p:cNvSpPr>
          <p:nvPr>
            <p:ph type="ftr" sz="quarter" idx="11"/>
          </p:nvPr>
        </p:nvSpPr>
        <p:spPr/>
        <p:txBody>
          <a:bodyPr/>
          <a:lstStyle/>
          <a:p>
            <a:r>
              <a:rPr lang="en-US"/>
              <a:t>DHHS, DMH | WITS Training North Carolina | December 2021</a:t>
            </a:r>
          </a:p>
        </p:txBody>
      </p:sp>
      <p:sp>
        <p:nvSpPr>
          <p:cNvPr id="6" name="Slide Number Placeholder 5"/>
          <p:cNvSpPr>
            <a:spLocks noGrp="1"/>
          </p:cNvSpPr>
          <p:nvPr>
            <p:ph type="sldNum" sz="quarter" idx="12"/>
          </p:nvPr>
        </p:nvSpPr>
        <p:spPr/>
        <p:txBody>
          <a:bodyPr/>
          <a:lstStyle/>
          <a:p>
            <a:fld id="{0CE9D854-9302-4364-B28C-DB005EAC118C}" type="slidenum">
              <a:rPr lang="en-US" smtClean="0"/>
              <a:t>‹#›</a:t>
            </a:fld>
            <a:endParaRPr lang="en-US"/>
          </a:p>
        </p:txBody>
      </p:sp>
    </p:spTree>
    <p:extLst>
      <p:ext uri="{BB962C8B-B14F-4D97-AF65-F5344CB8AC3E}">
        <p14:creationId xmlns:p14="http://schemas.microsoft.com/office/powerpoint/2010/main" val="10097486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5A355-57CD-4D1A-9223-450BF85A0EFB}" type="datetime1">
              <a:rPr lang="en-US" smtClean="0"/>
              <a:t>12/15/2021</a:t>
            </a:fld>
            <a:endParaRPr lang="en-US"/>
          </a:p>
        </p:txBody>
      </p:sp>
      <p:sp>
        <p:nvSpPr>
          <p:cNvPr id="5" name="Footer Placeholder 4"/>
          <p:cNvSpPr>
            <a:spLocks noGrp="1"/>
          </p:cNvSpPr>
          <p:nvPr>
            <p:ph type="ftr" sz="quarter" idx="11"/>
          </p:nvPr>
        </p:nvSpPr>
        <p:spPr/>
        <p:txBody>
          <a:bodyPr/>
          <a:lstStyle/>
          <a:p>
            <a:r>
              <a:rPr lang="en-US"/>
              <a:t>DHHS, DMH | WITS Training North Carolina | December 2021</a:t>
            </a:r>
          </a:p>
        </p:txBody>
      </p:sp>
      <p:sp>
        <p:nvSpPr>
          <p:cNvPr id="6" name="Slide Number Placeholder 5"/>
          <p:cNvSpPr>
            <a:spLocks noGrp="1"/>
          </p:cNvSpPr>
          <p:nvPr>
            <p:ph type="sldNum" sz="quarter" idx="12"/>
          </p:nvPr>
        </p:nvSpPr>
        <p:spPr/>
        <p:txBody>
          <a:bodyPr/>
          <a:lstStyle/>
          <a:p>
            <a:fld id="{0CE9D854-9302-4364-B28C-DB005EAC118C}"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9793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8E65A1-80AF-4D22-828B-DDDEFA0F3F94}" type="datetime1">
              <a:rPr lang="en-US" smtClean="0"/>
              <a:t>12/15/2021</a:t>
            </a:fld>
            <a:endParaRPr lang="en-US"/>
          </a:p>
        </p:txBody>
      </p:sp>
      <p:sp>
        <p:nvSpPr>
          <p:cNvPr id="5" name="Footer Placeholder 4"/>
          <p:cNvSpPr>
            <a:spLocks noGrp="1"/>
          </p:cNvSpPr>
          <p:nvPr>
            <p:ph type="ftr" sz="quarter" idx="11"/>
          </p:nvPr>
        </p:nvSpPr>
        <p:spPr/>
        <p:txBody>
          <a:bodyPr/>
          <a:lstStyle/>
          <a:p>
            <a:r>
              <a:rPr lang="en-US"/>
              <a:t>DHHS, DMH | WITS Training North Carolina | December 2021</a:t>
            </a:r>
          </a:p>
        </p:txBody>
      </p:sp>
      <p:sp>
        <p:nvSpPr>
          <p:cNvPr id="6" name="Slide Number Placeholder 5"/>
          <p:cNvSpPr>
            <a:spLocks noGrp="1"/>
          </p:cNvSpPr>
          <p:nvPr>
            <p:ph type="sldNum" sz="quarter" idx="12"/>
          </p:nvPr>
        </p:nvSpPr>
        <p:spPr/>
        <p:txBody>
          <a:bodyPr/>
          <a:lstStyle/>
          <a:p>
            <a:fld id="{0CE9D854-9302-4364-B28C-DB005EAC118C}" type="slidenum">
              <a:rPr lang="en-US" smtClean="0"/>
              <a:t>‹#›</a:t>
            </a:fld>
            <a:endParaRPr lang="en-US"/>
          </a:p>
        </p:txBody>
      </p:sp>
    </p:spTree>
    <p:extLst>
      <p:ext uri="{BB962C8B-B14F-4D97-AF65-F5344CB8AC3E}">
        <p14:creationId xmlns:p14="http://schemas.microsoft.com/office/powerpoint/2010/main" val="15165551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221B83-656E-4794-875D-4EA3E8C59B85}" type="datetime1">
              <a:rPr lang="en-US" smtClean="0"/>
              <a:t>12/15/2021</a:t>
            </a:fld>
            <a:endParaRPr lang="en-US"/>
          </a:p>
        </p:txBody>
      </p:sp>
      <p:sp>
        <p:nvSpPr>
          <p:cNvPr id="5" name="Footer Placeholder 4"/>
          <p:cNvSpPr>
            <a:spLocks noGrp="1"/>
          </p:cNvSpPr>
          <p:nvPr>
            <p:ph type="ftr" sz="quarter" idx="11"/>
          </p:nvPr>
        </p:nvSpPr>
        <p:spPr/>
        <p:txBody>
          <a:bodyPr/>
          <a:lstStyle/>
          <a:p>
            <a:r>
              <a:rPr lang="en-US"/>
              <a:t>DHHS, DMH | WITS Training North Carolina | December 2021</a:t>
            </a:r>
          </a:p>
        </p:txBody>
      </p:sp>
      <p:sp>
        <p:nvSpPr>
          <p:cNvPr id="6" name="Slide Number Placeholder 5"/>
          <p:cNvSpPr>
            <a:spLocks noGrp="1"/>
          </p:cNvSpPr>
          <p:nvPr>
            <p:ph type="sldNum" sz="quarter" idx="12"/>
          </p:nvPr>
        </p:nvSpPr>
        <p:spPr/>
        <p:txBody>
          <a:bodyPr/>
          <a:lstStyle/>
          <a:p>
            <a:fld id="{0CE9D854-9302-4364-B28C-DB005EAC118C}" type="slidenum">
              <a:rPr lang="en-US" smtClean="0"/>
              <a:t>‹#›</a:t>
            </a:fld>
            <a:endParaRPr lang="en-US"/>
          </a:p>
        </p:txBody>
      </p:sp>
    </p:spTree>
    <p:extLst>
      <p:ext uri="{BB962C8B-B14F-4D97-AF65-F5344CB8AC3E}">
        <p14:creationId xmlns:p14="http://schemas.microsoft.com/office/powerpoint/2010/main" val="32578202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327D97-58A7-4479-828B-227A6EAF8F9D}" type="datetime1">
              <a:rPr lang="en-US" smtClean="0"/>
              <a:t>12/15/2021</a:t>
            </a:fld>
            <a:endParaRPr lang="en-US"/>
          </a:p>
        </p:txBody>
      </p:sp>
      <p:sp>
        <p:nvSpPr>
          <p:cNvPr id="5" name="Footer Placeholder 4"/>
          <p:cNvSpPr>
            <a:spLocks noGrp="1"/>
          </p:cNvSpPr>
          <p:nvPr>
            <p:ph type="ftr" sz="quarter" idx="11"/>
          </p:nvPr>
        </p:nvSpPr>
        <p:spPr/>
        <p:txBody>
          <a:bodyPr/>
          <a:lstStyle/>
          <a:p>
            <a:r>
              <a:rPr lang="en-US"/>
              <a:t>DHHS, DMH | WITS Training North Carolina | December 2021</a:t>
            </a:r>
          </a:p>
        </p:txBody>
      </p:sp>
      <p:sp>
        <p:nvSpPr>
          <p:cNvPr id="6" name="Slide Number Placeholder 5"/>
          <p:cNvSpPr>
            <a:spLocks noGrp="1"/>
          </p:cNvSpPr>
          <p:nvPr>
            <p:ph type="sldNum" sz="quarter" idx="12"/>
          </p:nvPr>
        </p:nvSpPr>
        <p:spPr/>
        <p:txBody>
          <a:bodyPr/>
          <a:lstStyle/>
          <a:p>
            <a:fld id="{0CE9D854-9302-4364-B28C-DB005EAC118C}" type="slidenum">
              <a:rPr lang="en-US" smtClean="0"/>
              <a:t>‹#›</a:t>
            </a:fld>
            <a:endParaRPr lang="en-US"/>
          </a:p>
        </p:txBody>
      </p:sp>
    </p:spTree>
    <p:extLst>
      <p:ext uri="{BB962C8B-B14F-4D97-AF65-F5344CB8AC3E}">
        <p14:creationId xmlns:p14="http://schemas.microsoft.com/office/powerpoint/2010/main" val="30898267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867" y="2067905"/>
            <a:ext cx="2689348" cy="1990847"/>
          </a:xfrm>
          <a:prstGeom prst="rect">
            <a:avLst/>
          </a:prstGeom>
        </p:spPr>
      </p:pic>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2" y="2051009"/>
            <a:ext cx="7699023" cy="2020824"/>
          </a:xfrm>
          <a:prstGeom prst="rect">
            <a:avLst/>
          </a:prstGeom>
        </p:spPr>
        <p:txBody>
          <a:bodyPr anchor="ctr">
            <a:noAutofit/>
          </a:bodyPr>
          <a:lstStyle>
            <a:lvl1pPr marL="0" indent="0">
              <a:buNone/>
              <a:defRPr sz="3200" b="0" i="0" baseline="0">
                <a:latin typeface="Gotham Bold" charset="0"/>
                <a:ea typeface="Gotham Bold" charset="0"/>
                <a:cs typeface="Gotham Bold"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3691462" y="4071833"/>
            <a:ext cx="7699023" cy="948752"/>
          </a:xfrm>
          <a:prstGeom prst="rect">
            <a:avLst/>
          </a:prstGeom>
        </p:spPr>
        <p:txBody>
          <a:bodyPr anchor="b">
            <a:noAutofit/>
          </a:bodyPr>
          <a:lstStyle>
            <a:lvl1pPr marL="0" indent="0">
              <a:lnSpc>
                <a:spcPct val="100000"/>
              </a:lnSpc>
              <a:spcBef>
                <a:spcPts val="0"/>
              </a:spcBef>
              <a:buNone/>
              <a:defRPr sz="2800" b="0" i="0" baseline="0">
                <a:latin typeface="Gotham Bold" charset="0"/>
                <a:ea typeface="Gotham Bold" charset="0"/>
                <a:cs typeface="Gotham Bold"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3691462" y="5020585"/>
            <a:ext cx="7699023" cy="488226"/>
          </a:xfrm>
          <a:prstGeom prst="rect">
            <a:avLst/>
          </a:prstGeom>
        </p:spPr>
        <p:txBody>
          <a:bodyPr anchor="b">
            <a:normAutofit/>
          </a:bodyPr>
          <a:lstStyle>
            <a:lvl1pPr marL="0" indent="0">
              <a:buNone/>
              <a:defRPr sz="2400" b="0" i="0" baseline="0">
                <a:latin typeface="Gotham Bold" charset="0"/>
                <a:ea typeface="Gotham Bold" charset="0"/>
                <a:cs typeface="Gotham Bold" charset="0"/>
              </a:defRPr>
            </a:lvl1pPr>
          </a:lstStyle>
          <a:p>
            <a:pPr lvl="0"/>
            <a:r>
              <a:rPr lang="en-US" dirty="0"/>
              <a:t>Click to Add Date</a:t>
            </a:r>
          </a:p>
        </p:txBody>
      </p:sp>
      <p:sp>
        <p:nvSpPr>
          <p:cNvPr id="14" name="Rectangle 13"/>
          <p:cNvSpPr/>
          <p:nvPr userDrawn="1"/>
        </p:nvSpPr>
        <p:spPr>
          <a:xfrm>
            <a:off x="0" y="3860"/>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Tree>
    <p:extLst>
      <p:ext uri="{BB962C8B-B14F-4D97-AF65-F5344CB8AC3E}">
        <p14:creationId xmlns:p14="http://schemas.microsoft.com/office/powerpoint/2010/main" val="2759065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A461DA-5B79-4DC9-9FBD-4ADFA1AADA94}" type="datetime1">
              <a:rPr lang="en-US" smtClean="0"/>
              <a:t>12/15/2021</a:t>
            </a:fld>
            <a:endParaRPr lang="en-US"/>
          </a:p>
        </p:txBody>
      </p:sp>
      <p:sp>
        <p:nvSpPr>
          <p:cNvPr id="5" name="Footer Placeholder 4"/>
          <p:cNvSpPr>
            <a:spLocks noGrp="1"/>
          </p:cNvSpPr>
          <p:nvPr>
            <p:ph type="ftr" sz="quarter" idx="11"/>
          </p:nvPr>
        </p:nvSpPr>
        <p:spPr/>
        <p:txBody>
          <a:bodyPr/>
          <a:lstStyle/>
          <a:p>
            <a:r>
              <a:rPr lang="en-US"/>
              <a:t>DHHS, DMH | WITS Training North Carolina | December 2021</a:t>
            </a:r>
          </a:p>
        </p:txBody>
      </p:sp>
      <p:sp>
        <p:nvSpPr>
          <p:cNvPr id="6" name="Slide Number Placeholder 5"/>
          <p:cNvSpPr>
            <a:spLocks noGrp="1"/>
          </p:cNvSpPr>
          <p:nvPr>
            <p:ph type="sldNum" sz="quarter" idx="12"/>
          </p:nvPr>
        </p:nvSpPr>
        <p:spPr/>
        <p:txBody>
          <a:bodyPr/>
          <a:lstStyle/>
          <a:p>
            <a:fld id="{0CE9D854-9302-4364-B28C-DB005EAC118C}" type="slidenum">
              <a:rPr lang="en-US" smtClean="0"/>
              <a:t>‹#›</a:t>
            </a:fld>
            <a:endParaRPr lang="en-US"/>
          </a:p>
        </p:txBody>
      </p:sp>
    </p:spTree>
    <p:extLst>
      <p:ext uri="{BB962C8B-B14F-4D97-AF65-F5344CB8AC3E}">
        <p14:creationId xmlns:p14="http://schemas.microsoft.com/office/powerpoint/2010/main" val="1959598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5D5AC5-E710-49C4-B96E-417909792F42}" type="datetime1">
              <a:rPr lang="en-US" smtClean="0"/>
              <a:t>12/15/2021</a:t>
            </a:fld>
            <a:endParaRPr lang="en-US"/>
          </a:p>
        </p:txBody>
      </p:sp>
      <p:sp>
        <p:nvSpPr>
          <p:cNvPr id="5" name="Footer Placeholder 4"/>
          <p:cNvSpPr>
            <a:spLocks noGrp="1"/>
          </p:cNvSpPr>
          <p:nvPr>
            <p:ph type="ftr" sz="quarter" idx="11"/>
          </p:nvPr>
        </p:nvSpPr>
        <p:spPr/>
        <p:txBody>
          <a:bodyPr/>
          <a:lstStyle/>
          <a:p>
            <a:r>
              <a:rPr lang="en-US"/>
              <a:t>DHHS, DMH | WITS Training North Carolina | December 2021</a:t>
            </a:r>
          </a:p>
        </p:txBody>
      </p:sp>
      <p:sp>
        <p:nvSpPr>
          <p:cNvPr id="6" name="Slide Number Placeholder 5"/>
          <p:cNvSpPr>
            <a:spLocks noGrp="1"/>
          </p:cNvSpPr>
          <p:nvPr>
            <p:ph type="sldNum" sz="quarter" idx="12"/>
          </p:nvPr>
        </p:nvSpPr>
        <p:spPr/>
        <p:txBody>
          <a:bodyPr/>
          <a:lstStyle/>
          <a:p>
            <a:fld id="{0CE9D854-9302-4364-B28C-DB005EAC118C}" type="slidenum">
              <a:rPr lang="en-US" smtClean="0"/>
              <a:t>‹#›</a:t>
            </a:fld>
            <a:endParaRPr lang="en-US"/>
          </a:p>
        </p:txBody>
      </p:sp>
    </p:spTree>
    <p:extLst>
      <p:ext uri="{BB962C8B-B14F-4D97-AF65-F5344CB8AC3E}">
        <p14:creationId xmlns:p14="http://schemas.microsoft.com/office/powerpoint/2010/main" val="1779124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6EE9E58-DD32-412D-A439-A34D030E7D80}" type="datetime1">
              <a:rPr lang="en-US" smtClean="0"/>
              <a:t>12/15/2021</a:t>
            </a:fld>
            <a:endParaRPr lang="en-US"/>
          </a:p>
        </p:txBody>
      </p:sp>
      <p:sp>
        <p:nvSpPr>
          <p:cNvPr id="6" name="Footer Placeholder 5"/>
          <p:cNvSpPr>
            <a:spLocks noGrp="1"/>
          </p:cNvSpPr>
          <p:nvPr>
            <p:ph type="ftr" sz="quarter" idx="11"/>
          </p:nvPr>
        </p:nvSpPr>
        <p:spPr/>
        <p:txBody>
          <a:bodyPr/>
          <a:lstStyle/>
          <a:p>
            <a:r>
              <a:rPr lang="en-US"/>
              <a:t>DHHS, DMH | WITS Training North Carolina | December 2021</a:t>
            </a:r>
          </a:p>
        </p:txBody>
      </p:sp>
      <p:sp>
        <p:nvSpPr>
          <p:cNvPr id="7" name="Slide Number Placeholder 6"/>
          <p:cNvSpPr>
            <a:spLocks noGrp="1"/>
          </p:cNvSpPr>
          <p:nvPr>
            <p:ph type="sldNum" sz="quarter" idx="12"/>
          </p:nvPr>
        </p:nvSpPr>
        <p:spPr/>
        <p:txBody>
          <a:bodyPr/>
          <a:lstStyle/>
          <a:p>
            <a:fld id="{0CE9D854-9302-4364-B28C-DB005EAC118C}" type="slidenum">
              <a:rPr lang="en-US" smtClean="0"/>
              <a:t>‹#›</a:t>
            </a:fld>
            <a:endParaRPr lang="en-US"/>
          </a:p>
        </p:txBody>
      </p:sp>
    </p:spTree>
    <p:extLst>
      <p:ext uri="{BB962C8B-B14F-4D97-AF65-F5344CB8AC3E}">
        <p14:creationId xmlns:p14="http://schemas.microsoft.com/office/powerpoint/2010/main" val="498965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3804FE2-886D-4E0C-933F-E89A7AD0B913}" type="datetime1">
              <a:rPr lang="en-US" smtClean="0"/>
              <a:t>12/15/2021</a:t>
            </a:fld>
            <a:endParaRPr lang="en-US"/>
          </a:p>
        </p:txBody>
      </p:sp>
      <p:sp>
        <p:nvSpPr>
          <p:cNvPr id="8" name="Footer Placeholder 7"/>
          <p:cNvSpPr>
            <a:spLocks noGrp="1"/>
          </p:cNvSpPr>
          <p:nvPr>
            <p:ph type="ftr" sz="quarter" idx="11"/>
          </p:nvPr>
        </p:nvSpPr>
        <p:spPr/>
        <p:txBody>
          <a:bodyPr/>
          <a:lstStyle/>
          <a:p>
            <a:r>
              <a:rPr lang="en-US"/>
              <a:t>DHHS, DMH | WITS Training North Carolina | December 2021</a:t>
            </a:r>
          </a:p>
        </p:txBody>
      </p:sp>
      <p:sp>
        <p:nvSpPr>
          <p:cNvPr id="9" name="Slide Number Placeholder 8"/>
          <p:cNvSpPr>
            <a:spLocks noGrp="1"/>
          </p:cNvSpPr>
          <p:nvPr>
            <p:ph type="sldNum" sz="quarter" idx="12"/>
          </p:nvPr>
        </p:nvSpPr>
        <p:spPr/>
        <p:txBody>
          <a:bodyPr/>
          <a:lstStyle/>
          <a:p>
            <a:fld id="{0CE9D854-9302-4364-B28C-DB005EAC118C}" type="slidenum">
              <a:rPr lang="en-US" smtClean="0"/>
              <a:t>‹#›</a:t>
            </a:fld>
            <a:endParaRPr lang="en-US"/>
          </a:p>
        </p:txBody>
      </p:sp>
    </p:spTree>
    <p:extLst>
      <p:ext uri="{BB962C8B-B14F-4D97-AF65-F5344CB8AC3E}">
        <p14:creationId xmlns:p14="http://schemas.microsoft.com/office/powerpoint/2010/main" val="1331152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58A9BE8-178B-4FDF-A962-D845F6066C4A}" type="datetime1">
              <a:rPr lang="en-US" smtClean="0"/>
              <a:t>12/15/2021</a:t>
            </a:fld>
            <a:endParaRPr lang="en-US"/>
          </a:p>
        </p:txBody>
      </p:sp>
      <p:sp>
        <p:nvSpPr>
          <p:cNvPr id="4" name="Footer Placeholder 3"/>
          <p:cNvSpPr>
            <a:spLocks noGrp="1"/>
          </p:cNvSpPr>
          <p:nvPr>
            <p:ph type="ftr" sz="quarter" idx="11"/>
          </p:nvPr>
        </p:nvSpPr>
        <p:spPr/>
        <p:txBody>
          <a:bodyPr/>
          <a:lstStyle/>
          <a:p>
            <a:r>
              <a:rPr lang="en-US"/>
              <a:t>DHHS, DMH | WITS Training North Carolina | December 2021</a:t>
            </a:r>
          </a:p>
        </p:txBody>
      </p:sp>
      <p:sp>
        <p:nvSpPr>
          <p:cNvPr id="5" name="Slide Number Placeholder 4"/>
          <p:cNvSpPr>
            <a:spLocks noGrp="1"/>
          </p:cNvSpPr>
          <p:nvPr>
            <p:ph type="sldNum" sz="quarter" idx="12"/>
          </p:nvPr>
        </p:nvSpPr>
        <p:spPr/>
        <p:txBody>
          <a:bodyPr/>
          <a:lstStyle/>
          <a:p>
            <a:fld id="{0CE9D854-9302-4364-B28C-DB005EAC118C}" type="slidenum">
              <a:rPr lang="en-US" smtClean="0"/>
              <a:t>‹#›</a:t>
            </a:fld>
            <a:endParaRPr lang="en-US"/>
          </a:p>
        </p:txBody>
      </p:sp>
    </p:spTree>
    <p:extLst>
      <p:ext uri="{BB962C8B-B14F-4D97-AF65-F5344CB8AC3E}">
        <p14:creationId xmlns:p14="http://schemas.microsoft.com/office/powerpoint/2010/main" val="1356131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F9D2D3-6CE6-412A-95EE-4EB4107975C2}" type="datetime1">
              <a:rPr lang="en-US" smtClean="0"/>
              <a:t>12/15/2021</a:t>
            </a:fld>
            <a:endParaRPr lang="en-US"/>
          </a:p>
        </p:txBody>
      </p:sp>
      <p:sp>
        <p:nvSpPr>
          <p:cNvPr id="3" name="Footer Placeholder 2"/>
          <p:cNvSpPr>
            <a:spLocks noGrp="1"/>
          </p:cNvSpPr>
          <p:nvPr>
            <p:ph type="ftr" sz="quarter" idx="11"/>
          </p:nvPr>
        </p:nvSpPr>
        <p:spPr/>
        <p:txBody>
          <a:bodyPr/>
          <a:lstStyle/>
          <a:p>
            <a:r>
              <a:rPr lang="en-US"/>
              <a:t>DHHS, DMH | WITS Training North Carolina | December 2021</a:t>
            </a:r>
          </a:p>
        </p:txBody>
      </p:sp>
      <p:sp>
        <p:nvSpPr>
          <p:cNvPr id="4" name="Slide Number Placeholder 3"/>
          <p:cNvSpPr>
            <a:spLocks noGrp="1"/>
          </p:cNvSpPr>
          <p:nvPr>
            <p:ph type="sldNum" sz="quarter" idx="12"/>
          </p:nvPr>
        </p:nvSpPr>
        <p:spPr/>
        <p:txBody>
          <a:bodyPr/>
          <a:lstStyle/>
          <a:p>
            <a:fld id="{0CE9D854-9302-4364-B28C-DB005EAC118C}" type="slidenum">
              <a:rPr lang="en-US" smtClean="0"/>
              <a:t>‹#›</a:t>
            </a:fld>
            <a:endParaRPr lang="en-US"/>
          </a:p>
        </p:txBody>
      </p:sp>
    </p:spTree>
    <p:extLst>
      <p:ext uri="{BB962C8B-B14F-4D97-AF65-F5344CB8AC3E}">
        <p14:creationId xmlns:p14="http://schemas.microsoft.com/office/powerpoint/2010/main" val="4125510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5EBFA4F-BB89-4128-9C77-B12B410324EE}" type="datetime1">
              <a:rPr lang="en-US" smtClean="0"/>
              <a:t>12/15/2021</a:t>
            </a:fld>
            <a:endParaRPr lang="en-US"/>
          </a:p>
        </p:txBody>
      </p:sp>
      <p:sp>
        <p:nvSpPr>
          <p:cNvPr id="6" name="Footer Placeholder 5"/>
          <p:cNvSpPr>
            <a:spLocks noGrp="1"/>
          </p:cNvSpPr>
          <p:nvPr>
            <p:ph type="ftr" sz="quarter" idx="11"/>
          </p:nvPr>
        </p:nvSpPr>
        <p:spPr/>
        <p:txBody>
          <a:bodyPr/>
          <a:lstStyle/>
          <a:p>
            <a:r>
              <a:rPr lang="en-US"/>
              <a:t>DHHS, DMH | WITS Training North Carolina | December 2021</a:t>
            </a:r>
          </a:p>
        </p:txBody>
      </p:sp>
      <p:sp>
        <p:nvSpPr>
          <p:cNvPr id="7" name="Slide Number Placeholder 6"/>
          <p:cNvSpPr>
            <a:spLocks noGrp="1"/>
          </p:cNvSpPr>
          <p:nvPr>
            <p:ph type="sldNum" sz="quarter" idx="12"/>
          </p:nvPr>
        </p:nvSpPr>
        <p:spPr/>
        <p:txBody>
          <a:bodyPr/>
          <a:lstStyle/>
          <a:p>
            <a:fld id="{0CE9D854-9302-4364-B28C-DB005EAC118C}" type="slidenum">
              <a:rPr lang="en-US" smtClean="0"/>
              <a:t>‹#›</a:t>
            </a:fld>
            <a:endParaRPr lang="en-US"/>
          </a:p>
        </p:txBody>
      </p:sp>
    </p:spTree>
    <p:extLst>
      <p:ext uri="{BB962C8B-B14F-4D97-AF65-F5344CB8AC3E}">
        <p14:creationId xmlns:p14="http://schemas.microsoft.com/office/powerpoint/2010/main" val="3599240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DHHS, DMH | WITS Training North Carolina | December 2021</a:t>
            </a:r>
          </a:p>
        </p:txBody>
      </p:sp>
      <p:sp>
        <p:nvSpPr>
          <p:cNvPr id="7" name="Slide Number Placeholder 6"/>
          <p:cNvSpPr>
            <a:spLocks noGrp="1"/>
          </p:cNvSpPr>
          <p:nvPr>
            <p:ph type="sldNum" sz="quarter" idx="12"/>
          </p:nvPr>
        </p:nvSpPr>
        <p:spPr/>
        <p:txBody>
          <a:bodyPr/>
          <a:lstStyle/>
          <a:p>
            <a:fld id="{0CE9D854-9302-4364-B28C-DB005EAC118C}" type="slidenum">
              <a:rPr lang="en-US" smtClean="0"/>
              <a:t>‹#›</a:t>
            </a:fld>
            <a:endParaRPr lang="en-US"/>
          </a:p>
        </p:txBody>
      </p:sp>
      <p:sp>
        <p:nvSpPr>
          <p:cNvPr id="5" name="Date Placeholder 4"/>
          <p:cNvSpPr>
            <a:spLocks noGrp="1"/>
          </p:cNvSpPr>
          <p:nvPr>
            <p:ph type="dt" sz="half" idx="10"/>
          </p:nvPr>
        </p:nvSpPr>
        <p:spPr/>
        <p:txBody>
          <a:bodyPr/>
          <a:lstStyle/>
          <a:p>
            <a:fld id="{CD1E0102-E8B3-4B46-9D6F-7DACF04E03E7}" type="datetime1">
              <a:rPr lang="en-US" smtClean="0"/>
              <a:t>12/15/2021</a:t>
            </a:fld>
            <a:endParaRPr lang="en-US"/>
          </a:p>
        </p:txBody>
      </p:sp>
    </p:spTree>
    <p:extLst>
      <p:ext uri="{BB962C8B-B14F-4D97-AF65-F5344CB8AC3E}">
        <p14:creationId xmlns:p14="http://schemas.microsoft.com/office/powerpoint/2010/main" val="2989040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8C09A20-31CB-4007-A354-1FFC198C2A55}" type="datetime1">
              <a:rPr lang="en-US" smtClean="0"/>
              <a:t>12/15/2021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DHHS, DMH | WITS Training North Carolina | December 2021</a:t>
            </a: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CE9D854-9302-4364-B28C-DB005EAC118C}" type="slidenum">
              <a:rPr lang="en-US" smtClean="0"/>
              <a:t>‹#›</a:t>
            </a:fld>
            <a:endParaRPr lang="en-US"/>
          </a:p>
        </p:txBody>
      </p:sp>
    </p:spTree>
    <p:extLst>
      <p:ext uri="{BB962C8B-B14F-4D97-AF65-F5344CB8AC3E}">
        <p14:creationId xmlns:p14="http://schemas.microsoft.com/office/powerpoint/2010/main" val="2055478656"/>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Lst>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Jaquetta.foreman@dhhs.nc.gov"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mailto:sor.gpras@dhhs.nc.gov" TargetMode="Externa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r>
              <a:rPr lang="en-US" sz="1800" dirty="0">
                <a:latin typeface="Gotham Light" pitchFamily="50" charset="0"/>
                <a:cs typeface="Arial"/>
              </a:rPr>
              <a:t>NC Department of Health and Human Services </a:t>
            </a:r>
          </a:p>
          <a:p>
            <a:r>
              <a:rPr lang="en-US" dirty="0"/>
              <a:t>SOR 2 End User Training</a:t>
            </a:r>
          </a:p>
        </p:txBody>
      </p:sp>
      <p:sp>
        <p:nvSpPr>
          <p:cNvPr id="9" name="Text Placeholder 8"/>
          <p:cNvSpPr>
            <a:spLocks noGrp="1"/>
          </p:cNvSpPr>
          <p:nvPr>
            <p:ph type="body" sz="quarter" idx="11"/>
          </p:nvPr>
        </p:nvSpPr>
        <p:spPr/>
        <p:txBody>
          <a:bodyPr/>
          <a:lstStyle/>
          <a:p>
            <a:r>
              <a:rPr lang="en-US" dirty="0"/>
              <a:t>Jaquetta Foreman</a:t>
            </a:r>
          </a:p>
          <a:p>
            <a:r>
              <a:rPr lang="en-US" sz="2400" dirty="0"/>
              <a:t>Data Coordinator</a:t>
            </a:r>
          </a:p>
        </p:txBody>
      </p:sp>
      <p:sp>
        <p:nvSpPr>
          <p:cNvPr id="10" name="Text Placeholder 9"/>
          <p:cNvSpPr>
            <a:spLocks noGrp="1"/>
          </p:cNvSpPr>
          <p:nvPr>
            <p:ph type="body" sz="quarter" idx="12"/>
          </p:nvPr>
        </p:nvSpPr>
        <p:spPr/>
        <p:txBody>
          <a:bodyPr>
            <a:normAutofit/>
          </a:bodyPr>
          <a:lstStyle/>
          <a:p>
            <a:r>
              <a:rPr lang="en-US" sz="2000" dirty="0"/>
              <a:t>December 2021</a:t>
            </a:r>
          </a:p>
        </p:txBody>
      </p:sp>
    </p:spTree>
    <p:extLst>
      <p:ext uri="{BB962C8B-B14F-4D97-AF65-F5344CB8AC3E}">
        <p14:creationId xmlns:p14="http://schemas.microsoft.com/office/powerpoint/2010/main" val="695022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9">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7" name="Rectangle 11">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5">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Shape 27">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96DB7BE-67D7-4EC7-9123-71C1F4B2DDA8}"/>
              </a:ext>
            </a:extLst>
          </p:cNvPr>
          <p:cNvSpPr>
            <a:spLocks noGrp="1"/>
          </p:cNvSpPr>
          <p:nvPr>
            <p:ph type="title"/>
          </p:nvPr>
        </p:nvSpPr>
        <p:spPr>
          <a:xfrm>
            <a:off x="7181723" y="609600"/>
            <a:ext cx="4512989" cy="2227730"/>
          </a:xfrm>
        </p:spPr>
        <p:txBody>
          <a:bodyPr anchor="ctr">
            <a:normAutofit/>
          </a:bodyPr>
          <a:lstStyle/>
          <a:p>
            <a:r>
              <a:rPr lang="en-US">
                <a:solidFill>
                  <a:srgbClr val="FFFFFF"/>
                </a:solidFill>
              </a:rPr>
              <a:t>WITS Client Search</a:t>
            </a:r>
          </a:p>
        </p:txBody>
      </p:sp>
      <p:pic>
        <p:nvPicPr>
          <p:cNvPr id="5" name="Picture 4">
            <a:extLst>
              <a:ext uri="{FF2B5EF4-FFF2-40B4-BE49-F238E27FC236}">
                <a16:creationId xmlns:a16="http://schemas.microsoft.com/office/drawing/2014/main" id="{30EAD470-7CAA-4352-9192-047282FEC9E4}"/>
              </a:ext>
            </a:extLst>
          </p:cNvPr>
          <p:cNvPicPr/>
          <p:nvPr/>
        </p:nvPicPr>
        <p:blipFill>
          <a:blip r:embed="rId2"/>
          <a:stretch>
            <a:fillRect/>
          </a:stretch>
        </p:blipFill>
        <p:spPr bwMode="auto">
          <a:xfrm>
            <a:off x="757251" y="2543003"/>
            <a:ext cx="3856774" cy="1860893"/>
          </a:xfrm>
          <a:prstGeom prst="rect">
            <a:avLst/>
          </a:prstGeom>
          <a:extLst>
            <a:ext uri="{53640926-AAD7-44D8-BBD7-CCE9431645EC}">
              <a14:shadowObscured xmlns:a14="http://schemas.microsoft.com/office/drawing/2010/main"/>
            </a:ext>
          </a:extLst>
        </p:spPr>
      </p:pic>
      <p:sp>
        <p:nvSpPr>
          <p:cNvPr id="3" name="Content Placeholder 2">
            <a:extLst>
              <a:ext uri="{FF2B5EF4-FFF2-40B4-BE49-F238E27FC236}">
                <a16:creationId xmlns:a16="http://schemas.microsoft.com/office/drawing/2014/main" id="{2322DA76-0126-4F14-AD01-D14D6755577F}"/>
              </a:ext>
            </a:extLst>
          </p:cNvPr>
          <p:cNvSpPr>
            <a:spLocks noGrp="1"/>
          </p:cNvSpPr>
          <p:nvPr>
            <p:ph idx="1"/>
          </p:nvPr>
        </p:nvSpPr>
        <p:spPr>
          <a:xfrm>
            <a:off x="7181725" y="2837329"/>
            <a:ext cx="4512988" cy="3317938"/>
          </a:xfrm>
        </p:spPr>
        <p:txBody>
          <a:bodyPr anchor="t">
            <a:normAutofit/>
          </a:bodyPr>
          <a:lstStyle/>
          <a:p>
            <a:pPr>
              <a:lnSpc>
                <a:spcPct val="90000"/>
              </a:lnSpc>
            </a:pPr>
            <a:r>
              <a:rPr lang="en-US">
                <a:solidFill>
                  <a:srgbClr val="FFFFFF"/>
                </a:solidFill>
              </a:rPr>
              <a:t>The placement of buttons now on the left side</a:t>
            </a:r>
          </a:p>
          <a:p>
            <a:pPr>
              <a:lnSpc>
                <a:spcPct val="90000"/>
              </a:lnSpc>
            </a:pPr>
            <a:r>
              <a:rPr lang="en-US">
                <a:solidFill>
                  <a:srgbClr val="FFFFFF"/>
                </a:solidFill>
              </a:rPr>
              <a:t>The “Go” Button has been replace with “Search”</a:t>
            </a:r>
          </a:p>
          <a:p>
            <a:pPr>
              <a:lnSpc>
                <a:spcPct val="90000"/>
              </a:lnSpc>
            </a:pPr>
            <a:r>
              <a:rPr lang="en-US">
                <a:solidFill>
                  <a:srgbClr val="FFFFFF"/>
                </a:solidFill>
              </a:rPr>
              <a:t>Search field are no longer compacted on screen</a:t>
            </a:r>
          </a:p>
          <a:p>
            <a:pPr>
              <a:lnSpc>
                <a:spcPct val="90000"/>
              </a:lnSpc>
            </a:pPr>
            <a:r>
              <a:rPr lang="en-US">
                <a:solidFill>
                  <a:srgbClr val="FFFFFF"/>
                </a:solidFill>
              </a:rPr>
              <a:t>Field names are located above the field</a:t>
            </a:r>
          </a:p>
          <a:p>
            <a:pPr>
              <a:lnSpc>
                <a:spcPct val="90000"/>
              </a:lnSpc>
            </a:pPr>
            <a:r>
              <a:rPr lang="en-US">
                <a:solidFill>
                  <a:srgbClr val="FFFFFF"/>
                </a:solidFill>
              </a:rPr>
              <a:t>An “Advanced Search” button is available, which displays all available search fields on the client list</a:t>
            </a:r>
          </a:p>
        </p:txBody>
      </p:sp>
      <p:sp>
        <p:nvSpPr>
          <p:cNvPr id="4" name="Footer Placeholder 3">
            <a:extLst>
              <a:ext uri="{FF2B5EF4-FFF2-40B4-BE49-F238E27FC236}">
                <a16:creationId xmlns:a16="http://schemas.microsoft.com/office/drawing/2014/main" id="{34DD8056-4839-4F78-8960-EA5DF9149BAD}"/>
              </a:ext>
            </a:extLst>
          </p:cNvPr>
          <p:cNvSpPr>
            <a:spLocks noGrp="1"/>
          </p:cNvSpPr>
          <p:nvPr>
            <p:ph type="ftr" sz="quarter" idx="11"/>
          </p:nvPr>
        </p:nvSpPr>
        <p:spPr/>
        <p:txBody>
          <a:bodyPr/>
          <a:lstStyle/>
          <a:p>
            <a:r>
              <a:rPr lang="en-US"/>
              <a:t>DHHS, DMH | WITS Training North Carolina | December 2021</a:t>
            </a:r>
          </a:p>
        </p:txBody>
      </p:sp>
      <p:sp>
        <p:nvSpPr>
          <p:cNvPr id="6" name="Slide Number Placeholder 5">
            <a:extLst>
              <a:ext uri="{FF2B5EF4-FFF2-40B4-BE49-F238E27FC236}">
                <a16:creationId xmlns:a16="http://schemas.microsoft.com/office/drawing/2014/main" id="{AA190F74-4249-4C8F-BF42-E9E8E4F05259}"/>
              </a:ext>
            </a:extLst>
          </p:cNvPr>
          <p:cNvSpPr>
            <a:spLocks noGrp="1"/>
          </p:cNvSpPr>
          <p:nvPr>
            <p:ph type="sldNum" sz="quarter" idx="12"/>
          </p:nvPr>
        </p:nvSpPr>
        <p:spPr/>
        <p:txBody>
          <a:bodyPr/>
          <a:lstStyle/>
          <a:p>
            <a:fld id="{0CE9D854-9302-4364-B28C-DB005EAC118C}" type="slidenum">
              <a:rPr lang="en-US" smtClean="0"/>
              <a:t>10</a:t>
            </a:fld>
            <a:endParaRPr lang="en-US"/>
          </a:p>
        </p:txBody>
      </p:sp>
    </p:spTree>
    <p:extLst>
      <p:ext uri="{BB962C8B-B14F-4D97-AF65-F5344CB8AC3E}">
        <p14:creationId xmlns:p14="http://schemas.microsoft.com/office/powerpoint/2010/main" val="706132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ectangle 10">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4">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Freeform: Shape 26">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1D32A03-B012-4F75-B664-8CBC314D2DD2}"/>
              </a:ext>
            </a:extLst>
          </p:cNvPr>
          <p:cNvSpPr>
            <a:spLocks noGrp="1"/>
          </p:cNvSpPr>
          <p:nvPr>
            <p:ph type="title"/>
          </p:nvPr>
        </p:nvSpPr>
        <p:spPr>
          <a:xfrm>
            <a:off x="7181723" y="609600"/>
            <a:ext cx="4512989" cy="2227730"/>
          </a:xfrm>
        </p:spPr>
        <p:txBody>
          <a:bodyPr anchor="ctr">
            <a:normAutofit/>
          </a:bodyPr>
          <a:lstStyle/>
          <a:p>
            <a:r>
              <a:rPr lang="en-US">
                <a:solidFill>
                  <a:srgbClr val="FFFFFF"/>
                </a:solidFill>
              </a:rPr>
              <a:t>Client Search Tips</a:t>
            </a:r>
          </a:p>
        </p:txBody>
      </p:sp>
      <p:pic>
        <p:nvPicPr>
          <p:cNvPr id="4" name="Picture 3">
            <a:extLst>
              <a:ext uri="{FF2B5EF4-FFF2-40B4-BE49-F238E27FC236}">
                <a16:creationId xmlns:a16="http://schemas.microsoft.com/office/drawing/2014/main" id="{C167D95A-5AA4-4306-B4EE-27C2EA4CF174}"/>
              </a:ext>
            </a:extLst>
          </p:cNvPr>
          <p:cNvPicPr/>
          <p:nvPr/>
        </p:nvPicPr>
        <p:blipFill rotWithShape="1">
          <a:blip r:embed="rId2"/>
          <a:srcRect l="19064" t="7877" r="1165" b="39987"/>
          <a:stretch/>
        </p:blipFill>
        <p:spPr bwMode="auto">
          <a:xfrm>
            <a:off x="757251" y="2641627"/>
            <a:ext cx="3856774" cy="1663645"/>
          </a:xfrm>
          <a:prstGeom prst="rect">
            <a:avLst/>
          </a:prstGeom>
          <a:extLst>
            <a:ext uri="{53640926-AAD7-44D8-BBD7-CCE9431645EC}">
              <a14:shadowObscured xmlns:a14="http://schemas.microsoft.com/office/drawing/2010/main"/>
            </a:ext>
          </a:extLst>
        </p:spPr>
      </p:pic>
      <p:sp>
        <p:nvSpPr>
          <p:cNvPr id="3" name="Content Placeholder 2">
            <a:extLst>
              <a:ext uri="{FF2B5EF4-FFF2-40B4-BE49-F238E27FC236}">
                <a16:creationId xmlns:a16="http://schemas.microsoft.com/office/drawing/2014/main" id="{C26DCC3D-0EE9-47AF-8795-D0A31AA8847B}"/>
              </a:ext>
            </a:extLst>
          </p:cNvPr>
          <p:cNvSpPr>
            <a:spLocks noGrp="1"/>
          </p:cNvSpPr>
          <p:nvPr>
            <p:ph idx="1"/>
          </p:nvPr>
        </p:nvSpPr>
        <p:spPr>
          <a:xfrm>
            <a:off x="7181725" y="2837329"/>
            <a:ext cx="4512988" cy="3317938"/>
          </a:xfrm>
        </p:spPr>
        <p:txBody>
          <a:bodyPr anchor="t">
            <a:normAutofit/>
          </a:bodyPr>
          <a:lstStyle/>
          <a:p>
            <a:pPr marL="0" indent="0">
              <a:lnSpc>
                <a:spcPct val="90000"/>
              </a:lnSpc>
              <a:buNone/>
            </a:pPr>
            <a:r>
              <a:rPr lang="en-US" sz="1500">
                <a:solidFill>
                  <a:srgbClr val="FFFFFF"/>
                </a:solidFill>
              </a:rPr>
              <a:t>Client Name or Number</a:t>
            </a:r>
          </a:p>
          <a:p>
            <a:pPr>
              <a:lnSpc>
                <a:spcPct val="90000"/>
              </a:lnSpc>
            </a:pPr>
            <a:r>
              <a:rPr lang="en-US" sz="1500">
                <a:solidFill>
                  <a:srgbClr val="FFFFFF"/>
                </a:solidFill>
              </a:rPr>
              <a:t>Use a client’s nickname or alternate names in the First Name or Last Name fields.</a:t>
            </a:r>
          </a:p>
          <a:p>
            <a:pPr>
              <a:lnSpc>
                <a:spcPct val="90000"/>
              </a:lnSpc>
            </a:pPr>
            <a:r>
              <a:rPr lang="en-US" sz="1500">
                <a:solidFill>
                  <a:srgbClr val="FFFFFF"/>
                </a:solidFill>
              </a:rPr>
              <a:t>Use an asterisk (*) to perform a wildcard search.</a:t>
            </a:r>
          </a:p>
          <a:p>
            <a:pPr>
              <a:lnSpc>
                <a:spcPct val="90000"/>
              </a:lnSpc>
            </a:pPr>
            <a:endParaRPr lang="en-US" sz="1500">
              <a:solidFill>
                <a:srgbClr val="FFFFFF"/>
              </a:solidFill>
            </a:endParaRPr>
          </a:p>
          <a:p>
            <a:pPr marL="0" indent="0">
              <a:lnSpc>
                <a:spcPct val="90000"/>
              </a:lnSpc>
              <a:buNone/>
            </a:pPr>
            <a:r>
              <a:rPr lang="en-US" sz="1500">
                <a:solidFill>
                  <a:srgbClr val="FFFFFF"/>
                </a:solidFill>
              </a:rPr>
              <a:t>Client Birthday or Age</a:t>
            </a:r>
          </a:p>
          <a:p>
            <a:pPr>
              <a:lnSpc>
                <a:spcPct val="90000"/>
              </a:lnSpc>
            </a:pPr>
            <a:r>
              <a:rPr lang="en-US" sz="1500">
                <a:solidFill>
                  <a:srgbClr val="FFFFFF"/>
                </a:solidFill>
              </a:rPr>
              <a:t>Between – colon (:).</a:t>
            </a:r>
          </a:p>
          <a:p>
            <a:pPr>
              <a:lnSpc>
                <a:spcPct val="90000"/>
              </a:lnSpc>
            </a:pPr>
            <a:r>
              <a:rPr lang="en-US" sz="1500">
                <a:solidFill>
                  <a:srgbClr val="FFFFFF"/>
                </a:solidFill>
              </a:rPr>
              <a:t>After a date – Greater than (&gt;).</a:t>
            </a:r>
          </a:p>
          <a:p>
            <a:pPr>
              <a:lnSpc>
                <a:spcPct val="90000"/>
              </a:lnSpc>
            </a:pPr>
            <a:r>
              <a:rPr lang="en-US" sz="1500">
                <a:solidFill>
                  <a:srgbClr val="FFFFFF"/>
                </a:solidFill>
              </a:rPr>
              <a:t>Before a date – Less than (&lt;).</a:t>
            </a:r>
          </a:p>
        </p:txBody>
      </p:sp>
      <p:sp>
        <p:nvSpPr>
          <p:cNvPr id="5" name="Footer Placeholder 4">
            <a:extLst>
              <a:ext uri="{FF2B5EF4-FFF2-40B4-BE49-F238E27FC236}">
                <a16:creationId xmlns:a16="http://schemas.microsoft.com/office/drawing/2014/main" id="{5FCB1DA6-60F1-47BD-A0E7-F45C8A5D5ABD}"/>
              </a:ext>
            </a:extLst>
          </p:cNvPr>
          <p:cNvSpPr>
            <a:spLocks noGrp="1"/>
          </p:cNvSpPr>
          <p:nvPr>
            <p:ph type="ftr" sz="quarter" idx="11"/>
          </p:nvPr>
        </p:nvSpPr>
        <p:spPr/>
        <p:txBody>
          <a:bodyPr/>
          <a:lstStyle/>
          <a:p>
            <a:r>
              <a:rPr lang="en-US"/>
              <a:t>DHHS, DMH | WITS Training North Carolina | December 2021</a:t>
            </a:r>
          </a:p>
        </p:txBody>
      </p:sp>
      <p:sp>
        <p:nvSpPr>
          <p:cNvPr id="6" name="Slide Number Placeholder 5">
            <a:extLst>
              <a:ext uri="{FF2B5EF4-FFF2-40B4-BE49-F238E27FC236}">
                <a16:creationId xmlns:a16="http://schemas.microsoft.com/office/drawing/2014/main" id="{0F2A8096-3C9E-4EED-B16E-3E5B13C6031A}"/>
              </a:ext>
            </a:extLst>
          </p:cNvPr>
          <p:cNvSpPr>
            <a:spLocks noGrp="1"/>
          </p:cNvSpPr>
          <p:nvPr>
            <p:ph type="sldNum" sz="quarter" idx="12"/>
          </p:nvPr>
        </p:nvSpPr>
        <p:spPr/>
        <p:txBody>
          <a:bodyPr/>
          <a:lstStyle/>
          <a:p>
            <a:fld id="{0CE9D854-9302-4364-B28C-DB005EAC118C}" type="slidenum">
              <a:rPr lang="en-US" smtClean="0"/>
              <a:t>11</a:t>
            </a:fld>
            <a:endParaRPr lang="en-US"/>
          </a:p>
        </p:txBody>
      </p:sp>
    </p:spTree>
    <p:extLst>
      <p:ext uri="{BB962C8B-B14F-4D97-AF65-F5344CB8AC3E}">
        <p14:creationId xmlns:p14="http://schemas.microsoft.com/office/powerpoint/2010/main" val="2839653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C235F-B0D3-4B6E-802D-8EDB95979D65}"/>
              </a:ext>
            </a:extLst>
          </p:cNvPr>
          <p:cNvSpPr>
            <a:spLocks noGrp="1"/>
          </p:cNvSpPr>
          <p:nvPr>
            <p:ph type="title"/>
          </p:nvPr>
        </p:nvSpPr>
        <p:spPr>
          <a:xfrm>
            <a:off x="677334" y="609600"/>
            <a:ext cx="8596668" cy="1320800"/>
          </a:xfrm>
        </p:spPr>
        <p:txBody>
          <a:bodyPr anchor="t">
            <a:normAutofit/>
          </a:bodyPr>
          <a:lstStyle/>
          <a:p>
            <a:r>
              <a:rPr lang="en-US"/>
              <a:t>Client List</a:t>
            </a:r>
          </a:p>
        </p:txBody>
      </p:sp>
      <p:sp>
        <p:nvSpPr>
          <p:cNvPr id="3" name="Content Placeholder 2">
            <a:extLst>
              <a:ext uri="{FF2B5EF4-FFF2-40B4-BE49-F238E27FC236}">
                <a16:creationId xmlns:a16="http://schemas.microsoft.com/office/drawing/2014/main" id="{187E96B4-31C3-4D53-A519-520D75F1127D}"/>
              </a:ext>
            </a:extLst>
          </p:cNvPr>
          <p:cNvSpPr>
            <a:spLocks noGrp="1"/>
          </p:cNvSpPr>
          <p:nvPr>
            <p:ph idx="1"/>
          </p:nvPr>
        </p:nvSpPr>
        <p:spPr>
          <a:xfrm>
            <a:off x="677334" y="2160589"/>
            <a:ext cx="3957349" cy="3749323"/>
          </a:xfrm>
        </p:spPr>
        <p:txBody>
          <a:bodyPr>
            <a:normAutofit/>
          </a:bodyPr>
          <a:lstStyle/>
          <a:p>
            <a:pPr marL="0" marR="0" indent="0">
              <a:lnSpc>
                <a:spcPct val="90000"/>
              </a:lnSpc>
              <a:spcBef>
                <a:spcPts val="0"/>
              </a:spcBef>
              <a:spcAft>
                <a:spcPts val="800"/>
              </a:spcAft>
              <a:buNone/>
            </a:pPr>
            <a:r>
              <a:rPr lang="en-US" sz="1500">
                <a:effectLst/>
                <a:latin typeface="Segoe UI" panose="020B0502040204020203" pitchFamily="34" charset="0"/>
                <a:ea typeface="Segoe UI" panose="020B0502040204020203" pitchFamily="34" charset="0"/>
                <a:cs typeface="Times New Roman" panose="02020603050405020304" pitchFamily="18" charset="0"/>
              </a:rPr>
              <a:t>For the client list, the first column is combining First, Last, DOB and Gender is same cell with the client’s name. ID fields have accent colored background. It displays the initials of the client. </a:t>
            </a:r>
          </a:p>
          <a:p>
            <a:pPr marR="182880" fontAlgn="base">
              <a:lnSpc>
                <a:spcPct val="90000"/>
              </a:lnSpc>
              <a:spcBef>
                <a:spcPts val="0"/>
              </a:spcBef>
              <a:spcAft>
                <a:spcPts val="600"/>
              </a:spcAft>
              <a:buClr>
                <a:srgbClr val="1B75BC"/>
              </a:buClr>
              <a:buSzPts val="1100"/>
            </a:pPr>
            <a:r>
              <a:rPr lang="en-US" sz="1500" u="none" strike="noStrike" kern="0" spc="0">
                <a:ln>
                  <a:noFill/>
                </a:ln>
                <a:effectLst>
                  <a:glow>
                    <a:srgbClr val="000000"/>
                  </a:glow>
                  <a:outerShdw sx="0" sy="0">
                    <a:srgbClr val="000000"/>
                  </a:outerShdw>
                  <a:reflection stA="0" endPos="0" fadeDir="0" sx="0" sy="0"/>
                </a:effectLst>
                <a:latin typeface="Segoe UI" panose="020B0502040204020203" pitchFamily="34" charset="0"/>
                <a:ea typeface="Segoe UI" panose="020B0502040204020203" pitchFamily="34" charset="0"/>
              </a:rPr>
              <a:t>Table sorting represented by arrows</a:t>
            </a:r>
          </a:p>
          <a:p>
            <a:pPr marR="182880" lvl="0" fontAlgn="base">
              <a:lnSpc>
                <a:spcPct val="90000"/>
              </a:lnSpc>
              <a:spcBef>
                <a:spcPts val="0"/>
              </a:spcBef>
              <a:spcAft>
                <a:spcPts val="600"/>
              </a:spcAft>
              <a:buClr>
                <a:srgbClr val="1B75BC"/>
              </a:buClr>
              <a:buSzPts val="1100"/>
            </a:pPr>
            <a:r>
              <a:rPr lang="en-US" sz="1500" u="none" strike="noStrike" kern="0" spc="0">
                <a:ln>
                  <a:noFill/>
                </a:ln>
                <a:effectLst>
                  <a:glow>
                    <a:srgbClr val="000000"/>
                  </a:glow>
                  <a:outerShdw sx="0" sy="0">
                    <a:srgbClr val="000000"/>
                  </a:outerShdw>
                  <a:reflection stA="0" endPos="0" fadeDir="0" sx="0" sy="0"/>
                </a:effectLst>
                <a:latin typeface="Segoe UI" panose="020B0502040204020203" pitchFamily="34" charset="0"/>
                <a:ea typeface="Segoe UI" panose="020B0502040204020203" pitchFamily="34" charset="0"/>
              </a:rPr>
              <a:t>“Add” (+) icon added to section header buttons</a:t>
            </a:r>
          </a:p>
          <a:p>
            <a:pPr marR="182880" lvl="0" fontAlgn="base">
              <a:lnSpc>
                <a:spcPct val="90000"/>
              </a:lnSpc>
              <a:spcBef>
                <a:spcPts val="0"/>
              </a:spcBef>
              <a:spcAft>
                <a:spcPts val="600"/>
              </a:spcAft>
              <a:buClr>
                <a:srgbClr val="1B75BC"/>
              </a:buClr>
              <a:buSzPts val="1100"/>
            </a:pPr>
            <a:r>
              <a:rPr lang="en-US" sz="1500" u="none" strike="noStrike" kern="0" spc="0">
                <a:ln>
                  <a:noFill/>
                </a:ln>
                <a:effectLst>
                  <a:glow>
                    <a:srgbClr val="000000"/>
                  </a:glow>
                  <a:outerShdw sx="0" sy="0">
                    <a:srgbClr val="000000"/>
                  </a:outerShdw>
                  <a:reflection stA="0" endPos="0" fadeDir="0" sx="0" sy="0"/>
                </a:effectLst>
                <a:latin typeface="Segoe UI" panose="020B0502040204020203" pitchFamily="34" charset="0"/>
                <a:ea typeface="Segoe UI" panose="020B0502040204020203" pitchFamily="34" charset="0"/>
              </a:rPr>
              <a:t>On List screens, the Actions column is now located on the right side </a:t>
            </a:r>
          </a:p>
          <a:p>
            <a:pPr marR="182880" lvl="0" fontAlgn="base">
              <a:lnSpc>
                <a:spcPct val="90000"/>
              </a:lnSpc>
              <a:spcBef>
                <a:spcPts val="0"/>
              </a:spcBef>
              <a:spcAft>
                <a:spcPts val="600"/>
              </a:spcAft>
              <a:buClr>
                <a:srgbClr val="1B75BC"/>
              </a:buClr>
              <a:buSzPts val="1100"/>
            </a:pPr>
            <a:r>
              <a:rPr lang="en-US" sz="1500" u="none" strike="noStrike" kern="0" spc="0">
                <a:ln>
                  <a:noFill/>
                </a:ln>
                <a:effectLst>
                  <a:glow>
                    <a:srgbClr val="000000"/>
                  </a:glow>
                  <a:outerShdw sx="0" sy="0">
                    <a:srgbClr val="000000"/>
                  </a:outerShdw>
                  <a:reflection stA="0" endPos="0" fadeDir="0" sx="0" sy="0"/>
                </a:effectLst>
                <a:latin typeface="Segoe UI" panose="020B0502040204020203" pitchFamily="34" charset="0"/>
                <a:ea typeface="Segoe UI" panose="020B0502040204020203" pitchFamily="34" charset="0"/>
              </a:rPr>
              <a:t>Actions icon is now a vertical ellipsis, not the pencil icon</a:t>
            </a:r>
          </a:p>
          <a:p>
            <a:pPr marR="182880" lvl="0" fontAlgn="base">
              <a:lnSpc>
                <a:spcPct val="90000"/>
              </a:lnSpc>
              <a:spcBef>
                <a:spcPts val="0"/>
              </a:spcBef>
              <a:spcAft>
                <a:spcPts val="600"/>
              </a:spcAft>
              <a:buClr>
                <a:srgbClr val="1B75BC"/>
              </a:buClr>
              <a:buSzPts val="1100"/>
            </a:pPr>
            <a:r>
              <a:rPr lang="en-US" sz="1500" u="none" strike="noStrike" kern="0" spc="0">
                <a:ln>
                  <a:noFill/>
                </a:ln>
                <a:effectLst>
                  <a:glow>
                    <a:srgbClr val="000000"/>
                  </a:glow>
                  <a:outerShdw sx="0" sy="0">
                    <a:srgbClr val="000000"/>
                  </a:outerShdw>
                  <a:reflection stA="0" endPos="0" fadeDir="0" sx="0" sy="0"/>
                </a:effectLst>
                <a:latin typeface="Segoe UI" panose="020B0502040204020203" pitchFamily="34" charset="0"/>
                <a:ea typeface="Segoe UI" panose="020B0502040204020203" pitchFamily="34" charset="0"/>
              </a:rPr>
              <a:t>On action rollover, action links are vertically stacked</a:t>
            </a:r>
          </a:p>
          <a:p>
            <a:pPr>
              <a:lnSpc>
                <a:spcPct val="90000"/>
              </a:lnSpc>
            </a:pPr>
            <a:endParaRPr lang="en-US" sz="1500">
              <a:effectLst/>
              <a:latin typeface="Segoe UI" panose="020B0502040204020203" pitchFamily="34" charset="0"/>
              <a:ea typeface="Segoe UI" panose="020B0502040204020203" pitchFamily="34" charset="0"/>
              <a:cs typeface="Times New Roman" panose="02020603050405020304" pitchFamily="18" charset="0"/>
            </a:endParaRPr>
          </a:p>
          <a:p>
            <a:pPr>
              <a:lnSpc>
                <a:spcPct val="90000"/>
              </a:lnSpc>
            </a:pPr>
            <a:endParaRPr lang="en-US" sz="1500"/>
          </a:p>
        </p:txBody>
      </p:sp>
      <p:pic>
        <p:nvPicPr>
          <p:cNvPr id="4" name="Picture 3">
            <a:extLst>
              <a:ext uri="{FF2B5EF4-FFF2-40B4-BE49-F238E27FC236}">
                <a16:creationId xmlns:a16="http://schemas.microsoft.com/office/drawing/2014/main" id="{A21AC7EB-651A-4ADA-B6AD-B0ADC39AE16C}"/>
              </a:ext>
            </a:extLst>
          </p:cNvPr>
          <p:cNvPicPr/>
          <p:nvPr/>
        </p:nvPicPr>
        <p:blipFill rotWithShape="1">
          <a:blip r:embed="rId2"/>
          <a:srcRect t="47435"/>
          <a:stretch/>
        </p:blipFill>
        <p:spPr bwMode="auto">
          <a:xfrm>
            <a:off x="4987137" y="2159331"/>
            <a:ext cx="4204989" cy="1525144"/>
          </a:xfrm>
          <a:prstGeom prst="rect">
            <a:avLst/>
          </a:prstGeom>
          <a:extLst>
            <a:ext uri="{53640926-AAD7-44D8-BBD7-CCE9431645EC}">
              <a14:shadowObscured xmlns:a14="http://schemas.microsoft.com/office/drawing/2010/main"/>
            </a:ext>
          </a:extLst>
        </p:spPr>
      </p:pic>
      <p:sp>
        <p:nvSpPr>
          <p:cNvPr id="5" name="Footer Placeholder 4">
            <a:extLst>
              <a:ext uri="{FF2B5EF4-FFF2-40B4-BE49-F238E27FC236}">
                <a16:creationId xmlns:a16="http://schemas.microsoft.com/office/drawing/2014/main" id="{904DA116-12E0-4624-A5BE-79F18E5507E6}"/>
              </a:ext>
            </a:extLst>
          </p:cNvPr>
          <p:cNvSpPr>
            <a:spLocks noGrp="1"/>
          </p:cNvSpPr>
          <p:nvPr>
            <p:ph type="ftr" sz="quarter" idx="11"/>
          </p:nvPr>
        </p:nvSpPr>
        <p:spPr/>
        <p:txBody>
          <a:bodyPr/>
          <a:lstStyle/>
          <a:p>
            <a:r>
              <a:rPr lang="en-US"/>
              <a:t>DHHS, DMH | WITS Training North Carolina | December 2021</a:t>
            </a:r>
          </a:p>
        </p:txBody>
      </p:sp>
      <p:sp>
        <p:nvSpPr>
          <p:cNvPr id="6" name="Slide Number Placeholder 5">
            <a:extLst>
              <a:ext uri="{FF2B5EF4-FFF2-40B4-BE49-F238E27FC236}">
                <a16:creationId xmlns:a16="http://schemas.microsoft.com/office/drawing/2014/main" id="{FDFD81D5-D2A1-4DEF-BA0C-BE4C32E58C7E}"/>
              </a:ext>
            </a:extLst>
          </p:cNvPr>
          <p:cNvSpPr>
            <a:spLocks noGrp="1"/>
          </p:cNvSpPr>
          <p:nvPr>
            <p:ph type="sldNum" sz="quarter" idx="12"/>
          </p:nvPr>
        </p:nvSpPr>
        <p:spPr/>
        <p:txBody>
          <a:bodyPr/>
          <a:lstStyle/>
          <a:p>
            <a:fld id="{0CE9D854-9302-4364-B28C-DB005EAC118C}" type="slidenum">
              <a:rPr lang="en-US" smtClean="0"/>
              <a:t>12</a:t>
            </a:fld>
            <a:endParaRPr lang="en-US"/>
          </a:p>
        </p:txBody>
      </p:sp>
    </p:spTree>
    <p:extLst>
      <p:ext uri="{BB962C8B-B14F-4D97-AF65-F5344CB8AC3E}">
        <p14:creationId xmlns:p14="http://schemas.microsoft.com/office/powerpoint/2010/main" val="3936188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ectangle 10">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4">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Freeform: Shape 26">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402BFE6-1A33-48BF-94B9-ED1D74728601}"/>
              </a:ext>
            </a:extLst>
          </p:cNvPr>
          <p:cNvSpPr>
            <a:spLocks noGrp="1"/>
          </p:cNvSpPr>
          <p:nvPr>
            <p:ph type="title"/>
          </p:nvPr>
        </p:nvSpPr>
        <p:spPr>
          <a:xfrm>
            <a:off x="7181723" y="609600"/>
            <a:ext cx="4512989" cy="2227730"/>
          </a:xfrm>
        </p:spPr>
        <p:txBody>
          <a:bodyPr anchor="ctr">
            <a:normAutofit/>
          </a:bodyPr>
          <a:lstStyle/>
          <a:p>
            <a:r>
              <a:rPr lang="en-US">
                <a:solidFill>
                  <a:srgbClr val="FFFFFF"/>
                </a:solidFill>
              </a:rPr>
              <a:t>Entering GPRA</a:t>
            </a:r>
          </a:p>
        </p:txBody>
      </p:sp>
      <p:pic>
        <p:nvPicPr>
          <p:cNvPr id="4" name="Picture 3">
            <a:extLst>
              <a:ext uri="{FF2B5EF4-FFF2-40B4-BE49-F238E27FC236}">
                <a16:creationId xmlns:a16="http://schemas.microsoft.com/office/drawing/2014/main" id="{F9DAA826-6792-44FD-AD67-57D8E3E51893}"/>
              </a:ext>
            </a:extLst>
          </p:cNvPr>
          <p:cNvPicPr/>
          <p:nvPr/>
        </p:nvPicPr>
        <p:blipFill>
          <a:blip r:embed="rId2"/>
          <a:stretch>
            <a:fillRect/>
          </a:stretch>
        </p:blipFill>
        <p:spPr bwMode="auto">
          <a:xfrm>
            <a:off x="757251" y="2543003"/>
            <a:ext cx="3856774" cy="1860893"/>
          </a:xfrm>
          <a:prstGeom prst="rect">
            <a:avLst/>
          </a:prstGeom>
          <a:extLst>
            <a:ext uri="{53640926-AAD7-44D8-BBD7-CCE9431645EC}">
              <a14:shadowObscured xmlns:a14="http://schemas.microsoft.com/office/drawing/2010/main"/>
            </a:ext>
          </a:extLst>
        </p:spPr>
      </p:pic>
      <p:sp>
        <p:nvSpPr>
          <p:cNvPr id="3" name="Content Placeholder 2">
            <a:extLst>
              <a:ext uri="{FF2B5EF4-FFF2-40B4-BE49-F238E27FC236}">
                <a16:creationId xmlns:a16="http://schemas.microsoft.com/office/drawing/2014/main" id="{52482E5A-8367-470A-8863-D3A9931C417A}"/>
              </a:ext>
            </a:extLst>
          </p:cNvPr>
          <p:cNvSpPr>
            <a:spLocks noGrp="1"/>
          </p:cNvSpPr>
          <p:nvPr>
            <p:ph idx="1"/>
          </p:nvPr>
        </p:nvSpPr>
        <p:spPr>
          <a:xfrm>
            <a:off x="7181725" y="2837329"/>
            <a:ext cx="4512988" cy="3317938"/>
          </a:xfrm>
        </p:spPr>
        <p:txBody>
          <a:bodyPr anchor="t">
            <a:normAutofit/>
          </a:bodyPr>
          <a:lstStyle/>
          <a:p>
            <a:pPr marL="0" indent="0">
              <a:buNone/>
            </a:pPr>
            <a:r>
              <a:rPr lang="en-US">
                <a:solidFill>
                  <a:srgbClr val="FFFFFF"/>
                </a:solidFill>
              </a:rPr>
              <a:t>Once in the FEI System tool, you will see a dashboard.</a:t>
            </a:r>
          </a:p>
          <a:p>
            <a:r>
              <a:rPr lang="en-US">
                <a:solidFill>
                  <a:srgbClr val="FFFFFF"/>
                </a:solidFill>
              </a:rPr>
              <a:t>Select ‘Client List’ (left side) and then click ‘Add client’ (left side).</a:t>
            </a:r>
          </a:p>
          <a:p>
            <a:r>
              <a:rPr lang="en-US">
                <a:solidFill>
                  <a:srgbClr val="FFFFFF"/>
                </a:solidFill>
              </a:rPr>
              <a:t>Enter data for the required data fields (yellowed boxes).</a:t>
            </a:r>
          </a:p>
          <a:p>
            <a:r>
              <a:rPr lang="en-US">
                <a:solidFill>
                  <a:srgbClr val="FFFFFF"/>
                </a:solidFill>
              </a:rPr>
              <a:t>Click ‘Save and Finish’ when done.</a:t>
            </a:r>
          </a:p>
        </p:txBody>
      </p:sp>
      <p:sp>
        <p:nvSpPr>
          <p:cNvPr id="5" name="Footer Placeholder 4">
            <a:extLst>
              <a:ext uri="{FF2B5EF4-FFF2-40B4-BE49-F238E27FC236}">
                <a16:creationId xmlns:a16="http://schemas.microsoft.com/office/drawing/2014/main" id="{31FC73F0-20EA-4C72-B302-9557E6020A39}"/>
              </a:ext>
            </a:extLst>
          </p:cNvPr>
          <p:cNvSpPr>
            <a:spLocks noGrp="1"/>
          </p:cNvSpPr>
          <p:nvPr>
            <p:ph type="ftr" sz="quarter" idx="11"/>
          </p:nvPr>
        </p:nvSpPr>
        <p:spPr/>
        <p:txBody>
          <a:bodyPr/>
          <a:lstStyle/>
          <a:p>
            <a:r>
              <a:rPr lang="en-US"/>
              <a:t>DHHS, DMH | WITS Training North Carolina | December 2021</a:t>
            </a:r>
          </a:p>
        </p:txBody>
      </p:sp>
      <p:sp>
        <p:nvSpPr>
          <p:cNvPr id="6" name="Slide Number Placeholder 5">
            <a:extLst>
              <a:ext uri="{FF2B5EF4-FFF2-40B4-BE49-F238E27FC236}">
                <a16:creationId xmlns:a16="http://schemas.microsoft.com/office/drawing/2014/main" id="{5DF920D4-CC4B-4D71-8122-1683158E9633}"/>
              </a:ext>
            </a:extLst>
          </p:cNvPr>
          <p:cNvSpPr>
            <a:spLocks noGrp="1"/>
          </p:cNvSpPr>
          <p:nvPr>
            <p:ph type="sldNum" sz="quarter" idx="12"/>
          </p:nvPr>
        </p:nvSpPr>
        <p:spPr/>
        <p:txBody>
          <a:bodyPr/>
          <a:lstStyle/>
          <a:p>
            <a:fld id="{0CE9D854-9302-4364-B28C-DB005EAC118C}" type="slidenum">
              <a:rPr lang="en-US" smtClean="0"/>
              <a:t>13</a:t>
            </a:fld>
            <a:endParaRPr lang="en-US"/>
          </a:p>
        </p:txBody>
      </p:sp>
    </p:spTree>
    <p:extLst>
      <p:ext uri="{BB962C8B-B14F-4D97-AF65-F5344CB8AC3E}">
        <p14:creationId xmlns:p14="http://schemas.microsoft.com/office/powerpoint/2010/main" val="2453767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B9C5F-232D-426C-94C3-EA32F72661ED}"/>
              </a:ext>
            </a:extLst>
          </p:cNvPr>
          <p:cNvSpPr>
            <a:spLocks noGrp="1"/>
          </p:cNvSpPr>
          <p:nvPr>
            <p:ph type="title"/>
          </p:nvPr>
        </p:nvSpPr>
        <p:spPr>
          <a:xfrm>
            <a:off x="677334" y="609600"/>
            <a:ext cx="8596668" cy="1320800"/>
          </a:xfrm>
        </p:spPr>
        <p:txBody>
          <a:bodyPr vert="horz" lIns="91440" tIns="45720" rIns="91440" bIns="45720" rtlCol="0" anchor="t">
            <a:normAutofit/>
          </a:bodyPr>
          <a:lstStyle/>
          <a:p>
            <a:r>
              <a:rPr lang="en-US"/>
              <a:t>Add A Client</a:t>
            </a:r>
          </a:p>
        </p:txBody>
      </p:sp>
      <p:sp>
        <p:nvSpPr>
          <p:cNvPr id="6" name="TextBox 5">
            <a:extLst>
              <a:ext uri="{FF2B5EF4-FFF2-40B4-BE49-F238E27FC236}">
                <a16:creationId xmlns:a16="http://schemas.microsoft.com/office/drawing/2014/main" id="{A4835AF4-DEDE-48EA-B142-9E1AE057B226}"/>
              </a:ext>
            </a:extLst>
          </p:cNvPr>
          <p:cNvSpPr txBox="1"/>
          <p:nvPr/>
        </p:nvSpPr>
        <p:spPr>
          <a:xfrm>
            <a:off x="677334" y="2160589"/>
            <a:ext cx="5220430" cy="3880773"/>
          </a:xfrm>
          <a:prstGeom prst="rect">
            <a:avLst/>
          </a:prstGeom>
        </p:spPr>
        <p:txBody>
          <a:bodyPr vert="horz" lIns="91440" tIns="45720" rIns="91440" bIns="45720" rtlCol="0">
            <a:normAutofit/>
          </a:bodyPr>
          <a:lstStyle/>
          <a:p>
            <a:pPr>
              <a:spcBef>
                <a:spcPts val="1000"/>
              </a:spcBef>
              <a:buClr>
                <a:schemeClr val="accent1"/>
              </a:buClr>
              <a:buSzPct val="80000"/>
              <a:buFont typeface="Wingdings 3" charset="2"/>
              <a:buChar char=""/>
            </a:pPr>
            <a:r>
              <a:rPr lang="en-US">
                <a:solidFill>
                  <a:schemeClr val="tx1">
                    <a:lumMod val="75000"/>
                    <a:lumOff val="25000"/>
                  </a:schemeClr>
                </a:solidFill>
              </a:rPr>
              <a:t>After completing the client profile, fill out additional information if needed: </a:t>
            </a:r>
          </a:p>
          <a:p>
            <a:pPr indent="-228600">
              <a:spcBef>
                <a:spcPts val="1000"/>
              </a:spcBef>
              <a:buClr>
                <a:schemeClr val="accent1"/>
              </a:buClr>
              <a:buSzPct val="80000"/>
              <a:buFont typeface="Wingdings 3" charset="2"/>
              <a:buChar char=""/>
            </a:pPr>
            <a:r>
              <a:rPr lang="en-US">
                <a:solidFill>
                  <a:schemeClr val="tx1">
                    <a:lumMod val="75000"/>
                    <a:lumOff val="25000"/>
                  </a:schemeClr>
                </a:solidFill>
              </a:rPr>
              <a:t>	Alternate names</a:t>
            </a:r>
          </a:p>
          <a:p>
            <a:pPr indent="-228600">
              <a:spcBef>
                <a:spcPts val="1000"/>
              </a:spcBef>
              <a:buClr>
                <a:schemeClr val="accent1"/>
              </a:buClr>
              <a:buSzPct val="80000"/>
              <a:buFont typeface="Wingdings 3" charset="2"/>
              <a:buChar char=""/>
            </a:pPr>
            <a:r>
              <a:rPr lang="en-US">
                <a:solidFill>
                  <a:schemeClr val="tx1">
                    <a:lumMod val="75000"/>
                    <a:lumOff val="25000"/>
                  </a:schemeClr>
                </a:solidFill>
              </a:rPr>
              <a:t>	Additional Information</a:t>
            </a:r>
          </a:p>
          <a:p>
            <a:pPr indent="-228600">
              <a:spcBef>
                <a:spcPts val="1000"/>
              </a:spcBef>
              <a:buClr>
                <a:schemeClr val="accent1"/>
              </a:buClr>
              <a:buSzPct val="80000"/>
              <a:buFont typeface="Wingdings 3" charset="2"/>
              <a:buChar char=""/>
            </a:pPr>
            <a:r>
              <a:rPr lang="en-US">
                <a:solidFill>
                  <a:schemeClr val="tx1">
                    <a:lumMod val="75000"/>
                    <a:lumOff val="25000"/>
                  </a:schemeClr>
                </a:solidFill>
              </a:rPr>
              <a:t>	Contact Info</a:t>
            </a:r>
          </a:p>
          <a:p>
            <a:pPr indent="-228600">
              <a:spcBef>
                <a:spcPts val="1000"/>
              </a:spcBef>
              <a:buClr>
                <a:schemeClr val="accent1"/>
              </a:buClr>
              <a:buSzPct val="80000"/>
              <a:buFont typeface="Wingdings 3" charset="2"/>
              <a:buChar char=""/>
            </a:pPr>
            <a:r>
              <a:rPr lang="en-US">
                <a:solidFill>
                  <a:schemeClr val="tx1">
                    <a:lumMod val="75000"/>
                    <a:lumOff val="25000"/>
                  </a:schemeClr>
                </a:solidFill>
              </a:rPr>
              <a:t>	Other Numbers</a:t>
            </a:r>
          </a:p>
          <a:p>
            <a:pPr indent="-228600">
              <a:spcBef>
                <a:spcPts val="1000"/>
              </a:spcBef>
              <a:buClr>
                <a:schemeClr val="accent1"/>
              </a:buClr>
              <a:buSzPct val="80000"/>
              <a:buFont typeface="Wingdings 3" charset="2"/>
              <a:buChar char=""/>
            </a:pPr>
            <a:r>
              <a:rPr lang="en-US">
                <a:solidFill>
                  <a:schemeClr val="tx1">
                    <a:lumMod val="75000"/>
                    <a:lumOff val="25000"/>
                  </a:schemeClr>
                </a:solidFill>
              </a:rPr>
              <a:t>	History</a:t>
            </a:r>
          </a:p>
        </p:txBody>
      </p:sp>
      <p:pic>
        <p:nvPicPr>
          <p:cNvPr id="4" name="Content Placeholder 3">
            <a:extLst>
              <a:ext uri="{FF2B5EF4-FFF2-40B4-BE49-F238E27FC236}">
                <a16:creationId xmlns:a16="http://schemas.microsoft.com/office/drawing/2014/main" id="{A5BE4EC3-FF7F-44FF-B8F7-7F5F5FABC5F4}"/>
              </a:ext>
            </a:extLst>
          </p:cNvPr>
          <p:cNvPicPr>
            <a:picLocks noGrp="1"/>
          </p:cNvPicPr>
          <p:nvPr>
            <p:ph idx="1"/>
          </p:nvPr>
        </p:nvPicPr>
        <p:blipFill rotWithShape="1">
          <a:blip r:embed="rId2"/>
          <a:srcRect l="5144" r="15455"/>
          <a:stretch/>
        </p:blipFill>
        <p:spPr>
          <a:xfrm>
            <a:off x="6127951" y="2159000"/>
            <a:ext cx="3145536" cy="3882362"/>
          </a:xfrm>
          <a:prstGeom prst="rect">
            <a:avLst/>
          </a:prstGeom>
        </p:spPr>
      </p:pic>
      <p:sp>
        <p:nvSpPr>
          <p:cNvPr id="3" name="Footer Placeholder 2">
            <a:extLst>
              <a:ext uri="{FF2B5EF4-FFF2-40B4-BE49-F238E27FC236}">
                <a16:creationId xmlns:a16="http://schemas.microsoft.com/office/drawing/2014/main" id="{47CE441E-1823-49BB-AFCE-BDB309E9025C}"/>
              </a:ext>
            </a:extLst>
          </p:cNvPr>
          <p:cNvSpPr>
            <a:spLocks noGrp="1"/>
          </p:cNvSpPr>
          <p:nvPr>
            <p:ph type="ftr" sz="quarter" idx="11"/>
          </p:nvPr>
        </p:nvSpPr>
        <p:spPr/>
        <p:txBody>
          <a:bodyPr/>
          <a:lstStyle/>
          <a:p>
            <a:r>
              <a:rPr lang="en-US"/>
              <a:t>DHHS, DMH | WITS Training North Carolina | December 2021</a:t>
            </a:r>
          </a:p>
        </p:txBody>
      </p:sp>
      <p:sp>
        <p:nvSpPr>
          <p:cNvPr id="5" name="Slide Number Placeholder 4">
            <a:extLst>
              <a:ext uri="{FF2B5EF4-FFF2-40B4-BE49-F238E27FC236}">
                <a16:creationId xmlns:a16="http://schemas.microsoft.com/office/drawing/2014/main" id="{F11D1E93-2285-4470-A2FF-33B05383214A}"/>
              </a:ext>
            </a:extLst>
          </p:cNvPr>
          <p:cNvSpPr>
            <a:spLocks noGrp="1"/>
          </p:cNvSpPr>
          <p:nvPr>
            <p:ph type="sldNum" sz="quarter" idx="12"/>
          </p:nvPr>
        </p:nvSpPr>
        <p:spPr/>
        <p:txBody>
          <a:bodyPr/>
          <a:lstStyle/>
          <a:p>
            <a:fld id="{0CE9D854-9302-4364-B28C-DB005EAC118C}" type="slidenum">
              <a:rPr lang="en-US" smtClean="0"/>
              <a:t>14</a:t>
            </a:fld>
            <a:endParaRPr lang="en-US"/>
          </a:p>
        </p:txBody>
      </p:sp>
    </p:spTree>
    <p:extLst>
      <p:ext uri="{BB962C8B-B14F-4D97-AF65-F5344CB8AC3E}">
        <p14:creationId xmlns:p14="http://schemas.microsoft.com/office/powerpoint/2010/main" val="1647562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ectangle 10">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4">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Freeform: Shape 26">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31DB79D-43DF-4AA2-AFC2-28CD2E941EB3}"/>
              </a:ext>
            </a:extLst>
          </p:cNvPr>
          <p:cNvSpPr>
            <a:spLocks noGrp="1"/>
          </p:cNvSpPr>
          <p:nvPr>
            <p:ph type="title"/>
          </p:nvPr>
        </p:nvSpPr>
        <p:spPr>
          <a:xfrm>
            <a:off x="7181723" y="609600"/>
            <a:ext cx="4512989" cy="2227730"/>
          </a:xfrm>
        </p:spPr>
        <p:txBody>
          <a:bodyPr anchor="ctr">
            <a:normAutofit/>
          </a:bodyPr>
          <a:lstStyle/>
          <a:p>
            <a:r>
              <a:rPr lang="en-US">
                <a:solidFill>
                  <a:srgbClr val="FFFFFF"/>
                </a:solidFill>
              </a:rPr>
              <a:t>Episode List</a:t>
            </a:r>
          </a:p>
        </p:txBody>
      </p:sp>
      <p:pic>
        <p:nvPicPr>
          <p:cNvPr id="4" name="Picture 3">
            <a:extLst>
              <a:ext uri="{FF2B5EF4-FFF2-40B4-BE49-F238E27FC236}">
                <a16:creationId xmlns:a16="http://schemas.microsoft.com/office/drawing/2014/main" id="{4C408016-646B-471D-9509-9F23661FFFF3}"/>
              </a:ext>
            </a:extLst>
          </p:cNvPr>
          <p:cNvPicPr/>
          <p:nvPr/>
        </p:nvPicPr>
        <p:blipFill>
          <a:blip r:embed="rId2"/>
          <a:stretch>
            <a:fillRect/>
          </a:stretch>
        </p:blipFill>
        <p:spPr>
          <a:xfrm>
            <a:off x="95962" y="2170545"/>
            <a:ext cx="5399674" cy="2189019"/>
          </a:xfrm>
          <a:prstGeom prst="rect">
            <a:avLst/>
          </a:prstGeom>
        </p:spPr>
      </p:pic>
      <p:sp>
        <p:nvSpPr>
          <p:cNvPr id="3" name="Content Placeholder 2">
            <a:extLst>
              <a:ext uri="{FF2B5EF4-FFF2-40B4-BE49-F238E27FC236}">
                <a16:creationId xmlns:a16="http://schemas.microsoft.com/office/drawing/2014/main" id="{D9A381CA-26A5-4FA2-ABE0-D7B522CEFC2C}"/>
              </a:ext>
            </a:extLst>
          </p:cNvPr>
          <p:cNvSpPr>
            <a:spLocks noGrp="1"/>
          </p:cNvSpPr>
          <p:nvPr>
            <p:ph idx="1"/>
          </p:nvPr>
        </p:nvSpPr>
        <p:spPr>
          <a:xfrm>
            <a:off x="7181725" y="2837329"/>
            <a:ext cx="4512988" cy="3317938"/>
          </a:xfrm>
        </p:spPr>
        <p:txBody>
          <a:bodyPr anchor="t">
            <a:normAutofit/>
          </a:bodyPr>
          <a:lstStyle/>
          <a:p>
            <a:r>
              <a:rPr lang="en-US">
                <a:solidFill>
                  <a:srgbClr val="FFFFFF"/>
                </a:solidFill>
              </a:rPr>
              <a:t>Select ‘Episode list’ (left side) and then click ‘Start new episode’ (left side).</a:t>
            </a:r>
          </a:p>
          <a:p>
            <a:r>
              <a:rPr lang="en-US">
                <a:solidFill>
                  <a:srgbClr val="FFFFFF"/>
                </a:solidFill>
              </a:rPr>
              <a:t>Enter data for the required data fields (yellowed boxes). ‘Reason or visit’ field can be marked ‘NA’.</a:t>
            </a:r>
          </a:p>
          <a:p>
            <a:r>
              <a:rPr lang="en-US">
                <a:solidFill>
                  <a:srgbClr val="FFFFFF"/>
                </a:solidFill>
              </a:rPr>
              <a:t>Click ‘Finish’ when done.</a:t>
            </a:r>
          </a:p>
        </p:txBody>
      </p:sp>
      <p:sp>
        <p:nvSpPr>
          <p:cNvPr id="5" name="Footer Placeholder 4">
            <a:extLst>
              <a:ext uri="{FF2B5EF4-FFF2-40B4-BE49-F238E27FC236}">
                <a16:creationId xmlns:a16="http://schemas.microsoft.com/office/drawing/2014/main" id="{EBE56BDF-E5D0-4563-ADAA-DA615092C9F2}"/>
              </a:ext>
            </a:extLst>
          </p:cNvPr>
          <p:cNvSpPr>
            <a:spLocks noGrp="1"/>
          </p:cNvSpPr>
          <p:nvPr>
            <p:ph type="ftr" sz="quarter" idx="11"/>
          </p:nvPr>
        </p:nvSpPr>
        <p:spPr/>
        <p:txBody>
          <a:bodyPr/>
          <a:lstStyle/>
          <a:p>
            <a:r>
              <a:rPr lang="en-US"/>
              <a:t>DHHS, DMH | WITS Training North Carolina | December 2021</a:t>
            </a:r>
          </a:p>
        </p:txBody>
      </p:sp>
      <p:sp>
        <p:nvSpPr>
          <p:cNvPr id="6" name="Slide Number Placeholder 5">
            <a:extLst>
              <a:ext uri="{FF2B5EF4-FFF2-40B4-BE49-F238E27FC236}">
                <a16:creationId xmlns:a16="http://schemas.microsoft.com/office/drawing/2014/main" id="{A4D8374F-CCD1-442D-A457-7A67E90A3EC0}"/>
              </a:ext>
            </a:extLst>
          </p:cNvPr>
          <p:cNvSpPr>
            <a:spLocks noGrp="1"/>
          </p:cNvSpPr>
          <p:nvPr>
            <p:ph type="sldNum" sz="quarter" idx="12"/>
          </p:nvPr>
        </p:nvSpPr>
        <p:spPr/>
        <p:txBody>
          <a:bodyPr/>
          <a:lstStyle/>
          <a:p>
            <a:fld id="{0CE9D854-9302-4364-B28C-DB005EAC118C}" type="slidenum">
              <a:rPr lang="en-US" smtClean="0"/>
              <a:t>15</a:t>
            </a:fld>
            <a:endParaRPr lang="en-US"/>
          </a:p>
        </p:txBody>
      </p:sp>
    </p:spTree>
    <p:extLst>
      <p:ext uri="{BB962C8B-B14F-4D97-AF65-F5344CB8AC3E}">
        <p14:creationId xmlns:p14="http://schemas.microsoft.com/office/powerpoint/2010/main" val="3123867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673B2-2127-4438-B874-5C2337AEBE97}"/>
              </a:ext>
            </a:extLst>
          </p:cNvPr>
          <p:cNvSpPr>
            <a:spLocks noGrp="1"/>
          </p:cNvSpPr>
          <p:nvPr>
            <p:ph type="title"/>
          </p:nvPr>
        </p:nvSpPr>
        <p:spPr/>
        <p:txBody>
          <a:bodyPr/>
          <a:lstStyle/>
          <a:p>
            <a:r>
              <a:rPr lang="en-US" dirty="0"/>
              <a:t>Activity List</a:t>
            </a:r>
          </a:p>
        </p:txBody>
      </p:sp>
      <p:pic>
        <p:nvPicPr>
          <p:cNvPr id="5" name="Content Placeholder 4">
            <a:extLst>
              <a:ext uri="{FF2B5EF4-FFF2-40B4-BE49-F238E27FC236}">
                <a16:creationId xmlns:a16="http://schemas.microsoft.com/office/drawing/2014/main" id="{C29572EA-D8CF-419E-A586-5B053E1B0D71}"/>
              </a:ext>
            </a:extLst>
          </p:cNvPr>
          <p:cNvPicPr>
            <a:picLocks noGrp="1" noChangeAspect="1"/>
          </p:cNvPicPr>
          <p:nvPr>
            <p:ph idx="1"/>
          </p:nvPr>
        </p:nvPicPr>
        <p:blipFill>
          <a:blip r:embed="rId2"/>
          <a:stretch>
            <a:fillRect/>
          </a:stretch>
        </p:blipFill>
        <p:spPr>
          <a:xfrm>
            <a:off x="677863" y="2265659"/>
            <a:ext cx="8596312" cy="3671294"/>
          </a:xfrm>
        </p:spPr>
      </p:pic>
      <p:sp>
        <p:nvSpPr>
          <p:cNvPr id="3" name="Footer Placeholder 2">
            <a:extLst>
              <a:ext uri="{FF2B5EF4-FFF2-40B4-BE49-F238E27FC236}">
                <a16:creationId xmlns:a16="http://schemas.microsoft.com/office/drawing/2014/main" id="{54FFEC88-3B13-41D0-BE1D-E893167EB0BC}"/>
              </a:ext>
            </a:extLst>
          </p:cNvPr>
          <p:cNvSpPr>
            <a:spLocks noGrp="1"/>
          </p:cNvSpPr>
          <p:nvPr>
            <p:ph type="ftr" sz="quarter" idx="11"/>
          </p:nvPr>
        </p:nvSpPr>
        <p:spPr/>
        <p:txBody>
          <a:bodyPr/>
          <a:lstStyle/>
          <a:p>
            <a:r>
              <a:rPr lang="en-US"/>
              <a:t>DHHS, DMH | WITS Training North Carolina | December 2021</a:t>
            </a:r>
          </a:p>
        </p:txBody>
      </p:sp>
      <p:sp>
        <p:nvSpPr>
          <p:cNvPr id="4" name="Slide Number Placeholder 3">
            <a:extLst>
              <a:ext uri="{FF2B5EF4-FFF2-40B4-BE49-F238E27FC236}">
                <a16:creationId xmlns:a16="http://schemas.microsoft.com/office/drawing/2014/main" id="{C1804405-C0CC-4D33-B2CA-EE04970887DA}"/>
              </a:ext>
            </a:extLst>
          </p:cNvPr>
          <p:cNvSpPr>
            <a:spLocks noGrp="1"/>
          </p:cNvSpPr>
          <p:nvPr>
            <p:ph type="sldNum" sz="quarter" idx="12"/>
          </p:nvPr>
        </p:nvSpPr>
        <p:spPr/>
        <p:txBody>
          <a:bodyPr/>
          <a:lstStyle/>
          <a:p>
            <a:fld id="{0CE9D854-9302-4364-B28C-DB005EAC118C}" type="slidenum">
              <a:rPr lang="en-US" smtClean="0"/>
              <a:t>16</a:t>
            </a:fld>
            <a:endParaRPr lang="en-US"/>
          </a:p>
        </p:txBody>
      </p:sp>
    </p:spTree>
    <p:extLst>
      <p:ext uri="{BB962C8B-B14F-4D97-AF65-F5344CB8AC3E}">
        <p14:creationId xmlns:p14="http://schemas.microsoft.com/office/powerpoint/2010/main" val="3259280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A4B54-A793-4981-A289-CE0DCAC8E4A0}"/>
              </a:ext>
            </a:extLst>
          </p:cNvPr>
          <p:cNvSpPr>
            <a:spLocks noGrp="1"/>
          </p:cNvSpPr>
          <p:nvPr>
            <p:ph type="title"/>
          </p:nvPr>
        </p:nvSpPr>
        <p:spPr>
          <a:xfrm>
            <a:off x="676746" y="609600"/>
            <a:ext cx="3729076" cy="1320800"/>
          </a:xfrm>
        </p:spPr>
        <p:txBody>
          <a:bodyPr anchor="ctr">
            <a:normAutofit/>
          </a:bodyPr>
          <a:lstStyle/>
          <a:p>
            <a:r>
              <a:rPr lang="en-US"/>
              <a:t>Intake Case Information</a:t>
            </a:r>
          </a:p>
        </p:txBody>
      </p:sp>
      <p:sp>
        <p:nvSpPr>
          <p:cNvPr id="3" name="Content Placeholder 2">
            <a:extLst>
              <a:ext uri="{FF2B5EF4-FFF2-40B4-BE49-F238E27FC236}">
                <a16:creationId xmlns:a16="http://schemas.microsoft.com/office/drawing/2014/main" id="{E38049B1-D14D-400A-B638-9372722B6D2A}"/>
              </a:ext>
            </a:extLst>
          </p:cNvPr>
          <p:cNvSpPr>
            <a:spLocks noGrp="1"/>
          </p:cNvSpPr>
          <p:nvPr>
            <p:ph idx="1"/>
          </p:nvPr>
        </p:nvSpPr>
        <p:spPr>
          <a:xfrm>
            <a:off x="685167" y="2160589"/>
            <a:ext cx="3720916" cy="3560733"/>
          </a:xfrm>
        </p:spPr>
        <p:txBody>
          <a:bodyPr>
            <a:normAutofit/>
          </a:bodyPr>
          <a:lstStyle/>
          <a:p>
            <a:r>
              <a:rPr lang="en-US"/>
              <a:t>Select ‘Program enrollment’ under ‘Client list (left side) and then click ‘Add enrollment’ (left side).</a:t>
            </a:r>
          </a:p>
          <a:p>
            <a:r>
              <a:rPr lang="en-US"/>
              <a:t>Enter data for the required data fields (yellow boxes). SOR2 should be program name.</a:t>
            </a:r>
          </a:p>
          <a:p>
            <a:r>
              <a:rPr lang="en-US"/>
              <a:t>Click ‘Finish’ when done.</a:t>
            </a:r>
          </a:p>
        </p:txBody>
      </p:sp>
      <p:pic>
        <p:nvPicPr>
          <p:cNvPr id="4" name="Picture 3">
            <a:extLst>
              <a:ext uri="{FF2B5EF4-FFF2-40B4-BE49-F238E27FC236}">
                <a16:creationId xmlns:a16="http://schemas.microsoft.com/office/drawing/2014/main" id="{6E4D432E-A53A-410D-BE71-F5E10728A4F0}"/>
              </a:ext>
            </a:extLst>
          </p:cNvPr>
          <p:cNvPicPr/>
          <p:nvPr/>
        </p:nvPicPr>
        <p:blipFill>
          <a:blip r:embed="rId2"/>
          <a:stretch>
            <a:fillRect/>
          </a:stretch>
        </p:blipFill>
        <p:spPr>
          <a:xfrm>
            <a:off x="4654035" y="1191799"/>
            <a:ext cx="4602747" cy="3969869"/>
          </a:xfrm>
          <a:prstGeom prst="rect">
            <a:avLst/>
          </a:prstGeom>
        </p:spPr>
      </p:pic>
      <p:sp>
        <p:nvSpPr>
          <p:cNvPr id="5" name="Footer Placeholder 4">
            <a:extLst>
              <a:ext uri="{FF2B5EF4-FFF2-40B4-BE49-F238E27FC236}">
                <a16:creationId xmlns:a16="http://schemas.microsoft.com/office/drawing/2014/main" id="{C331A42E-A061-4FF6-AEA5-A957486E58D3}"/>
              </a:ext>
            </a:extLst>
          </p:cNvPr>
          <p:cNvSpPr>
            <a:spLocks noGrp="1"/>
          </p:cNvSpPr>
          <p:nvPr>
            <p:ph type="ftr" sz="quarter" idx="11"/>
          </p:nvPr>
        </p:nvSpPr>
        <p:spPr/>
        <p:txBody>
          <a:bodyPr/>
          <a:lstStyle/>
          <a:p>
            <a:r>
              <a:rPr lang="en-US"/>
              <a:t>DHHS, DMH | WITS Training North Carolina | December 2021</a:t>
            </a:r>
          </a:p>
        </p:txBody>
      </p:sp>
      <p:sp>
        <p:nvSpPr>
          <p:cNvPr id="6" name="Slide Number Placeholder 5">
            <a:extLst>
              <a:ext uri="{FF2B5EF4-FFF2-40B4-BE49-F238E27FC236}">
                <a16:creationId xmlns:a16="http://schemas.microsoft.com/office/drawing/2014/main" id="{74E4B27F-67CE-464E-9D59-D3C68E922FBF}"/>
              </a:ext>
            </a:extLst>
          </p:cNvPr>
          <p:cNvSpPr>
            <a:spLocks noGrp="1"/>
          </p:cNvSpPr>
          <p:nvPr>
            <p:ph type="sldNum" sz="quarter" idx="12"/>
          </p:nvPr>
        </p:nvSpPr>
        <p:spPr/>
        <p:txBody>
          <a:bodyPr/>
          <a:lstStyle/>
          <a:p>
            <a:fld id="{0CE9D854-9302-4364-B28C-DB005EAC118C}" type="slidenum">
              <a:rPr lang="en-US" smtClean="0"/>
              <a:t>17</a:t>
            </a:fld>
            <a:endParaRPr lang="en-US"/>
          </a:p>
        </p:txBody>
      </p:sp>
    </p:spTree>
    <p:extLst>
      <p:ext uri="{BB962C8B-B14F-4D97-AF65-F5344CB8AC3E}">
        <p14:creationId xmlns:p14="http://schemas.microsoft.com/office/powerpoint/2010/main" val="2281705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B01C6-2681-405B-B12B-2CE2EB8426B5}"/>
              </a:ext>
            </a:extLst>
          </p:cNvPr>
          <p:cNvSpPr>
            <a:spLocks noGrp="1"/>
          </p:cNvSpPr>
          <p:nvPr>
            <p:ph type="title"/>
          </p:nvPr>
        </p:nvSpPr>
        <p:spPr>
          <a:xfrm>
            <a:off x="677334" y="609600"/>
            <a:ext cx="2938468" cy="5431762"/>
          </a:xfrm>
        </p:spPr>
        <p:txBody>
          <a:bodyPr anchor="ctr">
            <a:normAutofit/>
          </a:bodyPr>
          <a:lstStyle/>
          <a:p>
            <a:r>
              <a:rPr lang="en-US"/>
              <a:t>Client Program Enrollment</a:t>
            </a:r>
          </a:p>
        </p:txBody>
      </p:sp>
      <p:sp>
        <p:nvSpPr>
          <p:cNvPr id="3" name="Content Placeholder 2">
            <a:extLst>
              <a:ext uri="{FF2B5EF4-FFF2-40B4-BE49-F238E27FC236}">
                <a16:creationId xmlns:a16="http://schemas.microsoft.com/office/drawing/2014/main" id="{BCD82A90-EB51-4F95-AAEA-C24373AA5DF2}"/>
              </a:ext>
            </a:extLst>
          </p:cNvPr>
          <p:cNvSpPr>
            <a:spLocks noGrp="1"/>
          </p:cNvSpPr>
          <p:nvPr>
            <p:ph idx="1"/>
          </p:nvPr>
        </p:nvSpPr>
        <p:spPr>
          <a:xfrm>
            <a:off x="3846889" y="609602"/>
            <a:ext cx="5424112" cy="3208334"/>
          </a:xfrm>
        </p:spPr>
        <p:txBody>
          <a:bodyPr>
            <a:normAutofit/>
          </a:bodyPr>
          <a:lstStyle/>
          <a:p>
            <a:r>
              <a:rPr lang="en-US"/>
              <a:t>Select ‘Program Enrollment’ under ‘Client list ‘(left side) and then click ‘ Add enrollment’ (left side).</a:t>
            </a:r>
          </a:p>
          <a:p>
            <a:r>
              <a:rPr lang="en-US"/>
              <a:t>Enter data for the required data fields (yellow boxes). SOR2 should be the program name.</a:t>
            </a:r>
          </a:p>
          <a:p>
            <a:r>
              <a:rPr lang="en-US"/>
              <a:t>Click ‘Finish’ when done.</a:t>
            </a:r>
          </a:p>
        </p:txBody>
      </p:sp>
      <p:pic>
        <p:nvPicPr>
          <p:cNvPr id="4" name="Picture 3">
            <a:extLst>
              <a:ext uri="{FF2B5EF4-FFF2-40B4-BE49-F238E27FC236}">
                <a16:creationId xmlns:a16="http://schemas.microsoft.com/office/drawing/2014/main" id="{FAB77D80-4482-463E-B27B-7FAC98152E5F}"/>
              </a:ext>
            </a:extLst>
          </p:cNvPr>
          <p:cNvPicPr/>
          <p:nvPr/>
        </p:nvPicPr>
        <p:blipFill>
          <a:blip r:embed="rId2"/>
          <a:stretch>
            <a:fillRect/>
          </a:stretch>
        </p:blipFill>
        <p:spPr>
          <a:xfrm>
            <a:off x="4293135" y="4048918"/>
            <a:ext cx="4977866" cy="1717363"/>
          </a:xfrm>
          <a:prstGeom prst="rect">
            <a:avLst/>
          </a:prstGeom>
        </p:spPr>
      </p:pic>
      <p:sp>
        <p:nvSpPr>
          <p:cNvPr id="5" name="Footer Placeholder 4">
            <a:extLst>
              <a:ext uri="{FF2B5EF4-FFF2-40B4-BE49-F238E27FC236}">
                <a16:creationId xmlns:a16="http://schemas.microsoft.com/office/drawing/2014/main" id="{0FB7ACDE-5423-476E-AC96-ADA67CEB5E71}"/>
              </a:ext>
            </a:extLst>
          </p:cNvPr>
          <p:cNvSpPr>
            <a:spLocks noGrp="1"/>
          </p:cNvSpPr>
          <p:nvPr>
            <p:ph type="ftr" sz="quarter" idx="11"/>
          </p:nvPr>
        </p:nvSpPr>
        <p:spPr/>
        <p:txBody>
          <a:bodyPr/>
          <a:lstStyle/>
          <a:p>
            <a:r>
              <a:rPr lang="en-US"/>
              <a:t>DHHS, DMH | WITS Training North Carolina | December 2021</a:t>
            </a:r>
          </a:p>
        </p:txBody>
      </p:sp>
      <p:sp>
        <p:nvSpPr>
          <p:cNvPr id="6" name="Slide Number Placeholder 5">
            <a:extLst>
              <a:ext uri="{FF2B5EF4-FFF2-40B4-BE49-F238E27FC236}">
                <a16:creationId xmlns:a16="http://schemas.microsoft.com/office/drawing/2014/main" id="{8565E57E-AF87-481C-BDA5-9B917D05EAA5}"/>
              </a:ext>
            </a:extLst>
          </p:cNvPr>
          <p:cNvSpPr>
            <a:spLocks noGrp="1"/>
          </p:cNvSpPr>
          <p:nvPr>
            <p:ph type="sldNum" sz="quarter" idx="12"/>
          </p:nvPr>
        </p:nvSpPr>
        <p:spPr/>
        <p:txBody>
          <a:bodyPr/>
          <a:lstStyle/>
          <a:p>
            <a:fld id="{0CE9D854-9302-4364-B28C-DB005EAC118C}" type="slidenum">
              <a:rPr lang="en-US" smtClean="0"/>
              <a:t>18</a:t>
            </a:fld>
            <a:endParaRPr lang="en-US"/>
          </a:p>
        </p:txBody>
      </p:sp>
    </p:spTree>
    <p:extLst>
      <p:ext uri="{BB962C8B-B14F-4D97-AF65-F5344CB8AC3E}">
        <p14:creationId xmlns:p14="http://schemas.microsoft.com/office/powerpoint/2010/main" val="26865364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5">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Shape 27">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D13CF1C-004A-44E2-89A3-20D72EF9FA59}"/>
              </a:ext>
            </a:extLst>
          </p:cNvPr>
          <p:cNvSpPr>
            <a:spLocks noGrp="1"/>
          </p:cNvSpPr>
          <p:nvPr>
            <p:ph type="title"/>
          </p:nvPr>
        </p:nvSpPr>
        <p:spPr>
          <a:xfrm>
            <a:off x="7181723" y="609600"/>
            <a:ext cx="4512989" cy="2227730"/>
          </a:xfrm>
        </p:spPr>
        <p:txBody>
          <a:bodyPr anchor="ctr">
            <a:normAutofit/>
          </a:bodyPr>
          <a:lstStyle/>
          <a:p>
            <a:r>
              <a:rPr lang="en-US">
                <a:solidFill>
                  <a:srgbClr val="FFFFFF"/>
                </a:solidFill>
              </a:rPr>
              <a:t>GPRA</a:t>
            </a:r>
          </a:p>
        </p:txBody>
      </p:sp>
      <p:pic>
        <p:nvPicPr>
          <p:cNvPr id="5" name="Picture 4">
            <a:extLst>
              <a:ext uri="{FF2B5EF4-FFF2-40B4-BE49-F238E27FC236}">
                <a16:creationId xmlns:a16="http://schemas.microsoft.com/office/drawing/2014/main" id="{690916AB-C6BE-4470-BA0D-B6122EDCC792}"/>
              </a:ext>
            </a:extLst>
          </p:cNvPr>
          <p:cNvPicPr>
            <a:picLocks noChangeAspect="1"/>
          </p:cNvPicPr>
          <p:nvPr/>
        </p:nvPicPr>
        <p:blipFill rotWithShape="1">
          <a:blip r:embed="rId2"/>
          <a:srcRect r="45193" b="1"/>
          <a:stretch/>
        </p:blipFill>
        <p:spPr>
          <a:xfrm>
            <a:off x="757251" y="1969305"/>
            <a:ext cx="3856774" cy="3008289"/>
          </a:xfrm>
          <a:prstGeom prst="rect">
            <a:avLst/>
          </a:prstGeom>
        </p:spPr>
      </p:pic>
      <p:sp>
        <p:nvSpPr>
          <p:cNvPr id="3" name="Content Placeholder 2">
            <a:extLst>
              <a:ext uri="{FF2B5EF4-FFF2-40B4-BE49-F238E27FC236}">
                <a16:creationId xmlns:a16="http://schemas.microsoft.com/office/drawing/2014/main" id="{296A7B21-0819-40E9-A467-8E13D6A1A170}"/>
              </a:ext>
            </a:extLst>
          </p:cNvPr>
          <p:cNvSpPr>
            <a:spLocks noGrp="1"/>
          </p:cNvSpPr>
          <p:nvPr>
            <p:ph idx="1"/>
          </p:nvPr>
        </p:nvSpPr>
        <p:spPr>
          <a:xfrm>
            <a:off x="7181725" y="2837329"/>
            <a:ext cx="4512988" cy="3317938"/>
          </a:xfrm>
        </p:spPr>
        <p:txBody>
          <a:bodyPr anchor="t">
            <a:normAutofit/>
          </a:bodyPr>
          <a:lstStyle/>
          <a:p>
            <a:pPr marL="0" indent="0">
              <a:buNone/>
            </a:pPr>
            <a:r>
              <a:rPr lang="en-US">
                <a:solidFill>
                  <a:srgbClr val="FFFFFF"/>
                </a:solidFill>
              </a:rPr>
              <a:t>‘GPRA’ will now be available on the dashboard</a:t>
            </a:r>
          </a:p>
          <a:p>
            <a:r>
              <a:rPr lang="en-US">
                <a:solidFill>
                  <a:srgbClr val="FFFFFF"/>
                </a:solidFill>
              </a:rPr>
              <a:t>Select ‘GPRA’ (left side) and then click ‘Add GPRA intake’(left side).</a:t>
            </a:r>
          </a:p>
          <a:p>
            <a:r>
              <a:rPr lang="en-US">
                <a:solidFill>
                  <a:srgbClr val="FFFFFF"/>
                </a:solidFill>
              </a:rPr>
              <a:t>Enter GPRA data – use the blue circle with arrows to navigate through the GPRA</a:t>
            </a:r>
          </a:p>
        </p:txBody>
      </p:sp>
      <p:sp>
        <p:nvSpPr>
          <p:cNvPr id="4" name="Footer Placeholder 3">
            <a:extLst>
              <a:ext uri="{FF2B5EF4-FFF2-40B4-BE49-F238E27FC236}">
                <a16:creationId xmlns:a16="http://schemas.microsoft.com/office/drawing/2014/main" id="{84EC130E-7D87-41FB-A42A-60171292C4BE}"/>
              </a:ext>
            </a:extLst>
          </p:cNvPr>
          <p:cNvSpPr>
            <a:spLocks noGrp="1"/>
          </p:cNvSpPr>
          <p:nvPr>
            <p:ph type="ftr" sz="quarter" idx="11"/>
          </p:nvPr>
        </p:nvSpPr>
        <p:spPr/>
        <p:txBody>
          <a:bodyPr/>
          <a:lstStyle/>
          <a:p>
            <a:r>
              <a:rPr lang="en-US"/>
              <a:t>DHHS, DMH | WITS Training North Carolina | December 2021</a:t>
            </a:r>
          </a:p>
        </p:txBody>
      </p:sp>
      <p:sp>
        <p:nvSpPr>
          <p:cNvPr id="6" name="Slide Number Placeholder 5">
            <a:extLst>
              <a:ext uri="{FF2B5EF4-FFF2-40B4-BE49-F238E27FC236}">
                <a16:creationId xmlns:a16="http://schemas.microsoft.com/office/drawing/2014/main" id="{2A9F7C6E-D7C1-405D-A479-AFC8A7FE876B}"/>
              </a:ext>
            </a:extLst>
          </p:cNvPr>
          <p:cNvSpPr>
            <a:spLocks noGrp="1"/>
          </p:cNvSpPr>
          <p:nvPr>
            <p:ph type="sldNum" sz="quarter" idx="12"/>
          </p:nvPr>
        </p:nvSpPr>
        <p:spPr/>
        <p:txBody>
          <a:bodyPr/>
          <a:lstStyle/>
          <a:p>
            <a:fld id="{0CE9D854-9302-4364-B28C-DB005EAC118C}" type="slidenum">
              <a:rPr lang="en-US" smtClean="0"/>
              <a:t>19</a:t>
            </a:fld>
            <a:endParaRPr lang="en-US"/>
          </a:p>
        </p:txBody>
      </p:sp>
    </p:spTree>
    <p:extLst>
      <p:ext uri="{BB962C8B-B14F-4D97-AF65-F5344CB8AC3E}">
        <p14:creationId xmlns:p14="http://schemas.microsoft.com/office/powerpoint/2010/main" val="1962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5">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Shape 27">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98DC7C6-23A7-4166-A4FD-D233AF025829}"/>
              </a:ext>
            </a:extLst>
          </p:cNvPr>
          <p:cNvSpPr>
            <a:spLocks noGrp="1"/>
          </p:cNvSpPr>
          <p:nvPr>
            <p:ph type="title"/>
          </p:nvPr>
        </p:nvSpPr>
        <p:spPr>
          <a:xfrm>
            <a:off x="7181723" y="609600"/>
            <a:ext cx="4512989" cy="2227730"/>
          </a:xfrm>
        </p:spPr>
        <p:txBody>
          <a:bodyPr anchor="ctr">
            <a:normAutofit/>
          </a:bodyPr>
          <a:lstStyle/>
          <a:p>
            <a:r>
              <a:rPr lang="en-US">
                <a:solidFill>
                  <a:srgbClr val="FFFFFF"/>
                </a:solidFill>
              </a:rPr>
              <a:t>FEI WITS Agenda</a:t>
            </a:r>
          </a:p>
        </p:txBody>
      </p:sp>
      <p:pic>
        <p:nvPicPr>
          <p:cNvPr id="7" name="Graphic 6" descr="Check List">
            <a:extLst>
              <a:ext uri="{FF2B5EF4-FFF2-40B4-BE49-F238E27FC236}">
                <a16:creationId xmlns:a16="http://schemas.microsoft.com/office/drawing/2014/main" id="{439F13CE-1F69-47AE-ADA8-A8EB660DFF7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7251" y="1545062"/>
            <a:ext cx="3856774" cy="3856774"/>
          </a:xfrm>
          <a:prstGeom prst="rect">
            <a:avLst/>
          </a:prstGeom>
        </p:spPr>
      </p:pic>
      <p:sp>
        <p:nvSpPr>
          <p:cNvPr id="3" name="Content Placeholder 2">
            <a:extLst>
              <a:ext uri="{FF2B5EF4-FFF2-40B4-BE49-F238E27FC236}">
                <a16:creationId xmlns:a16="http://schemas.microsoft.com/office/drawing/2014/main" id="{E576D1FC-E4C7-4B54-B346-DCBE5765A397}"/>
              </a:ext>
            </a:extLst>
          </p:cNvPr>
          <p:cNvSpPr>
            <a:spLocks noGrp="1"/>
          </p:cNvSpPr>
          <p:nvPr>
            <p:ph idx="1"/>
          </p:nvPr>
        </p:nvSpPr>
        <p:spPr>
          <a:xfrm>
            <a:off x="7181725" y="2837329"/>
            <a:ext cx="4512988" cy="3317938"/>
          </a:xfrm>
        </p:spPr>
        <p:txBody>
          <a:bodyPr anchor="t">
            <a:normAutofit/>
          </a:bodyPr>
          <a:lstStyle/>
          <a:p>
            <a:r>
              <a:rPr lang="en-US">
                <a:solidFill>
                  <a:srgbClr val="FFFFFF"/>
                </a:solidFill>
              </a:rPr>
              <a:t>WITS Basics</a:t>
            </a:r>
          </a:p>
          <a:p>
            <a:r>
              <a:rPr lang="en-US">
                <a:solidFill>
                  <a:srgbClr val="FFFFFF"/>
                </a:solidFill>
              </a:rPr>
              <a:t>WITS Login</a:t>
            </a:r>
          </a:p>
          <a:p>
            <a:r>
              <a:rPr lang="en-US">
                <a:solidFill>
                  <a:srgbClr val="FFFFFF"/>
                </a:solidFill>
              </a:rPr>
              <a:t>Client Search\Setup</a:t>
            </a:r>
          </a:p>
          <a:p>
            <a:r>
              <a:rPr lang="en-US">
                <a:solidFill>
                  <a:srgbClr val="FFFFFF"/>
                </a:solidFill>
              </a:rPr>
              <a:t>Intake</a:t>
            </a:r>
          </a:p>
          <a:p>
            <a:r>
              <a:rPr lang="en-US">
                <a:solidFill>
                  <a:srgbClr val="FFFFFF"/>
                </a:solidFill>
              </a:rPr>
              <a:t>Program Enrollment</a:t>
            </a:r>
          </a:p>
          <a:p>
            <a:r>
              <a:rPr lang="en-US">
                <a:solidFill>
                  <a:srgbClr val="FFFFFF"/>
                </a:solidFill>
              </a:rPr>
              <a:t>GPRA</a:t>
            </a:r>
          </a:p>
          <a:p>
            <a:r>
              <a:rPr lang="en-US">
                <a:solidFill>
                  <a:srgbClr val="FFFFFF"/>
                </a:solidFill>
              </a:rPr>
              <a:t>Close Program Enrollment</a:t>
            </a:r>
          </a:p>
        </p:txBody>
      </p:sp>
      <p:sp>
        <p:nvSpPr>
          <p:cNvPr id="4" name="Footer Placeholder 3">
            <a:extLst>
              <a:ext uri="{FF2B5EF4-FFF2-40B4-BE49-F238E27FC236}">
                <a16:creationId xmlns:a16="http://schemas.microsoft.com/office/drawing/2014/main" id="{E14724CA-4B54-4C64-90A5-C748903D542D}"/>
              </a:ext>
            </a:extLst>
          </p:cNvPr>
          <p:cNvSpPr>
            <a:spLocks noGrp="1"/>
          </p:cNvSpPr>
          <p:nvPr>
            <p:ph type="ftr" sz="quarter" idx="11"/>
          </p:nvPr>
        </p:nvSpPr>
        <p:spPr/>
        <p:txBody>
          <a:bodyPr/>
          <a:lstStyle/>
          <a:p>
            <a:r>
              <a:rPr lang="en-US"/>
              <a:t>DHHS, DMH | WITS Training North Carolina | December 2021</a:t>
            </a:r>
          </a:p>
        </p:txBody>
      </p:sp>
      <p:sp>
        <p:nvSpPr>
          <p:cNvPr id="5" name="Slide Number Placeholder 4">
            <a:extLst>
              <a:ext uri="{FF2B5EF4-FFF2-40B4-BE49-F238E27FC236}">
                <a16:creationId xmlns:a16="http://schemas.microsoft.com/office/drawing/2014/main" id="{D9ABC88A-86B0-4D57-B7BA-C0B19DD2C17D}"/>
              </a:ext>
            </a:extLst>
          </p:cNvPr>
          <p:cNvSpPr>
            <a:spLocks noGrp="1"/>
          </p:cNvSpPr>
          <p:nvPr>
            <p:ph type="sldNum" sz="quarter" idx="12"/>
          </p:nvPr>
        </p:nvSpPr>
        <p:spPr/>
        <p:txBody>
          <a:bodyPr/>
          <a:lstStyle/>
          <a:p>
            <a:fld id="{0CE9D854-9302-4364-B28C-DB005EAC118C}" type="slidenum">
              <a:rPr lang="en-US" smtClean="0"/>
              <a:t>2</a:t>
            </a:fld>
            <a:endParaRPr lang="en-US"/>
          </a:p>
        </p:txBody>
      </p:sp>
    </p:spTree>
    <p:extLst>
      <p:ext uri="{BB962C8B-B14F-4D97-AF65-F5344CB8AC3E}">
        <p14:creationId xmlns:p14="http://schemas.microsoft.com/office/powerpoint/2010/main" val="811399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63F3E-23AB-43A9-9381-528D789CDFE7}"/>
              </a:ext>
            </a:extLst>
          </p:cNvPr>
          <p:cNvSpPr>
            <a:spLocks noGrp="1"/>
          </p:cNvSpPr>
          <p:nvPr>
            <p:ph type="title"/>
          </p:nvPr>
        </p:nvSpPr>
        <p:spPr>
          <a:xfrm>
            <a:off x="1109980" y="4277356"/>
            <a:ext cx="9966960" cy="1560320"/>
          </a:xfrm>
        </p:spPr>
        <p:txBody>
          <a:bodyPr vert="horz" lIns="91440" tIns="45720" rIns="91440" bIns="45720" rtlCol="0" anchor="b">
            <a:normAutofit/>
          </a:bodyPr>
          <a:lstStyle/>
          <a:p>
            <a:pPr algn="ctr"/>
            <a:r>
              <a:rPr lang="en-US" sz="5800" dirty="0">
                <a:solidFill>
                  <a:schemeClr val="accent1"/>
                </a:solidFill>
              </a:rPr>
              <a:t>Follow-up Dates Example</a:t>
            </a:r>
          </a:p>
        </p:txBody>
      </p:sp>
      <p:pic>
        <p:nvPicPr>
          <p:cNvPr id="5" name="Content Placeholder 4">
            <a:extLst>
              <a:ext uri="{FF2B5EF4-FFF2-40B4-BE49-F238E27FC236}">
                <a16:creationId xmlns:a16="http://schemas.microsoft.com/office/drawing/2014/main" id="{E506ED3F-213E-47E5-9454-C1771CFA3A41}"/>
              </a:ext>
            </a:extLst>
          </p:cNvPr>
          <p:cNvPicPr>
            <a:picLocks noGrp="1" noChangeAspect="1"/>
          </p:cNvPicPr>
          <p:nvPr>
            <p:ph idx="1"/>
          </p:nvPr>
        </p:nvPicPr>
        <p:blipFill rotWithShape="1">
          <a:blip r:embed="rId2"/>
          <a:srcRect t="9714" r="1" b="6751"/>
          <a:stretch/>
        </p:blipFill>
        <p:spPr>
          <a:xfrm>
            <a:off x="243840" y="256540"/>
            <a:ext cx="11704320" cy="3764276"/>
          </a:xfrm>
          <a:prstGeom prst="rect">
            <a:avLst/>
          </a:prstGeom>
        </p:spPr>
      </p:pic>
      <p:sp>
        <p:nvSpPr>
          <p:cNvPr id="3" name="Footer Placeholder 2">
            <a:extLst>
              <a:ext uri="{FF2B5EF4-FFF2-40B4-BE49-F238E27FC236}">
                <a16:creationId xmlns:a16="http://schemas.microsoft.com/office/drawing/2014/main" id="{137DA24D-0157-40C8-B3BE-3FE359B9FF5F}"/>
              </a:ext>
            </a:extLst>
          </p:cNvPr>
          <p:cNvSpPr>
            <a:spLocks noGrp="1"/>
          </p:cNvSpPr>
          <p:nvPr>
            <p:ph type="ftr" sz="quarter" idx="11"/>
          </p:nvPr>
        </p:nvSpPr>
        <p:spPr/>
        <p:txBody>
          <a:bodyPr/>
          <a:lstStyle/>
          <a:p>
            <a:r>
              <a:rPr lang="en-US"/>
              <a:t>DHHS, DMH | WITS Training North Carolina | December 2021</a:t>
            </a:r>
          </a:p>
        </p:txBody>
      </p:sp>
      <p:sp>
        <p:nvSpPr>
          <p:cNvPr id="4" name="Slide Number Placeholder 3">
            <a:extLst>
              <a:ext uri="{FF2B5EF4-FFF2-40B4-BE49-F238E27FC236}">
                <a16:creationId xmlns:a16="http://schemas.microsoft.com/office/drawing/2014/main" id="{A2021F32-CBAF-4E38-9CC0-CA6B3717D15F}"/>
              </a:ext>
            </a:extLst>
          </p:cNvPr>
          <p:cNvSpPr>
            <a:spLocks noGrp="1"/>
          </p:cNvSpPr>
          <p:nvPr>
            <p:ph type="sldNum" sz="quarter" idx="12"/>
          </p:nvPr>
        </p:nvSpPr>
        <p:spPr/>
        <p:txBody>
          <a:bodyPr/>
          <a:lstStyle/>
          <a:p>
            <a:fld id="{0CE9D854-9302-4364-B28C-DB005EAC118C}" type="slidenum">
              <a:rPr lang="en-US" smtClean="0"/>
              <a:t>20</a:t>
            </a:fld>
            <a:endParaRPr lang="en-US"/>
          </a:p>
        </p:txBody>
      </p:sp>
    </p:spTree>
    <p:extLst>
      <p:ext uri="{BB962C8B-B14F-4D97-AF65-F5344CB8AC3E}">
        <p14:creationId xmlns:p14="http://schemas.microsoft.com/office/powerpoint/2010/main" val="34551022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6688B-8A23-4CB4-9C67-521592696AF5}"/>
              </a:ext>
            </a:extLst>
          </p:cNvPr>
          <p:cNvSpPr>
            <a:spLocks noGrp="1"/>
          </p:cNvSpPr>
          <p:nvPr>
            <p:ph type="title"/>
          </p:nvPr>
        </p:nvSpPr>
        <p:spPr>
          <a:xfrm>
            <a:off x="1403632" y="184336"/>
            <a:ext cx="9283781" cy="1405965"/>
          </a:xfrm>
        </p:spPr>
        <p:txBody>
          <a:bodyPr vert="horz" lIns="91440" tIns="45720" rIns="91440" bIns="45720" rtlCol="0" anchor="b">
            <a:normAutofit fontScale="90000"/>
          </a:bodyPr>
          <a:lstStyle/>
          <a:p>
            <a:pPr algn="ctr"/>
            <a:r>
              <a:rPr lang="en-US" sz="4600"/>
              <a:t>GPRA Follow up and/or GPRA Discharge</a:t>
            </a:r>
          </a:p>
        </p:txBody>
      </p:sp>
      <p:pic>
        <p:nvPicPr>
          <p:cNvPr id="4" name="Content Placeholder 3">
            <a:extLst>
              <a:ext uri="{FF2B5EF4-FFF2-40B4-BE49-F238E27FC236}">
                <a16:creationId xmlns:a16="http://schemas.microsoft.com/office/drawing/2014/main" id="{7FF2F255-4C79-483C-A418-C161CFFDEBFD}"/>
              </a:ext>
            </a:extLst>
          </p:cNvPr>
          <p:cNvPicPr>
            <a:picLocks noGrp="1"/>
          </p:cNvPicPr>
          <p:nvPr>
            <p:ph idx="1"/>
          </p:nvPr>
        </p:nvPicPr>
        <p:blipFill rotWithShape="1">
          <a:blip r:embed="rId2"/>
          <a:srcRect l="28937" r="39763" b="-1"/>
          <a:stretch/>
        </p:blipFill>
        <p:spPr>
          <a:xfrm>
            <a:off x="677863" y="3510149"/>
            <a:ext cx="8596312" cy="1182315"/>
          </a:xfrm>
          <a:prstGeom prst="rect">
            <a:avLst/>
          </a:prstGeom>
        </p:spPr>
      </p:pic>
      <p:sp>
        <p:nvSpPr>
          <p:cNvPr id="3" name="Footer Placeholder 2">
            <a:extLst>
              <a:ext uri="{FF2B5EF4-FFF2-40B4-BE49-F238E27FC236}">
                <a16:creationId xmlns:a16="http://schemas.microsoft.com/office/drawing/2014/main" id="{5E2249AB-6217-4440-835C-5C67AAE596F2}"/>
              </a:ext>
            </a:extLst>
          </p:cNvPr>
          <p:cNvSpPr>
            <a:spLocks noGrp="1"/>
          </p:cNvSpPr>
          <p:nvPr>
            <p:ph type="ftr" sz="quarter" idx="11"/>
          </p:nvPr>
        </p:nvSpPr>
        <p:spPr/>
        <p:txBody>
          <a:bodyPr/>
          <a:lstStyle/>
          <a:p>
            <a:r>
              <a:rPr lang="en-US"/>
              <a:t>DHHS, DMH | WITS Training North Carolina | December 2021</a:t>
            </a:r>
          </a:p>
        </p:txBody>
      </p:sp>
      <p:sp>
        <p:nvSpPr>
          <p:cNvPr id="5" name="Slide Number Placeholder 4">
            <a:extLst>
              <a:ext uri="{FF2B5EF4-FFF2-40B4-BE49-F238E27FC236}">
                <a16:creationId xmlns:a16="http://schemas.microsoft.com/office/drawing/2014/main" id="{6FE5BC63-C154-4E7A-84E2-C73997E6C874}"/>
              </a:ext>
            </a:extLst>
          </p:cNvPr>
          <p:cNvSpPr>
            <a:spLocks noGrp="1"/>
          </p:cNvSpPr>
          <p:nvPr>
            <p:ph type="sldNum" sz="quarter" idx="12"/>
          </p:nvPr>
        </p:nvSpPr>
        <p:spPr/>
        <p:txBody>
          <a:bodyPr/>
          <a:lstStyle/>
          <a:p>
            <a:fld id="{0CE9D854-9302-4364-B28C-DB005EAC118C}" type="slidenum">
              <a:rPr lang="en-US" smtClean="0"/>
              <a:t>21</a:t>
            </a:fld>
            <a:endParaRPr lang="en-US"/>
          </a:p>
        </p:txBody>
      </p:sp>
    </p:spTree>
    <p:extLst>
      <p:ext uri="{BB962C8B-B14F-4D97-AF65-F5344CB8AC3E}">
        <p14:creationId xmlns:p14="http://schemas.microsoft.com/office/powerpoint/2010/main" val="27951508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815A7B4-532E-48C9-AC24-D78ACF333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10" name="Freeform 14">
              <a:extLst>
                <a:ext uri="{FF2B5EF4-FFF2-40B4-BE49-F238E27FC236}">
                  <a16:creationId xmlns:a16="http://schemas.microsoft.com/office/drawing/2014/main" id="{D40109F4-CE5C-45F4-856E-F3F69C9FD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1" name="Straight Connector 10">
              <a:extLst>
                <a:ext uri="{FF2B5EF4-FFF2-40B4-BE49-F238E27FC236}">
                  <a16:creationId xmlns:a16="http://schemas.microsoft.com/office/drawing/2014/main" id="{3CBAA4DE-3D7B-460B-AE98-D9F9990C0B6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7BF1ED3E-4F80-4AF6-A41B-44F53DDE61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C0B2D747-3E31-45C5-9A98-A9710A585F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A15FD4BA-3020-462D-8BE8-B3A65B8E49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A304284A-7318-4DD5-898C-2F6B23C778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9DF48E66-B635-4509-B115-E0987C014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E3B96D94-5F5A-4F4C-810C-917BF4D26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7F3782D6-BFF8-4389-9D39-A023ADAA92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ECE162D4-FCAE-441B-B5E9-C91DE62124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167050CA-E6CF-428A-943A-E0CFA59946F7}"/>
              </a:ext>
            </a:extLst>
          </p:cNvPr>
          <p:cNvSpPr>
            <a:spLocks noGrp="1"/>
          </p:cNvSpPr>
          <p:nvPr>
            <p:ph type="title"/>
          </p:nvPr>
        </p:nvSpPr>
        <p:spPr>
          <a:xfrm>
            <a:off x="1600199" y="4571999"/>
            <a:ext cx="7673801" cy="1087656"/>
          </a:xfrm>
        </p:spPr>
        <p:txBody>
          <a:bodyPr vert="horz" lIns="91440" tIns="45720" rIns="91440" bIns="45720" rtlCol="0" anchor="b">
            <a:normAutofit/>
          </a:bodyPr>
          <a:lstStyle/>
          <a:p>
            <a:pPr>
              <a:lnSpc>
                <a:spcPct val="90000"/>
              </a:lnSpc>
            </a:pPr>
            <a:r>
              <a:rPr lang="en-US" sz="3400"/>
              <a:t>Update Program Enrollment and Intake to Dis-Enroll</a:t>
            </a:r>
          </a:p>
        </p:txBody>
      </p:sp>
      <p:pic>
        <p:nvPicPr>
          <p:cNvPr id="4" name="Content Placeholder 3">
            <a:extLst>
              <a:ext uri="{FF2B5EF4-FFF2-40B4-BE49-F238E27FC236}">
                <a16:creationId xmlns:a16="http://schemas.microsoft.com/office/drawing/2014/main" id="{7ADE0530-6D9F-40A4-88D1-B320F1A33541}"/>
              </a:ext>
            </a:extLst>
          </p:cNvPr>
          <p:cNvPicPr>
            <a:picLocks noGrp="1"/>
          </p:cNvPicPr>
          <p:nvPr>
            <p:ph idx="1"/>
          </p:nvPr>
        </p:nvPicPr>
        <p:blipFill>
          <a:blip r:embed="rId2"/>
          <a:stretch>
            <a:fillRect/>
          </a:stretch>
        </p:blipFill>
        <p:spPr>
          <a:xfrm>
            <a:off x="1600201" y="609600"/>
            <a:ext cx="5396084" cy="3642357"/>
          </a:xfrm>
          <a:prstGeom prst="rect">
            <a:avLst/>
          </a:prstGeom>
        </p:spPr>
      </p:pic>
      <p:sp>
        <p:nvSpPr>
          <p:cNvPr id="3" name="Footer Placeholder 2">
            <a:extLst>
              <a:ext uri="{FF2B5EF4-FFF2-40B4-BE49-F238E27FC236}">
                <a16:creationId xmlns:a16="http://schemas.microsoft.com/office/drawing/2014/main" id="{6F0234CD-BE8E-4AA0-B69B-647E1D6FDEA2}"/>
              </a:ext>
            </a:extLst>
          </p:cNvPr>
          <p:cNvSpPr>
            <a:spLocks noGrp="1"/>
          </p:cNvSpPr>
          <p:nvPr>
            <p:ph type="ftr" sz="quarter" idx="11"/>
          </p:nvPr>
        </p:nvSpPr>
        <p:spPr/>
        <p:txBody>
          <a:bodyPr/>
          <a:lstStyle/>
          <a:p>
            <a:r>
              <a:rPr lang="en-US"/>
              <a:t>DHHS, DMH | WITS Training North Carolina | December 2021</a:t>
            </a:r>
          </a:p>
        </p:txBody>
      </p:sp>
      <p:sp>
        <p:nvSpPr>
          <p:cNvPr id="5" name="Slide Number Placeholder 4">
            <a:extLst>
              <a:ext uri="{FF2B5EF4-FFF2-40B4-BE49-F238E27FC236}">
                <a16:creationId xmlns:a16="http://schemas.microsoft.com/office/drawing/2014/main" id="{90E46921-BB27-4F42-B4AA-81D81AEFEA49}"/>
              </a:ext>
            </a:extLst>
          </p:cNvPr>
          <p:cNvSpPr>
            <a:spLocks noGrp="1"/>
          </p:cNvSpPr>
          <p:nvPr>
            <p:ph type="sldNum" sz="quarter" idx="12"/>
          </p:nvPr>
        </p:nvSpPr>
        <p:spPr/>
        <p:txBody>
          <a:bodyPr/>
          <a:lstStyle/>
          <a:p>
            <a:fld id="{0CE9D854-9302-4364-B28C-DB005EAC118C}" type="slidenum">
              <a:rPr lang="en-US" smtClean="0"/>
              <a:t>22</a:t>
            </a:fld>
            <a:endParaRPr lang="en-US"/>
          </a:p>
        </p:txBody>
      </p:sp>
    </p:spTree>
    <p:extLst>
      <p:ext uri="{BB962C8B-B14F-4D97-AF65-F5344CB8AC3E}">
        <p14:creationId xmlns:p14="http://schemas.microsoft.com/office/powerpoint/2010/main" val="35677702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8"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9" name="Straight Connector 8">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19" name="Rectangle 18">
            <a:extLst>
              <a:ext uri="{FF2B5EF4-FFF2-40B4-BE49-F238E27FC236}">
                <a16:creationId xmlns:a16="http://schemas.microsoft.com/office/drawing/2014/main" id="{4F57DB1C-6494-4CC4-A5E8-931957565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FFFB778B-5206-4BB0-A468-327E71367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Shape 22">
            <a:extLst>
              <a:ext uri="{FF2B5EF4-FFF2-40B4-BE49-F238E27FC236}">
                <a16:creationId xmlns:a16="http://schemas.microsoft.com/office/drawing/2014/main" id="{E6C0471D-BE03-4D81-BDB5-D510BC0D8A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3379" y="0"/>
            <a:ext cx="5438621" cy="6857999"/>
          </a:xfrm>
          <a:custGeom>
            <a:avLst/>
            <a:gdLst>
              <a:gd name="connsiteX0" fmla="*/ 0 w 5438621"/>
              <a:gd name="connsiteY0" fmla="*/ 0 h 6857999"/>
              <a:gd name="connsiteX1" fmla="*/ 573774 w 5438621"/>
              <a:gd name="connsiteY1" fmla="*/ 0 h 6857999"/>
              <a:gd name="connsiteX2" fmla="*/ 1182808 w 5438621"/>
              <a:gd name="connsiteY2" fmla="*/ 0 h 6857999"/>
              <a:gd name="connsiteX3" fmla="*/ 4537195 w 5438621"/>
              <a:gd name="connsiteY3" fmla="*/ 0 h 6857999"/>
              <a:gd name="connsiteX4" fmla="*/ 5187609 w 5438621"/>
              <a:gd name="connsiteY4" fmla="*/ 0 h 6857999"/>
              <a:gd name="connsiteX5" fmla="*/ 5438621 w 5438621"/>
              <a:gd name="connsiteY5" fmla="*/ 0 h 6857999"/>
              <a:gd name="connsiteX6" fmla="*/ 5438621 w 5438621"/>
              <a:gd name="connsiteY6" fmla="*/ 6857999 h 6857999"/>
              <a:gd name="connsiteX7" fmla="*/ 4802807 w 5438621"/>
              <a:gd name="connsiteY7" fmla="*/ 6857999 h 6857999"/>
              <a:gd name="connsiteX8" fmla="*/ 4537195 w 5438621"/>
              <a:gd name="connsiteY8" fmla="*/ 6857999 h 6857999"/>
              <a:gd name="connsiteX9" fmla="*/ 1182808 w 5438621"/>
              <a:gd name="connsiteY9" fmla="*/ 6857999 h 6857999"/>
              <a:gd name="connsiteX10" fmla="*/ 1049897 w 5438621"/>
              <a:gd name="connsiteY1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38621" h="6857999">
                <a:moveTo>
                  <a:pt x="0" y="0"/>
                </a:moveTo>
                <a:lnTo>
                  <a:pt x="573774" y="0"/>
                </a:lnTo>
                <a:lnTo>
                  <a:pt x="1182808" y="0"/>
                </a:lnTo>
                <a:lnTo>
                  <a:pt x="4537195" y="0"/>
                </a:lnTo>
                <a:lnTo>
                  <a:pt x="5187609" y="0"/>
                </a:lnTo>
                <a:lnTo>
                  <a:pt x="5438621" y="0"/>
                </a:lnTo>
                <a:lnTo>
                  <a:pt x="5438621" y="6857999"/>
                </a:lnTo>
                <a:lnTo>
                  <a:pt x="4802807" y="6857999"/>
                </a:lnTo>
                <a:lnTo>
                  <a:pt x="4537195" y="6857999"/>
                </a:lnTo>
                <a:lnTo>
                  <a:pt x="1182808" y="6857999"/>
                </a:lnTo>
                <a:lnTo>
                  <a:pt x="1049897" y="6857999"/>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25" name="Straight Connector 24">
            <a:extLst>
              <a:ext uri="{FF2B5EF4-FFF2-40B4-BE49-F238E27FC236}">
                <a16:creationId xmlns:a16="http://schemas.microsoft.com/office/drawing/2014/main" id="{22721A85-1EA4-4D87-97AB-0BB4AB78F9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678143" y="0"/>
            <a:ext cx="860630" cy="6857999"/>
          </a:xfrm>
          <a:prstGeom prst="line">
            <a:avLst/>
          </a:prstGeom>
          <a:ln w="15875" cap="sq">
            <a:solidFill>
              <a:schemeClr val="accent1"/>
            </a:solidFill>
            <a:beve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E5E836EB-03CD-4BA5-A751-21D2ACC283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453743" y="3483429"/>
            <a:ext cx="6738258" cy="3374570"/>
          </a:xfrm>
          <a:prstGeom prst="line">
            <a:avLst/>
          </a:prstGeom>
          <a:ln w="9525">
            <a:solidFill>
              <a:schemeClr val="accent1">
                <a:lumMod val="60000"/>
                <a:lumOff val="40000"/>
                <a:alpha val="80000"/>
              </a:schemeClr>
            </a:solidFill>
          </a:ln>
        </p:spPr>
        <p:style>
          <a:lnRef idx="2">
            <a:schemeClr val="accent1"/>
          </a:lnRef>
          <a:fillRef idx="0">
            <a:schemeClr val="accent1"/>
          </a:fillRef>
          <a:effectRef idx="1">
            <a:schemeClr val="accent1"/>
          </a:effectRef>
          <a:fontRef idx="minor">
            <a:schemeClr val="tx1"/>
          </a:fontRef>
        </p:style>
      </p:cxnSp>
      <p:sp>
        <p:nvSpPr>
          <p:cNvPr id="29" name="Isosceles Triangle 28">
            <a:extLst>
              <a:ext uri="{FF2B5EF4-FFF2-40B4-BE49-F238E27FC236}">
                <a16:creationId xmlns:a16="http://schemas.microsoft.com/office/drawing/2014/main" id="{A27691EB-14CF-4237-B5EB-C94B92677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49404" y="0"/>
            <a:ext cx="842596" cy="5666154"/>
          </a:xfrm>
          <a:prstGeom prst="triangle">
            <a:avLst>
              <a:gd name="adj" fmla="val 100000"/>
            </a:avLst>
          </a:prstGeom>
          <a:solidFill>
            <a:schemeClr val="accent2">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5C4E0EC-2C5C-4D2B-9166-E21EC8B655E3}"/>
              </a:ext>
            </a:extLst>
          </p:cNvPr>
          <p:cNvSpPr>
            <a:spLocks noGrp="1"/>
          </p:cNvSpPr>
          <p:nvPr>
            <p:ph type="title"/>
          </p:nvPr>
        </p:nvSpPr>
        <p:spPr>
          <a:xfrm>
            <a:off x="829734" y="854529"/>
            <a:ext cx="5799665" cy="5148943"/>
          </a:xfrm>
        </p:spPr>
        <p:txBody>
          <a:bodyPr vert="horz" lIns="91440" tIns="45720" rIns="91440" bIns="45720" rtlCol="0" anchor="ctr">
            <a:normAutofit/>
          </a:bodyPr>
          <a:lstStyle/>
          <a:p>
            <a:pPr algn="r"/>
            <a:r>
              <a:rPr lang="en-US" sz="6000"/>
              <a:t>Q&amp;A</a:t>
            </a:r>
          </a:p>
        </p:txBody>
      </p:sp>
      <p:sp>
        <p:nvSpPr>
          <p:cNvPr id="3" name="Footer Placeholder 2">
            <a:extLst>
              <a:ext uri="{FF2B5EF4-FFF2-40B4-BE49-F238E27FC236}">
                <a16:creationId xmlns:a16="http://schemas.microsoft.com/office/drawing/2014/main" id="{895D4A50-E9B9-4A54-8333-7EB4FA71713F}"/>
              </a:ext>
            </a:extLst>
          </p:cNvPr>
          <p:cNvSpPr>
            <a:spLocks noGrp="1"/>
          </p:cNvSpPr>
          <p:nvPr>
            <p:ph type="ftr" sz="quarter" idx="11"/>
          </p:nvPr>
        </p:nvSpPr>
        <p:spPr/>
        <p:txBody>
          <a:bodyPr/>
          <a:lstStyle/>
          <a:p>
            <a:r>
              <a:rPr lang="en-US"/>
              <a:t>DHHS, DMH | WITS Training North Carolina | December 2021</a:t>
            </a:r>
          </a:p>
        </p:txBody>
      </p:sp>
      <p:sp>
        <p:nvSpPr>
          <p:cNvPr id="4" name="Slide Number Placeholder 3">
            <a:extLst>
              <a:ext uri="{FF2B5EF4-FFF2-40B4-BE49-F238E27FC236}">
                <a16:creationId xmlns:a16="http://schemas.microsoft.com/office/drawing/2014/main" id="{8FE6B649-F98D-47FB-8D4D-292658E7676F}"/>
              </a:ext>
            </a:extLst>
          </p:cNvPr>
          <p:cNvSpPr>
            <a:spLocks noGrp="1"/>
          </p:cNvSpPr>
          <p:nvPr>
            <p:ph type="sldNum" sz="quarter" idx="12"/>
          </p:nvPr>
        </p:nvSpPr>
        <p:spPr/>
        <p:txBody>
          <a:bodyPr/>
          <a:lstStyle/>
          <a:p>
            <a:fld id="{0CE9D854-9302-4364-B28C-DB005EAC118C}" type="slidenum">
              <a:rPr lang="en-US" smtClean="0"/>
              <a:t>23</a:t>
            </a:fld>
            <a:endParaRPr lang="en-US"/>
          </a:p>
        </p:txBody>
      </p:sp>
    </p:spTree>
    <p:extLst>
      <p:ext uri="{BB962C8B-B14F-4D97-AF65-F5344CB8AC3E}">
        <p14:creationId xmlns:p14="http://schemas.microsoft.com/office/powerpoint/2010/main" val="780738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EEE467D-F8E7-4B9D-8DCF-3FFBC8F1E287}"/>
              </a:ext>
            </a:extLst>
          </p:cNvPr>
          <p:cNvSpPr>
            <a:spLocks noGrp="1"/>
          </p:cNvSpPr>
          <p:nvPr>
            <p:ph type="title"/>
          </p:nvPr>
        </p:nvSpPr>
        <p:spPr>
          <a:xfrm>
            <a:off x="643467" y="816638"/>
            <a:ext cx="3367359" cy="5224724"/>
          </a:xfrm>
        </p:spPr>
        <p:txBody>
          <a:bodyPr anchor="ctr">
            <a:normAutofit/>
          </a:bodyPr>
          <a:lstStyle/>
          <a:p>
            <a:r>
              <a:rPr lang="en-US"/>
              <a:t>GPRA Resources</a:t>
            </a:r>
          </a:p>
        </p:txBody>
      </p:sp>
      <p:sp>
        <p:nvSpPr>
          <p:cNvPr id="3" name="Content Placeholder 2">
            <a:extLst>
              <a:ext uri="{FF2B5EF4-FFF2-40B4-BE49-F238E27FC236}">
                <a16:creationId xmlns:a16="http://schemas.microsoft.com/office/drawing/2014/main" id="{9F208C27-8BEB-4032-B30D-8C5DBB4A19D0}"/>
              </a:ext>
            </a:extLst>
          </p:cNvPr>
          <p:cNvSpPr>
            <a:spLocks noGrp="1"/>
          </p:cNvSpPr>
          <p:nvPr>
            <p:ph idx="1"/>
          </p:nvPr>
        </p:nvSpPr>
        <p:spPr>
          <a:xfrm>
            <a:off x="4654295" y="816638"/>
            <a:ext cx="4619706" cy="5224724"/>
          </a:xfrm>
        </p:spPr>
        <p:txBody>
          <a:bodyPr anchor="ctr">
            <a:normAutofit/>
          </a:bodyPr>
          <a:lstStyle/>
          <a:p>
            <a:r>
              <a:rPr lang="en-US"/>
              <a:t>For questions regarding GPRA please contact:</a:t>
            </a:r>
          </a:p>
          <a:p>
            <a:pPr marL="457200" lvl="1" indent="0">
              <a:buNone/>
            </a:pPr>
            <a:r>
              <a:rPr lang="en-US" dirty="0"/>
              <a:t>Jaquetta Foreman </a:t>
            </a:r>
          </a:p>
          <a:p>
            <a:pPr marL="457200" lvl="1" indent="0">
              <a:buNone/>
            </a:pPr>
            <a:r>
              <a:rPr lang="en-US" dirty="0"/>
              <a:t>SOR Data Coordinator</a:t>
            </a:r>
          </a:p>
          <a:p>
            <a:pPr marL="457200" lvl="1" indent="0">
              <a:buNone/>
            </a:pPr>
            <a:r>
              <a:rPr lang="en-US" dirty="0">
                <a:hlinkClick r:id="rId3"/>
              </a:rPr>
              <a:t>Jaquetta.foreman@dhhs.nc.gov</a:t>
            </a:r>
            <a:endParaRPr lang="en-US" dirty="0"/>
          </a:p>
          <a:p>
            <a:r>
              <a:rPr lang="en-US"/>
              <a:t>For GPRA related requests:</a:t>
            </a:r>
          </a:p>
          <a:p>
            <a:pPr marL="457200" lvl="1" indent="0">
              <a:buNone/>
            </a:pPr>
            <a:r>
              <a:rPr lang="en-US" dirty="0"/>
              <a:t>  </a:t>
            </a:r>
            <a:r>
              <a:rPr lang="en-US" dirty="0">
                <a:hlinkClick r:id="rId4"/>
              </a:rPr>
              <a:t>sor.gpras@dhhs.nc.gov</a:t>
            </a:r>
            <a:endParaRPr lang="en-US" dirty="0"/>
          </a:p>
          <a:p>
            <a:endParaRPr lang="en-US"/>
          </a:p>
          <a:p>
            <a:pPr marL="457200" lvl="1" indent="0">
              <a:buNone/>
            </a:pPr>
            <a:endParaRPr lang="en-US" dirty="0"/>
          </a:p>
        </p:txBody>
      </p:sp>
      <p:sp>
        <p:nvSpPr>
          <p:cNvPr id="4" name="Footer Placeholder 3">
            <a:extLst>
              <a:ext uri="{FF2B5EF4-FFF2-40B4-BE49-F238E27FC236}">
                <a16:creationId xmlns:a16="http://schemas.microsoft.com/office/drawing/2014/main" id="{2DE32A3C-81C4-4844-9AC3-BF457E269709}"/>
              </a:ext>
            </a:extLst>
          </p:cNvPr>
          <p:cNvSpPr>
            <a:spLocks noGrp="1"/>
          </p:cNvSpPr>
          <p:nvPr>
            <p:ph type="ftr" sz="quarter" idx="11"/>
          </p:nvPr>
        </p:nvSpPr>
        <p:spPr/>
        <p:txBody>
          <a:bodyPr/>
          <a:lstStyle/>
          <a:p>
            <a:r>
              <a:rPr lang="en-US"/>
              <a:t>DHHS, DMH | WITS Training North Carolina | December 2021</a:t>
            </a:r>
          </a:p>
        </p:txBody>
      </p:sp>
      <p:sp>
        <p:nvSpPr>
          <p:cNvPr id="5" name="Slide Number Placeholder 4">
            <a:extLst>
              <a:ext uri="{FF2B5EF4-FFF2-40B4-BE49-F238E27FC236}">
                <a16:creationId xmlns:a16="http://schemas.microsoft.com/office/drawing/2014/main" id="{4B6D8796-FE7C-42E3-8601-8193D115BB4E}"/>
              </a:ext>
            </a:extLst>
          </p:cNvPr>
          <p:cNvSpPr>
            <a:spLocks noGrp="1"/>
          </p:cNvSpPr>
          <p:nvPr>
            <p:ph type="sldNum" sz="quarter" idx="12"/>
          </p:nvPr>
        </p:nvSpPr>
        <p:spPr/>
        <p:txBody>
          <a:bodyPr/>
          <a:lstStyle/>
          <a:p>
            <a:fld id="{0CE9D854-9302-4364-B28C-DB005EAC118C}" type="slidenum">
              <a:rPr lang="en-US" smtClean="0"/>
              <a:t>24</a:t>
            </a:fld>
            <a:endParaRPr lang="en-US"/>
          </a:p>
        </p:txBody>
      </p:sp>
    </p:spTree>
    <p:extLst>
      <p:ext uri="{BB962C8B-B14F-4D97-AF65-F5344CB8AC3E}">
        <p14:creationId xmlns:p14="http://schemas.microsoft.com/office/powerpoint/2010/main" val="3167918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9">
            <a:extLst>
              <a:ext uri="{FF2B5EF4-FFF2-40B4-BE49-F238E27FC236}">
                <a16:creationId xmlns:a16="http://schemas.microsoft.com/office/drawing/2014/main" id="{CB5AA8A5-25CC-4295-892F-367FCDAF2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11">
            <a:extLst>
              <a:ext uri="{FF2B5EF4-FFF2-40B4-BE49-F238E27FC236}">
                <a16:creationId xmlns:a16="http://schemas.microsoft.com/office/drawing/2014/main" id="{09DD65AA-8280-4962-92F3-DF1CB5334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79068" y="-8467"/>
            <a:ext cx="4766733" cy="6866467"/>
            <a:chOff x="7425267" y="-8467"/>
            <a:chExt cx="4766733" cy="6866467"/>
          </a:xfrm>
        </p:grpSpPr>
        <p:cxnSp>
          <p:nvCxnSpPr>
            <p:cNvPr id="13" name="Straight Connector 12">
              <a:extLst>
                <a:ext uri="{FF2B5EF4-FFF2-40B4-BE49-F238E27FC236}">
                  <a16:creationId xmlns:a16="http://schemas.microsoft.com/office/drawing/2014/main" id="{88942788-FC6D-44C2-BFC1-6F064710DA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25" name="Straight Connector 13">
              <a:extLst>
                <a:ext uri="{FF2B5EF4-FFF2-40B4-BE49-F238E27FC236}">
                  <a16:creationId xmlns:a16="http://schemas.microsoft.com/office/drawing/2014/main" id="{01093AC6-E5C2-4894-A520-5BE11049F2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F2EF9281-EAD8-4973-938C-52DECCD0F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F4D52681-7A79-4750-8E02-7C30DBAFE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F132E88E-8003-49D3-88BD-E18DF6965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a:extLst>
                <a:ext uri="{FF2B5EF4-FFF2-40B4-BE49-F238E27FC236}">
                  <a16:creationId xmlns:a16="http://schemas.microsoft.com/office/drawing/2014/main" id="{8C986A99-157C-40D0-97AD-371B6F55E3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6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a:extLst>
                <a:ext uri="{FF2B5EF4-FFF2-40B4-BE49-F238E27FC236}">
                  <a16:creationId xmlns:a16="http://schemas.microsoft.com/office/drawing/2014/main" id="{264123D5-6D32-4F54-BAD5-43A5BAF6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a:extLst>
                <a:ext uri="{FF2B5EF4-FFF2-40B4-BE49-F238E27FC236}">
                  <a16:creationId xmlns:a16="http://schemas.microsoft.com/office/drawing/2014/main" id="{5FCA8C06-6A3E-4C39-9EF2-1179873319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3F93416A-6C44-4D77-A94A-DEBC035EA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98F11AA5-1FDE-4CBF-ABFE-EBF0CB5CA9F8}"/>
              </a:ext>
            </a:extLst>
          </p:cNvPr>
          <p:cNvSpPr>
            <a:spLocks noGrp="1"/>
          </p:cNvSpPr>
          <p:nvPr>
            <p:ph type="title"/>
          </p:nvPr>
        </p:nvSpPr>
        <p:spPr>
          <a:xfrm>
            <a:off x="652481" y="1382486"/>
            <a:ext cx="3547581" cy="4093028"/>
          </a:xfrm>
        </p:spPr>
        <p:txBody>
          <a:bodyPr anchor="ctr">
            <a:normAutofit/>
          </a:bodyPr>
          <a:lstStyle/>
          <a:p>
            <a:r>
              <a:rPr lang="en-US" sz="4400">
                <a:solidFill>
                  <a:schemeClr val="accent1">
                    <a:lumMod val="75000"/>
                  </a:schemeClr>
                </a:solidFill>
              </a:rPr>
              <a:t>WITS Overview</a:t>
            </a:r>
          </a:p>
        </p:txBody>
      </p:sp>
      <p:sp>
        <p:nvSpPr>
          <p:cNvPr id="23" name="Rectangle 22">
            <a:extLst>
              <a:ext uri="{FF2B5EF4-FFF2-40B4-BE49-F238E27FC236}">
                <a16:creationId xmlns:a16="http://schemas.microsoft.com/office/drawing/2014/main" id="{24C6BC13-FB1E-48CC-B421-3D0603972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42625" y="0"/>
            <a:ext cx="64493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B91EB466-C34F-4CEB-B947-DDE652C525F6}"/>
              </a:ext>
            </a:extLst>
          </p:cNvPr>
          <p:cNvGraphicFramePr>
            <a:graphicFrameLocks noGrp="1"/>
          </p:cNvGraphicFramePr>
          <p:nvPr>
            <p:ph idx="1"/>
            <p:extLst>
              <p:ext uri="{D42A27DB-BD31-4B8C-83A1-F6EECF244321}">
                <p14:modId xmlns:p14="http://schemas.microsoft.com/office/powerpoint/2010/main" val="1981345528"/>
              </p:ext>
            </p:extLst>
          </p:nvPr>
        </p:nvGraphicFramePr>
        <p:xfrm>
          <a:off x="4852543" y="944564"/>
          <a:ext cx="6692814" cy="48231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2FE3F613-3116-437E-BB68-7C6CB9C9A4BC}"/>
              </a:ext>
            </a:extLst>
          </p:cNvPr>
          <p:cNvSpPr>
            <a:spLocks noGrp="1"/>
          </p:cNvSpPr>
          <p:nvPr>
            <p:ph type="ftr" sz="quarter" idx="11"/>
          </p:nvPr>
        </p:nvSpPr>
        <p:spPr/>
        <p:txBody>
          <a:bodyPr/>
          <a:lstStyle/>
          <a:p>
            <a:r>
              <a:rPr lang="en-US"/>
              <a:t>DHHS, DMH | WITS Training North Carolina | December 2021</a:t>
            </a:r>
          </a:p>
        </p:txBody>
      </p:sp>
      <p:sp>
        <p:nvSpPr>
          <p:cNvPr id="4" name="Slide Number Placeholder 3">
            <a:extLst>
              <a:ext uri="{FF2B5EF4-FFF2-40B4-BE49-F238E27FC236}">
                <a16:creationId xmlns:a16="http://schemas.microsoft.com/office/drawing/2014/main" id="{1A2EAFAC-2945-41F1-8A74-E435CDF22383}"/>
              </a:ext>
            </a:extLst>
          </p:cNvPr>
          <p:cNvSpPr>
            <a:spLocks noGrp="1"/>
          </p:cNvSpPr>
          <p:nvPr>
            <p:ph type="sldNum" sz="quarter" idx="12"/>
          </p:nvPr>
        </p:nvSpPr>
        <p:spPr/>
        <p:txBody>
          <a:bodyPr/>
          <a:lstStyle/>
          <a:p>
            <a:fld id="{0CE9D854-9302-4364-B28C-DB005EAC118C}" type="slidenum">
              <a:rPr lang="en-US" smtClean="0"/>
              <a:t>3</a:t>
            </a:fld>
            <a:endParaRPr lang="en-US"/>
          </a:p>
        </p:txBody>
      </p:sp>
    </p:spTree>
    <p:extLst>
      <p:ext uri="{BB962C8B-B14F-4D97-AF65-F5344CB8AC3E}">
        <p14:creationId xmlns:p14="http://schemas.microsoft.com/office/powerpoint/2010/main" val="651897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815A7B4-532E-48C9-AC24-D78ACF333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11" name="Freeform 14">
              <a:extLst>
                <a:ext uri="{FF2B5EF4-FFF2-40B4-BE49-F238E27FC236}">
                  <a16:creationId xmlns:a16="http://schemas.microsoft.com/office/drawing/2014/main" id="{D40109F4-CE5C-45F4-856E-F3F69C9FD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32" name="Straight Connector 11">
              <a:extLst>
                <a:ext uri="{FF2B5EF4-FFF2-40B4-BE49-F238E27FC236}">
                  <a16:creationId xmlns:a16="http://schemas.microsoft.com/office/drawing/2014/main" id="{3CBAA4DE-3D7B-460B-AE98-D9F9990C0B6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7BF1ED3E-4F80-4AF6-A41B-44F53DDE61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3" name="Rectangle 23">
              <a:extLst>
                <a:ext uri="{FF2B5EF4-FFF2-40B4-BE49-F238E27FC236}">
                  <a16:creationId xmlns:a16="http://schemas.microsoft.com/office/drawing/2014/main" id="{C0B2D747-3E31-45C5-9A98-A9710A585F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A15FD4BA-3020-462D-8BE8-B3A65B8E49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15">
              <a:extLst>
                <a:ext uri="{FF2B5EF4-FFF2-40B4-BE49-F238E27FC236}">
                  <a16:creationId xmlns:a16="http://schemas.microsoft.com/office/drawing/2014/main" id="{A304284A-7318-4DD5-898C-2F6B23C778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9DF48E66-B635-4509-B115-E0987C014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a:extLst>
                <a:ext uri="{FF2B5EF4-FFF2-40B4-BE49-F238E27FC236}">
                  <a16:creationId xmlns:a16="http://schemas.microsoft.com/office/drawing/2014/main" id="{E3B96D94-5F5A-4F4C-810C-917BF4D26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7F3782D6-BFF8-4389-9D39-A023ADAA92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Isosceles Triangle 19">
              <a:extLst>
                <a:ext uri="{FF2B5EF4-FFF2-40B4-BE49-F238E27FC236}">
                  <a16:creationId xmlns:a16="http://schemas.microsoft.com/office/drawing/2014/main" id="{ECE162D4-FCAE-441B-B5E9-C91DE62124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0829A899-4458-422A-A8FD-48AAED56407F}"/>
              </a:ext>
            </a:extLst>
          </p:cNvPr>
          <p:cNvSpPr>
            <a:spLocks noGrp="1"/>
          </p:cNvSpPr>
          <p:nvPr>
            <p:ph type="title"/>
          </p:nvPr>
        </p:nvSpPr>
        <p:spPr>
          <a:xfrm>
            <a:off x="985969" y="4553712"/>
            <a:ext cx="8288032" cy="1096316"/>
          </a:xfrm>
        </p:spPr>
        <p:txBody>
          <a:bodyPr vert="horz" lIns="91440" tIns="45720" rIns="91440" bIns="45720" rtlCol="0" anchor="b">
            <a:normAutofit/>
          </a:bodyPr>
          <a:lstStyle/>
          <a:p>
            <a:pPr algn="ctr"/>
            <a:r>
              <a:rPr lang="en-US" sz="4800"/>
              <a:t>First Time Login</a:t>
            </a:r>
          </a:p>
        </p:txBody>
      </p:sp>
      <p:pic>
        <p:nvPicPr>
          <p:cNvPr id="5" name="Content Placeholder 4">
            <a:extLst>
              <a:ext uri="{FF2B5EF4-FFF2-40B4-BE49-F238E27FC236}">
                <a16:creationId xmlns:a16="http://schemas.microsoft.com/office/drawing/2014/main" id="{842D8B89-CECB-4F1F-BC23-58CDB1B96EB7}"/>
              </a:ext>
            </a:extLst>
          </p:cNvPr>
          <p:cNvPicPr>
            <a:picLocks noGrp="1" noChangeAspect="1"/>
          </p:cNvPicPr>
          <p:nvPr>
            <p:ph idx="1"/>
          </p:nvPr>
        </p:nvPicPr>
        <p:blipFill rotWithShape="1">
          <a:blip r:embed="rId2"/>
          <a:srcRect l="1460" r="6602" b="-2"/>
          <a:stretch/>
        </p:blipFill>
        <p:spPr>
          <a:xfrm>
            <a:off x="2480736" y="934222"/>
            <a:ext cx="5298496" cy="3299450"/>
          </a:xfrm>
          <a:prstGeom prst="rect">
            <a:avLst/>
          </a:prstGeom>
        </p:spPr>
      </p:pic>
      <p:sp>
        <p:nvSpPr>
          <p:cNvPr id="3" name="Footer Placeholder 2">
            <a:extLst>
              <a:ext uri="{FF2B5EF4-FFF2-40B4-BE49-F238E27FC236}">
                <a16:creationId xmlns:a16="http://schemas.microsoft.com/office/drawing/2014/main" id="{429C7CCE-87BB-40FB-A6AD-FD75EEE104F9}"/>
              </a:ext>
            </a:extLst>
          </p:cNvPr>
          <p:cNvSpPr>
            <a:spLocks noGrp="1"/>
          </p:cNvSpPr>
          <p:nvPr>
            <p:ph type="ftr" sz="quarter" idx="11"/>
          </p:nvPr>
        </p:nvSpPr>
        <p:spPr/>
        <p:txBody>
          <a:bodyPr/>
          <a:lstStyle/>
          <a:p>
            <a:r>
              <a:rPr lang="en-US"/>
              <a:t>DHHS, DMH | WITS Training North Carolina | December 2021</a:t>
            </a:r>
          </a:p>
        </p:txBody>
      </p:sp>
      <p:sp>
        <p:nvSpPr>
          <p:cNvPr id="4" name="Slide Number Placeholder 3">
            <a:extLst>
              <a:ext uri="{FF2B5EF4-FFF2-40B4-BE49-F238E27FC236}">
                <a16:creationId xmlns:a16="http://schemas.microsoft.com/office/drawing/2014/main" id="{E2AF2A9D-AEF2-46BB-A593-6DAC98782776}"/>
              </a:ext>
            </a:extLst>
          </p:cNvPr>
          <p:cNvSpPr>
            <a:spLocks noGrp="1"/>
          </p:cNvSpPr>
          <p:nvPr>
            <p:ph type="sldNum" sz="quarter" idx="12"/>
          </p:nvPr>
        </p:nvSpPr>
        <p:spPr/>
        <p:txBody>
          <a:bodyPr/>
          <a:lstStyle/>
          <a:p>
            <a:fld id="{0CE9D854-9302-4364-B28C-DB005EAC118C}" type="slidenum">
              <a:rPr lang="en-US" smtClean="0"/>
              <a:t>4</a:t>
            </a:fld>
            <a:endParaRPr lang="en-US"/>
          </a:p>
        </p:txBody>
      </p:sp>
    </p:spTree>
    <p:extLst>
      <p:ext uri="{BB962C8B-B14F-4D97-AF65-F5344CB8AC3E}">
        <p14:creationId xmlns:p14="http://schemas.microsoft.com/office/powerpoint/2010/main" val="1579329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6CC33B2B-B475-4189-BA8F-3CF8248DC6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13" name="Freeform 14">
              <a:extLst>
                <a:ext uri="{FF2B5EF4-FFF2-40B4-BE49-F238E27FC236}">
                  <a16:creationId xmlns:a16="http://schemas.microsoft.com/office/drawing/2014/main" id="{A59AAC92-4932-4D74-A545-BA3EEE56D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4" name="Straight Connector 13">
              <a:extLst>
                <a:ext uri="{FF2B5EF4-FFF2-40B4-BE49-F238E27FC236}">
                  <a16:creationId xmlns:a16="http://schemas.microsoft.com/office/drawing/2014/main" id="{B8446528-FA87-4017-B061-CF7EE79FA2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34D4B4D0-2493-42A2-AEEB-9970A64E8BC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676E13B7-7CB7-4489-914B-4012EE6EBF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5">
              <a:extLst>
                <a:ext uri="{FF2B5EF4-FFF2-40B4-BE49-F238E27FC236}">
                  <a16:creationId xmlns:a16="http://schemas.microsoft.com/office/drawing/2014/main" id="{F2159841-C096-430C-B748-E8D2A5C994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B4F167EF-5A0C-487E-8776-97310E39E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9D8C053F-F025-4CB6-94C4-2841A20D68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8">
              <a:extLst>
                <a:ext uri="{FF2B5EF4-FFF2-40B4-BE49-F238E27FC236}">
                  <a16:creationId xmlns:a16="http://schemas.microsoft.com/office/drawing/2014/main" id="{78581BD0-3E75-48CB-A2A3-44DB1ACB6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9">
              <a:extLst>
                <a:ext uri="{FF2B5EF4-FFF2-40B4-BE49-F238E27FC236}">
                  <a16:creationId xmlns:a16="http://schemas.microsoft.com/office/drawing/2014/main" id="{E90D466A-AB95-4676-82CB-3BEC98AFF8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3AFED863-874C-49D9-AE2F-B9DFF00D56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19594D2C-7F7E-43A3-94E6-EC250AD03F91}"/>
              </a:ext>
            </a:extLst>
          </p:cNvPr>
          <p:cNvSpPr>
            <a:spLocks noGrp="1"/>
          </p:cNvSpPr>
          <p:nvPr>
            <p:ph type="title"/>
          </p:nvPr>
        </p:nvSpPr>
        <p:spPr>
          <a:xfrm>
            <a:off x="985968" y="4473225"/>
            <a:ext cx="8288035" cy="1095059"/>
          </a:xfrm>
        </p:spPr>
        <p:txBody>
          <a:bodyPr vert="horz" lIns="91440" tIns="45720" rIns="91440" bIns="45720" rtlCol="0" anchor="b">
            <a:normAutofit/>
          </a:bodyPr>
          <a:lstStyle/>
          <a:p>
            <a:pPr algn="ctr"/>
            <a:r>
              <a:rPr lang="en-US" sz="4800"/>
              <a:t>Credentials</a:t>
            </a:r>
          </a:p>
        </p:txBody>
      </p:sp>
      <p:pic>
        <p:nvPicPr>
          <p:cNvPr id="5" name="Content Placeholder 4">
            <a:extLst>
              <a:ext uri="{FF2B5EF4-FFF2-40B4-BE49-F238E27FC236}">
                <a16:creationId xmlns:a16="http://schemas.microsoft.com/office/drawing/2014/main" id="{152C83F1-B1B1-4814-A040-B80DCB233C8D}"/>
              </a:ext>
            </a:extLst>
          </p:cNvPr>
          <p:cNvPicPr>
            <a:picLocks noGrp="1" noChangeAspect="1"/>
          </p:cNvPicPr>
          <p:nvPr>
            <p:ph idx="1"/>
          </p:nvPr>
        </p:nvPicPr>
        <p:blipFill rotWithShape="1">
          <a:blip r:embed="rId2"/>
          <a:srcRect r="-1" b="40846"/>
          <a:stretch/>
        </p:blipFill>
        <p:spPr>
          <a:xfrm>
            <a:off x="985965" y="1199152"/>
            <a:ext cx="4029717" cy="2787874"/>
          </a:xfrm>
          <a:prstGeom prst="rect">
            <a:avLst/>
          </a:prstGeom>
        </p:spPr>
      </p:pic>
      <p:pic>
        <p:nvPicPr>
          <p:cNvPr id="7" name="Picture 6">
            <a:extLst>
              <a:ext uri="{FF2B5EF4-FFF2-40B4-BE49-F238E27FC236}">
                <a16:creationId xmlns:a16="http://schemas.microsoft.com/office/drawing/2014/main" id="{19111792-B506-4439-8AE1-7732F983818F}"/>
              </a:ext>
            </a:extLst>
          </p:cNvPr>
          <p:cNvPicPr>
            <a:picLocks noChangeAspect="1"/>
          </p:cNvPicPr>
          <p:nvPr/>
        </p:nvPicPr>
        <p:blipFill rotWithShape="1">
          <a:blip r:embed="rId3"/>
          <a:srcRect l="1667" r="16241" b="3"/>
          <a:stretch/>
        </p:blipFill>
        <p:spPr>
          <a:xfrm>
            <a:off x="5244284" y="1199923"/>
            <a:ext cx="4029717" cy="2786332"/>
          </a:xfrm>
          <a:prstGeom prst="rect">
            <a:avLst/>
          </a:prstGeom>
        </p:spPr>
      </p:pic>
      <p:sp>
        <p:nvSpPr>
          <p:cNvPr id="3" name="Footer Placeholder 2">
            <a:extLst>
              <a:ext uri="{FF2B5EF4-FFF2-40B4-BE49-F238E27FC236}">
                <a16:creationId xmlns:a16="http://schemas.microsoft.com/office/drawing/2014/main" id="{89FF07B5-F563-4904-BD9C-9F060F587521}"/>
              </a:ext>
            </a:extLst>
          </p:cNvPr>
          <p:cNvSpPr>
            <a:spLocks noGrp="1"/>
          </p:cNvSpPr>
          <p:nvPr>
            <p:ph type="ftr" sz="quarter" idx="11"/>
          </p:nvPr>
        </p:nvSpPr>
        <p:spPr/>
        <p:txBody>
          <a:bodyPr/>
          <a:lstStyle/>
          <a:p>
            <a:r>
              <a:rPr lang="en-US"/>
              <a:t>DHHS, DMH | WITS Training North Carolina | December 2021</a:t>
            </a:r>
          </a:p>
        </p:txBody>
      </p:sp>
      <p:sp>
        <p:nvSpPr>
          <p:cNvPr id="4" name="Slide Number Placeholder 3">
            <a:extLst>
              <a:ext uri="{FF2B5EF4-FFF2-40B4-BE49-F238E27FC236}">
                <a16:creationId xmlns:a16="http://schemas.microsoft.com/office/drawing/2014/main" id="{F6EF0384-E94D-421B-947B-CE11E16772A7}"/>
              </a:ext>
            </a:extLst>
          </p:cNvPr>
          <p:cNvSpPr>
            <a:spLocks noGrp="1"/>
          </p:cNvSpPr>
          <p:nvPr>
            <p:ph type="sldNum" sz="quarter" idx="12"/>
          </p:nvPr>
        </p:nvSpPr>
        <p:spPr/>
        <p:txBody>
          <a:bodyPr/>
          <a:lstStyle/>
          <a:p>
            <a:fld id="{0CE9D854-9302-4364-B28C-DB005EAC118C}" type="slidenum">
              <a:rPr lang="en-US" smtClean="0"/>
              <a:t>5</a:t>
            </a:fld>
            <a:endParaRPr lang="en-US"/>
          </a:p>
        </p:txBody>
      </p:sp>
    </p:spTree>
    <p:extLst>
      <p:ext uri="{BB962C8B-B14F-4D97-AF65-F5344CB8AC3E}">
        <p14:creationId xmlns:p14="http://schemas.microsoft.com/office/powerpoint/2010/main" val="2156707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0574B-1052-40C8-A048-F27E2983A87F}"/>
              </a:ext>
            </a:extLst>
          </p:cNvPr>
          <p:cNvSpPr>
            <a:spLocks noGrp="1"/>
          </p:cNvSpPr>
          <p:nvPr>
            <p:ph type="title"/>
          </p:nvPr>
        </p:nvSpPr>
        <p:spPr>
          <a:xfrm>
            <a:off x="676746" y="609600"/>
            <a:ext cx="3729076" cy="1320800"/>
          </a:xfrm>
        </p:spPr>
        <p:txBody>
          <a:bodyPr anchor="ctr">
            <a:normAutofit/>
          </a:bodyPr>
          <a:lstStyle/>
          <a:p>
            <a:r>
              <a:rPr lang="en-US"/>
              <a:t>Forgot Password</a:t>
            </a:r>
          </a:p>
        </p:txBody>
      </p:sp>
      <p:sp>
        <p:nvSpPr>
          <p:cNvPr id="3" name="Content Placeholder 2">
            <a:extLst>
              <a:ext uri="{FF2B5EF4-FFF2-40B4-BE49-F238E27FC236}">
                <a16:creationId xmlns:a16="http://schemas.microsoft.com/office/drawing/2014/main" id="{D28D307F-6369-4B58-8620-9FEACD006557}"/>
              </a:ext>
            </a:extLst>
          </p:cNvPr>
          <p:cNvSpPr>
            <a:spLocks noGrp="1"/>
          </p:cNvSpPr>
          <p:nvPr>
            <p:ph idx="1"/>
          </p:nvPr>
        </p:nvSpPr>
        <p:spPr>
          <a:xfrm>
            <a:off x="685167" y="2160589"/>
            <a:ext cx="3720916" cy="3560733"/>
          </a:xfrm>
        </p:spPr>
        <p:txBody>
          <a:bodyPr>
            <a:normAutofit/>
          </a:bodyPr>
          <a:lstStyle/>
          <a:p>
            <a:r>
              <a:rPr lang="en-US"/>
              <a:t>Allows user to reset password after 1 or 2 failed attempts.</a:t>
            </a:r>
          </a:p>
          <a:p>
            <a:r>
              <a:rPr lang="en-US"/>
              <a:t>If password is entered a 3</a:t>
            </a:r>
            <a:r>
              <a:rPr lang="en-US" baseline="30000"/>
              <a:t>rd</a:t>
            </a:r>
            <a:r>
              <a:rPr lang="en-US"/>
              <a:t> time incorrectly – your login account will lock, and you will need to contact the WITS Administrator or a Super User for your agency.</a:t>
            </a:r>
          </a:p>
          <a:p>
            <a:endParaRPr lang="en-US"/>
          </a:p>
          <a:p>
            <a:pPr marL="0" indent="0">
              <a:buNone/>
            </a:pPr>
            <a:endParaRPr lang="en-US"/>
          </a:p>
        </p:txBody>
      </p:sp>
      <p:pic>
        <p:nvPicPr>
          <p:cNvPr id="5" name="Picture 4">
            <a:extLst>
              <a:ext uri="{FF2B5EF4-FFF2-40B4-BE49-F238E27FC236}">
                <a16:creationId xmlns:a16="http://schemas.microsoft.com/office/drawing/2014/main" id="{D4844EA6-A54B-4258-B052-57F0FC90F1CE}"/>
              </a:ext>
            </a:extLst>
          </p:cNvPr>
          <p:cNvPicPr>
            <a:picLocks noChangeAspect="1"/>
          </p:cNvPicPr>
          <p:nvPr/>
        </p:nvPicPr>
        <p:blipFill rotWithShape="1">
          <a:blip r:embed="rId2"/>
          <a:srcRect r="3" b="31666"/>
          <a:stretch/>
        </p:blipFill>
        <p:spPr>
          <a:xfrm>
            <a:off x="4654035" y="1469118"/>
            <a:ext cx="4602747" cy="3415231"/>
          </a:xfrm>
          <a:prstGeom prst="rect">
            <a:avLst/>
          </a:prstGeom>
        </p:spPr>
      </p:pic>
      <p:sp>
        <p:nvSpPr>
          <p:cNvPr id="4" name="Footer Placeholder 3">
            <a:extLst>
              <a:ext uri="{FF2B5EF4-FFF2-40B4-BE49-F238E27FC236}">
                <a16:creationId xmlns:a16="http://schemas.microsoft.com/office/drawing/2014/main" id="{BE57F145-3155-48A6-A1CF-6A0D856818C6}"/>
              </a:ext>
            </a:extLst>
          </p:cNvPr>
          <p:cNvSpPr>
            <a:spLocks noGrp="1"/>
          </p:cNvSpPr>
          <p:nvPr>
            <p:ph type="ftr" sz="quarter" idx="11"/>
          </p:nvPr>
        </p:nvSpPr>
        <p:spPr/>
        <p:txBody>
          <a:bodyPr/>
          <a:lstStyle/>
          <a:p>
            <a:r>
              <a:rPr lang="en-US"/>
              <a:t>DHHS, DMH | WITS Training North Carolina | December 2021</a:t>
            </a:r>
          </a:p>
        </p:txBody>
      </p:sp>
      <p:sp>
        <p:nvSpPr>
          <p:cNvPr id="6" name="Slide Number Placeholder 5">
            <a:extLst>
              <a:ext uri="{FF2B5EF4-FFF2-40B4-BE49-F238E27FC236}">
                <a16:creationId xmlns:a16="http://schemas.microsoft.com/office/drawing/2014/main" id="{80E50F23-7D35-41B4-8E24-AC25C8531623}"/>
              </a:ext>
            </a:extLst>
          </p:cNvPr>
          <p:cNvSpPr>
            <a:spLocks noGrp="1"/>
          </p:cNvSpPr>
          <p:nvPr>
            <p:ph type="sldNum" sz="quarter" idx="12"/>
          </p:nvPr>
        </p:nvSpPr>
        <p:spPr/>
        <p:txBody>
          <a:bodyPr/>
          <a:lstStyle/>
          <a:p>
            <a:fld id="{0CE9D854-9302-4364-B28C-DB005EAC118C}" type="slidenum">
              <a:rPr lang="en-US" smtClean="0"/>
              <a:t>6</a:t>
            </a:fld>
            <a:endParaRPr lang="en-US"/>
          </a:p>
        </p:txBody>
      </p:sp>
    </p:spTree>
    <p:extLst>
      <p:ext uri="{BB962C8B-B14F-4D97-AF65-F5344CB8AC3E}">
        <p14:creationId xmlns:p14="http://schemas.microsoft.com/office/powerpoint/2010/main" val="2065584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A5A35EE-7AE1-4E24-8916-B0122B9740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F3BC879B-A529-47C3-A6A5-914D67AAAA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 name="Straight Connector 12">
              <a:extLst>
                <a:ext uri="{FF2B5EF4-FFF2-40B4-BE49-F238E27FC236}">
                  <a16:creationId xmlns:a16="http://schemas.microsoft.com/office/drawing/2014/main" id="{DCE937C4-AD3B-4C21-A5D1-4010EAA70C6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4986751B-E456-450E-8103-86D186F55F5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7A7080CB-F07A-45DB-98B4-1BCEEFC2D8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43DABF26-4789-46EF-843D-D8974E51B2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CF33A112-C756-43C1-8DA7-13D97888B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a:extLst>
                <a:ext uri="{FF2B5EF4-FFF2-40B4-BE49-F238E27FC236}">
                  <a16:creationId xmlns:a16="http://schemas.microsoft.com/office/drawing/2014/main" id="{FDCCB7E1-C0C5-4607-ADB9-05E385551A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a:extLst>
                <a:ext uri="{FF2B5EF4-FFF2-40B4-BE49-F238E27FC236}">
                  <a16:creationId xmlns:a16="http://schemas.microsoft.com/office/drawing/2014/main" id="{71C3B597-3C1A-490D-B48E-19BF2BD8DB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a:extLst>
                <a:ext uri="{FF2B5EF4-FFF2-40B4-BE49-F238E27FC236}">
                  <a16:creationId xmlns:a16="http://schemas.microsoft.com/office/drawing/2014/main" id="{DA3635CF-FEC9-43B7-A12B-1A736C7CA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CEDF3AA6-619F-44C9-A06F-9C38A91197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79D458F0-4F1F-4713-88F7-B65AFE8EB3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B57F088D-56FD-4B55-A411-8D6CBFCB47B5}"/>
              </a:ext>
            </a:extLst>
          </p:cNvPr>
          <p:cNvSpPr>
            <a:spLocks noGrp="1"/>
          </p:cNvSpPr>
          <p:nvPr>
            <p:ph type="title"/>
          </p:nvPr>
        </p:nvSpPr>
        <p:spPr>
          <a:xfrm>
            <a:off x="677334" y="609600"/>
            <a:ext cx="8596668" cy="1320800"/>
          </a:xfrm>
        </p:spPr>
        <p:txBody>
          <a:bodyPr>
            <a:normAutofit/>
          </a:bodyPr>
          <a:lstStyle/>
          <a:p>
            <a:r>
              <a:rPr lang="en-US"/>
              <a:t>WITS Security Tips</a:t>
            </a:r>
          </a:p>
        </p:txBody>
      </p:sp>
      <p:graphicFrame>
        <p:nvGraphicFramePr>
          <p:cNvPr id="5" name="Content Placeholder 2">
            <a:extLst>
              <a:ext uri="{FF2B5EF4-FFF2-40B4-BE49-F238E27FC236}">
                <a16:creationId xmlns:a16="http://schemas.microsoft.com/office/drawing/2014/main" id="{1C852F63-D611-4CE5-A23E-07AADCC3C1D2}"/>
              </a:ext>
            </a:extLst>
          </p:cNvPr>
          <p:cNvGraphicFramePr>
            <a:graphicFrameLocks noGrp="1"/>
          </p:cNvGraphicFramePr>
          <p:nvPr>
            <p:ph idx="1"/>
            <p:extLst>
              <p:ext uri="{D42A27DB-BD31-4B8C-83A1-F6EECF244321}">
                <p14:modId xmlns:p14="http://schemas.microsoft.com/office/powerpoint/2010/main" val="3330146646"/>
              </p:ext>
            </p:extLst>
          </p:nvPr>
        </p:nvGraphicFramePr>
        <p:xfrm>
          <a:off x="677334" y="2160589"/>
          <a:ext cx="8596668" cy="38807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7456B138-BD09-459E-8CDA-7C44433FAE55}"/>
              </a:ext>
            </a:extLst>
          </p:cNvPr>
          <p:cNvSpPr>
            <a:spLocks noGrp="1"/>
          </p:cNvSpPr>
          <p:nvPr>
            <p:ph type="ftr" sz="quarter" idx="11"/>
          </p:nvPr>
        </p:nvSpPr>
        <p:spPr/>
        <p:txBody>
          <a:bodyPr/>
          <a:lstStyle/>
          <a:p>
            <a:r>
              <a:rPr lang="en-US"/>
              <a:t>DHHS, DMH | WITS Training North Carolina | December 2021</a:t>
            </a:r>
          </a:p>
        </p:txBody>
      </p:sp>
      <p:sp>
        <p:nvSpPr>
          <p:cNvPr id="4" name="Slide Number Placeholder 3">
            <a:extLst>
              <a:ext uri="{FF2B5EF4-FFF2-40B4-BE49-F238E27FC236}">
                <a16:creationId xmlns:a16="http://schemas.microsoft.com/office/drawing/2014/main" id="{E31DD743-D059-4B06-AED5-3DF0C2745E78}"/>
              </a:ext>
            </a:extLst>
          </p:cNvPr>
          <p:cNvSpPr>
            <a:spLocks noGrp="1"/>
          </p:cNvSpPr>
          <p:nvPr>
            <p:ph type="sldNum" sz="quarter" idx="12"/>
          </p:nvPr>
        </p:nvSpPr>
        <p:spPr/>
        <p:txBody>
          <a:bodyPr/>
          <a:lstStyle/>
          <a:p>
            <a:fld id="{0CE9D854-9302-4364-B28C-DB005EAC118C}" type="slidenum">
              <a:rPr lang="en-US" smtClean="0"/>
              <a:t>7</a:t>
            </a:fld>
            <a:endParaRPr lang="en-US"/>
          </a:p>
        </p:txBody>
      </p:sp>
    </p:spTree>
    <p:extLst>
      <p:ext uri="{BB962C8B-B14F-4D97-AF65-F5344CB8AC3E}">
        <p14:creationId xmlns:p14="http://schemas.microsoft.com/office/powerpoint/2010/main" val="2447974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0E9E5-11CD-4A1D-8778-FD6346A461A3}"/>
              </a:ext>
            </a:extLst>
          </p:cNvPr>
          <p:cNvSpPr>
            <a:spLocks noGrp="1"/>
          </p:cNvSpPr>
          <p:nvPr>
            <p:ph type="title"/>
          </p:nvPr>
        </p:nvSpPr>
        <p:spPr/>
        <p:txBody>
          <a:bodyPr/>
          <a:lstStyle/>
          <a:p>
            <a:r>
              <a:rPr lang="en-US" dirty="0"/>
              <a:t>SOR Workflow</a:t>
            </a:r>
          </a:p>
        </p:txBody>
      </p:sp>
      <p:pic>
        <p:nvPicPr>
          <p:cNvPr id="5" name="Content Placeholder 4">
            <a:extLst>
              <a:ext uri="{FF2B5EF4-FFF2-40B4-BE49-F238E27FC236}">
                <a16:creationId xmlns:a16="http://schemas.microsoft.com/office/drawing/2014/main" id="{CD42005F-3446-478F-AFC0-C7AB687196B0}"/>
              </a:ext>
            </a:extLst>
          </p:cNvPr>
          <p:cNvPicPr>
            <a:picLocks noGrp="1" noChangeAspect="1"/>
          </p:cNvPicPr>
          <p:nvPr>
            <p:ph idx="1"/>
          </p:nvPr>
        </p:nvPicPr>
        <p:blipFill>
          <a:blip r:embed="rId2"/>
          <a:stretch>
            <a:fillRect/>
          </a:stretch>
        </p:blipFill>
        <p:spPr>
          <a:xfrm>
            <a:off x="1762125" y="1914525"/>
            <a:ext cx="8015287" cy="3458369"/>
          </a:xfrm>
        </p:spPr>
      </p:pic>
      <p:pic>
        <p:nvPicPr>
          <p:cNvPr id="7" name="Picture 6">
            <a:extLst>
              <a:ext uri="{FF2B5EF4-FFF2-40B4-BE49-F238E27FC236}">
                <a16:creationId xmlns:a16="http://schemas.microsoft.com/office/drawing/2014/main" id="{C0C6279A-71EC-4ECC-9191-1B4277338722}"/>
              </a:ext>
            </a:extLst>
          </p:cNvPr>
          <p:cNvPicPr>
            <a:picLocks noChangeAspect="1"/>
          </p:cNvPicPr>
          <p:nvPr/>
        </p:nvPicPr>
        <p:blipFill>
          <a:blip r:embed="rId3"/>
          <a:stretch>
            <a:fillRect/>
          </a:stretch>
        </p:blipFill>
        <p:spPr>
          <a:xfrm>
            <a:off x="4095750" y="5372894"/>
            <a:ext cx="5219700" cy="752475"/>
          </a:xfrm>
          <a:prstGeom prst="rect">
            <a:avLst/>
          </a:prstGeom>
        </p:spPr>
      </p:pic>
      <p:sp>
        <p:nvSpPr>
          <p:cNvPr id="3" name="Footer Placeholder 2">
            <a:extLst>
              <a:ext uri="{FF2B5EF4-FFF2-40B4-BE49-F238E27FC236}">
                <a16:creationId xmlns:a16="http://schemas.microsoft.com/office/drawing/2014/main" id="{6F14A38A-2288-4482-849D-ABFAFB10F6B2}"/>
              </a:ext>
            </a:extLst>
          </p:cNvPr>
          <p:cNvSpPr>
            <a:spLocks noGrp="1"/>
          </p:cNvSpPr>
          <p:nvPr>
            <p:ph type="ftr" sz="quarter" idx="11"/>
          </p:nvPr>
        </p:nvSpPr>
        <p:spPr/>
        <p:txBody>
          <a:bodyPr/>
          <a:lstStyle/>
          <a:p>
            <a:r>
              <a:rPr lang="en-US"/>
              <a:t>DHHS, DMH | WITS Training North Carolina | December 2021</a:t>
            </a:r>
          </a:p>
        </p:txBody>
      </p:sp>
      <p:sp>
        <p:nvSpPr>
          <p:cNvPr id="4" name="Slide Number Placeholder 3">
            <a:extLst>
              <a:ext uri="{FF2B5EF4-FFF2-40B4-BE49-F238E27FC236}">
                <a16:creationId xmlns:a16="http://schemas.microsoft.com/office/drawing/2014/main" id="{7C508198-6C1B-4E03-9E06-CCDB94D2D3EB}"/>
              </a:ext>
            </a:extLst>
          </p:cNvPr>
          <p:cNvSpPr>
            <a:spLocks noGrp="1"/>
          </p:cNvSpPr>
          <p:nvPr>
            <p:ph type="sldNum" sz="quarter" idx="12"/>
          </p:nvPr>
        </p:nvSpPr>
        <p:spPr/>
        <p:txBody>
          <a:bodyPr/>
          <a:lstStyle/>
          <a:p>
            <a:fld id="{0CE9D854-9302-4364-B28C-DB005EAC118C}" type="slidenum">
              <a:rPr lang="en-US" smtClean="0"/>
              <a:t>8</a:t>
            </a:fld>
            <a:endParaRPr lang="en-US"/>
          </a:p>
        </p:txBody>
      </p:sp>
    </p:spTree>
    <p:extLst>
      <p:ext uri="{BB962C8B-B14F-4D97-AF65-F5344CB8AC3E}">
        <p14:creationId xmlns:p14="http://schemas.microsoft.com/office/powerpoint/2010/main" val="3389689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1FFCD-934C-44CD-9637-11981863DADE}"/>
              </a:ext>
            </a:extLst>
          </p:cNvPr>
          <p:cNvSpPr>
            <a:spLocks noGrp="1"/>
          </p:cNvSpPr>
          <p:nvPr>
            <p:ph type="title"/>
          </p:nvPr>
        </p:nvSpPr>
        <p:spPr/>
        <p:txBody>
          <a:bodyPr/>
          <a:lstStyle/>
          <a:p>
            <a:r>
              <a:rPr lang="en-US"/>
              <a:t>Home Page</a:t>
            </a:r>
            <a:endParaRPr lang="en-US" dirty="0"/>
          </a:p>
        </p:txBody>
      </p:sp>
      <p:pic>
        <p:nvPicPr>
          <p:cNvPr id="6" name="Content Placeholder 5">
            <a:extLst>
              <a:ext uri="{FF2B5EF4-FFF2-40B4-BE49-F238E27FC236}">
                <a16:creationId xmlns:a16="http://schemas.microsoft.com/office/drawing/2014/main" id="{BAD65209-6F14-4005-8E38-F851290FF33F}"/>
              </a:ext>
            </a:extLst>
          </p:cNvPr>
          <p:cNvPicPr>
            <a:picLocks noGrp="1" noChangeAspect="1"/>
          </p:cNvPicPr>
          <p:nvPr>
            <p:ph idx="1"/>
          </p:nvPr>
        </p:nvPicPr>
        <p:blipFill>
          <a:blip r:embed="rId2"/>
          <a:stretch>
            <a:fillRect/>
          </a:stretch>
        </p:blipFill>
        <p:spPr>
          <a:xfrm>
            <a:off x="677863" y="2565126"/>
            <a:ext cx="8596312" cy="3072360"/>
          </a:xfrm>
        </p:spPr>
      </p:pic>
      <p:sp>
        <p:nvSpPr>
          <p:cNvPr id="3" name="Footer Placeholder 2">
            <a:extLst>
              <a:ext uri="{FF2B5EF4-FFF2-40B4-BE49-F238E27FC236}">
                <a16:creationId xmlns:a16="http://schemas.microsoft.com/office/drawing/2014/main" id="{1EC6265C-9354-461F-80A2-AADDFFE06999}"/>
              </a:ext>
            </a:extLst>
          </p:cNvPr>
          <p:cNvSpPr>
            <a:spLocks noGrp="1"/>
          </p:cNvSpPr>
          <p:nvPr>
            <p:ph type="ftr" sz="quarter" idx="11"/>
          </p:nvPr>
        </p:nvSpPr>
        <p:spPr/>
        <p:txBody>
          <a:bodyPr/>
          <a:lstStyle/>
          <a:p>
            <a:r>
              <a:rPr lang="en-US"/>
              <a:t>DHHS, DMH | WITS Training North Carolina | December 2021</a:t>
            </a:r>
          </a:p>
        </p:txBody>
      </p:sp>
      <p:sp>
        <p:nvSpPr>
          <p:cNvPr id="4" name="Slide Number Placeholder 3">
            <a:extLst>
              <a:ext uri="{FF2B5EF4-FFF2-40B4-BE49-F238E27FC236}">
                <a16:creationId xmlns:a16="http://schemas.microsoft.com/office/drawing/2014/main" id="{4937F18C-CC8B-4882-8225-42933C419688}"/>
              </a:ext>
            </a:extLst>
          </p:cNvPr>
          <p:cNvSpPr>
            <a:spLocks noGrp="1"/>
          </p:cNvSpPr>
          <p:nvPr>
            <p:ph type="sldNum" sz="quarter" idx="12"/>
          </p:nvPr>
        </p:nvSpPr>
        <p:spPr/>
        <p:txBody>
          <a:bodyPr/>
          <a:lstStyle/>
          <a:p>
            <a:fld id="{0CE9D854-9302-4364-B28C-DB005EAC118C}" type="slidenum">
              <a:rPr lang="en-US" smtClean="0"/>
              <a:t>9</a:t>
            </a:fld>
            <a:endParaRPr lang="en-US"/>
          </a:p>
        </p:txBody>
      </p:sp>
    </p:spTree>
    <p:extLst>
      <p:ext uri="{BB962C8B-B14F-4D97-AF65-F5344CB8AC3E}">
        <p14:creationId xmlns:p14="http://schemas.microsoft.com/office/powerpoint/2010/main" val="254293137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1011</TotalTime>
  <Words>1118</Words>
  <Application>Microsoft Office PowerPoint</Application>
  <PresentationFormat>Widescreen</PresentationFormat>
  <Paragraphs>139</Paragraphs>
  <Slides>24</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Calibri</vt:lpstr>
      <vt:lpstr>Franklin Gothic Demi Cond</vt:lpstr>
      <vt:lpstr>Gotham Bold</vt:lpstr>
      <vt:lpstr>Gotham Light</vt:lpstr>
      <vt:lpstr>Segoe UI</vt:lpstr>
      <vt:lpstr>Trebuchet MS</vt:lpstr>
      <vt:lpstr>Wingdings 3</vt:lpstr>
      <vt:lpstr>Facet</vt:lpstr>
      <vt:lpstr>PowerPoint Presentation</vt:lpstr>
      <vt:lpstr>FEI WITS Agenda</vt:lpstr>
      <vt:lpstr>WITS Overview</vt:lpstr>
      <vt:lpstr>First Time Login</vt:lpstr>
      <vt:lpstr>Credentials</vt:lpstr>
      <vt:lpstr>Forgot Password</vt:lpstr>
      <vt:lpstr>WITS Security Tips</vt:lpstr>
      <vt:lpstr>SOR Workflow</vt:lpstr>
      <vt:lpstr>Home Page</vt:lpstr>
      <vt:lpstr>WITS Client Search</vt:lpstr>
      <vt:lpstr>Client Search Tips</vt:lpstr>
      <vt:lpstr>Client List</vt:lpstr>
      <vt:lpstr>Entering GPRA</vt:lpstr>
      <vt:lpstr>Add A Client</vt:lpstr>
      <vt:lpstr>Episode List</vt:lpstr>
      <vt:lpstr>Activity List</vt:lpstr>
      <vt:lpstr>Intake Case Information</vt:lpstr>
      <vt:lpstr>Client Program Enrollment</vt:lpstr>
      <vt:lpstr>GPRA</vt:lpstr>
      <vt:lpstr>Follow-up Dates Example</vt:lpstr>
      <vt:lpstr>GPRA Follow up and/or GPRA Discharge</vt:lpstr>
      <vt:lpstr>Update Program Enrollment and Intake to Dis-Enroll</vt:lpstr>
      <vt:lpstr>Q&amp;A</vt:lpstr>
      <vt:lpstr>GPRA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Foreman, Jaquetta</dc:creator>
  <cp:lastModifiedBy>Foreman, Jaquetta</cp:lastModifiedBy>
  <cp:revision>25</cp:revision>
  <dcterms:created xsi:type="dcterms:W3CDTF">2021-12-06T12:56:22Z</dcterms:created>
  <dcterms:modified xsi:type="dcterms:W3CDTF">2021-12-15T15:03:04Z</dcterms:modified>
</cp:coreProperties>
</file>